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476" r:id="rId4"/>
    <p:sldMasterId id="2147484497" r:id="rId5"/>
    <p:sldMasterId id="2147484528" r:id="rId6"/>
    <p:sldMasterId id="2147484566" r:id="rId7"/>
    <p:sldMasterId id="2147484621" r:id="rId8"/>
    <p:sldMasterId id="2147484719" r:id="rId9"/>
    <p:sldMasterId id="2147484745" r:id="rId10"/>
  </p:sldMasterIdLst>
  <p:notesMasterIdLst>
    <p:notesMasterId r:id="rId58"/>
  </p:notesMasterIdLst>
  <p:handoutMasterIdLst>
    <p:handoutMasterId r:id="rId59"/>
  </p:handoutMasterIdLst>
  <p:sldIdLst>
    <p:sldId id="734" r:id="rId11"/>
    <p:sldId id="802" r:id="rId12"/>
    <p:sldId id="833" r:id="rId13"/>
    <p:sldId id="844" r:id="rId14"/>
    <p:sldId id="769" r:id="rId15"/>
    <p:sldId id="574" r:id="rId16"/>
    <p:sldId id="832" r:id="rId17"/>
    <p:sldId id="430" r:id="rId18"/>
    <p:sldId id="885" r:id="rId19"/>
    <p:sldId id="853" r:id="rId20"/>
    <p:sldId id="827" r:id="rId21"/>
    <p:sldId id="852" r:id="rId22"/>
    <p:sldId id="843" r:id="rId23"/>
    <p:sldId id="884" r:id="rId24"/>
    <p:sldId id="865" r:id="rId25"/>
    <p:sldId id="869" r:id="rId26"/>
    <p:sldId id="862" r:id="rId27"/>
    <p:sldId id="874" r:id="rId28"/>
    <p:sldId id="846" r:id="rId29"/>
    <p:sldId id="847" r:id="rId30"/>
    <p:sldId id="855" r:id="rId31"/>
    <p:sldId id="848" r:id="rId32"/>
    <p:sldId id="849" r:id="rId33"/>
    <p:sldId id="851" r:id="rId34"/>
    <p:sldId id="856" r:id="rId35"/>
    <p:sldId id="431" r:id="rId36"/>
    <p:sldId id="432" r:id="rId37"/>
    <p:sldId id="877" r:id="rId38"/>
    <p:sldId id="419" r:id="rId39"/>
    <p:sldId id="878" r:id="rId40"/>
    <p:sldId id="815" r:id="rId41"/>
    <p:sldId id="882" r:id="rId42"/>
    <p:sldId id="786" r:id="rId43"/>
    <p:sldId id="788" r:id="rId44"/>
    <p:sldId id="858" r:id="rId45"/>
    <p:sldId id="790" r:id="rId46"/>
    <p:sldId id="791" r:id="rId47"/>
    <p:sldId id="859" r:id="rId48"/>
    <p:sldId id="787" r:id="rId49"/>
    <p:sldId id="881" r:id="rId50"/>
    <p:sldId id="793" r:id="rId51"/>
    <p:sldId id="794" r:id="rId52"/>
    <p:sldId id="860" r:id="rId53"/>
    <p:sldId id="829" r:id="rId54"/>
    <p:sldId id="872" r:id="rId55"/>
    <p:sldId id="863" r:id="rId56"/>
    <p:sldId id="845" r:id="rId57"/>
  </p:sldIdLst>
  <p:sldSz cx="9144000" cy="5143500" type="screen16x9"/>
  <p:notesSz cx="7023100" cy="9309100"/>
  <p:custDataLst>
    <p:tags r:id="rId60"/>
  </p:custData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20" userDrawn="1">
          <p15:clr>
            <a:srgbClr val="A4A3A4"/>
          </p15:clr>
        </p15:guide>
        <p15:guide id="4" orient="horz" pos="5664">
          <p15:clr>
            <a:srgbClr val="A4A3A4"/>
          </p15:clr>
        </p15:guide>
        <p15:guide id="6" pos="4107">
          <p15:clr>
            <a:srgbClr val="A4A3A4"/>
          </p15:clr>
        </p15:guide>
        <p15:guide id="7" orient="horz" pos="184">
          <p15:clr>
            <a:srgbClr val="A4A3A4"/>
          </p15:clr>
        </p15:guide>
        <p15:guide id="8">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guide id="3" orient="horz" pos="5670" userDrawn="1">
          <p15:clr>
            <a:srgbClr val="A4A3A4"/>
          </p15:clr>
        </p15:guide>
        <p15:guide id="4" pos="309" userDrawn="1">
          <p15:clr>
            <a:srgbClr val="A4A3A4"/>
          </p15:clr>
        </p15:guide>
        <p15:guide id="5" pos="411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son, Angele" initials="DA" lastIdx="2" clrIdx="0">
    <p:extLst/>
  </p:cmAuthor>
  <p:cmAuthor id="2" name="Matthews, Elizabeth" initials="ME" lastIdx="29" clrIdx="1">
    <p:extLst/>
  </p:cmAuthor>
  <p:cmAuthor id="3" name="Simon LIM" initials="SL" lastIdx="2" clrIdx="2"/>
  <p:cmAuthor id="4" name="Simon LIM" initials="SL [2]"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A204"/>
    <a:srgbClr val="F99F38"/>
    <a:srgbClr val="FFAF00"/>
    <a:srgbClr val="FFF9ED"/>
    <a:srgbClr val="FBB72C"/>
    <a:srgbClr val="007DB8"/>
    <a:srgbClr val="807D80"/>
    <a:srgbClr val="808080"/>
    <a:srgbClr val="EE6411"/>
    <a:srgbClr val="6E2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9" autoAdjust="0"/>
    <p:restoredTop sz="95000" autoAdjust="0"/>
  </p:normalViewPr>
  <p:slideViewPr>
    <p:cSldViewPr snapToGrid="0">
      <p:cViewPr varScale="1">
        <p:scale>
          <a:sx n="90" d="100"/>
          <a:sy n="90" d="100"/>
        </p:scale>
        <p:origin x="408" y="52"/>
      </p:cViewPr>
      <p:guideLst>
        <p:guide orient="horz" pos="2820"/>
        <p:guide orient="horz" pos="5664"/>
        <p:guide pos="4107"/>
        <p:guide orient="horz" pos="184"/>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0"/>
    </p:cViewPr>
  </p:sorterViewPr>
  <p:notesViewPr>
    <p:cSldViewPr snapToGrid="0">
      <p:cViewPr varScale="1">
        <p:scale>
          <a:sx n="139" d="100"/>
          <a:sy n="139" d="100"/>
        </p:scale>
        <p:origin x="-3480" y="-112"/>
      </p:cViewPr>
      <p:guideLst>
        <p:guide orient="horz" pos="2932"/>
        <p:guide pos="2212"/>
        <p:guide orient="horz" pos="5670"/>
        <p:guide pos="309"/>
        <p:guide pos="411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27288209786906E-3"/>
          <c:y val="0.30646559388734917"/>
          <c:w val="0.96775499148461719"/>
          <c:h val="0.69151553578196201"/>
        </c:manualLayout>
      </c:layout>
      <c:barChart>
        <c:barDir val="col"/>
        <c:grouping val="clustered"/>
        <c:varyColors val="0"/>
        <c:ser>
          <c:idx val="0"/>
          <c:order val="0"/>
          <c:tx>
            <c:strRef>
              <c:f>Sheet1!$S$7</c:f>
              <c:strCache>
                <c:ptCount val="1"/>
                <c:pt idx="0">
                  <c:v>Unity OE 4.1 *</c:v>
                </c:pt>
              </c:strCache>
            </c:strRef>
          </c:tx>
          <c:spPr>
            <a:solidFill>
              <a:srgbClr val="B4B4B4"/>
            </a:solidFill>
            <a:ln>
              <a:noFill/>
            </a:ln>
            <a:effectLst/>
          </c:spPr>
          <c:invertIfNegative val="0"/>
          <c:cat>
            <c:strRef>
              <c:f>Sheet1!$B$8:$B$12</c:f>
              <c:strCache>
                <c:ptCount val="5"/>
                <c:pt idx="0">
                  <c:v>8K Random Write</c:v>
                </c:pt>
                <c:pt idx="1">
                  <c:v>8K Random Read</c:v>
                </c:pt>
                <c:pt idx="2">
                  <c:v>8K Random 50:50</c:v>
                </c:pt>
                <c:pt idx="3">
                  <c:v>8K Random 70:30</c:v>
                </c:pt>
                <c:pt idx="4">
                  <c:v>8K Random 80:20</c:v>
                </c:pt>
              </c:strCache>
            </c:strRef>
          </c:cat>
          <c:val>
            <c:numRef>
              <c:f>Sheet1!$S$8:$S$12</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CAF8-4A45-BEC6-22833104228E}"/>
            </c:ext>
          </c:extLst>
        </c:ser>
        <c:ser>
          <c:idx val="1"/>
          <c:order val="1"/>
          <c:tx>
            <c:strRef>
              <c:f>Sheet1!$T$7</c:f>
              <c:strCache>
                <c:ptCount val="1"/>
                <c:pt idx="0">
                  <c:v>Unity OE 4.3 *</c:v>
                </c:pt>
              </c:strCache>
            </c:strRef>
          </c:tx>
          <c:spPr>
            <a:solidFill>
              <a:srgbClr val="007DB8"/>
            </a:solidFill>
            <a:ln>
              <a:noFill/>
            </a:ln>
            <a:effectLst/>
          </c:spPr>
          <c:invertIfNegative val="0"/>
          <c:cat>
            <c:strRef>
              <c:f>Sheet1!$B$8:$B$12</c:f>
              <c:strCache>
                <c:ptCount val="5"/>
                <c:pt idx="0">
                  <c:v>8K Random Write</c:v>
                </c:pt>
                <c:pt idx="1">
                  <c:v>8K Random Read</c:v>
                </c:pt>
                <c:pt idx="2">
                  <c:v>8K Random 50:50</c:v>
                </c:pt>
                <c:pt idx="3">
                  <c:v>8K Random 70:30</c:v>
                </c:pt>
                <c:pt idx="4">
                  <c:v>8K Random 80:20</c:v>
                </c:pt>
              </c:strCache>
            </c:strRef>
          </c:cat>
          <c:val>
            <c:numRef>
              <c:f>Sheet1!$T$8:$T$12</c:f>
              <c:numCache>
                <c:formatCode>0%</c:formatCode>
                <c:ptCount val="5"/>
                <c:pt idx="0">
                  <c:v>1.6435991713054032</c:v>
                </c:pt>
                <c:pt idx="1">
                  <c:v>1.2379278684193142</c:v>
                </c:pt>
                <c:pt idx="2">
                  <c:v>1.4752518354106199</c:v>
                </c:pt>
                <c:pt idx="3">
                  <c:v>1.3913096895732657</c:v>
                </c:pt>
                <c:pt idx="4">
                  <c:v>1.3546783339851389</c:v>
                </c:pt>
              </c:numCache>
            </c:numRef>
          </c:val>
          <c:extLst>
            <c:ext xmlns:c16="http://schemas.microsoft.com/office/drawing/2014/chart" uri="{C3380CC4-5D6E-409C-BE32-E72D297353CC}">
              <c16:uniqueId val="{00000001-CAF8-4A45-BEC6-22833104228E}"/>
            </c:ext>
          </c:extLst>
        </c:ser>
        <c:dLbls>
          <c:showLegendKey val="0"/>
          <c:showVal val="0"/>
          <c:showCatName val="0"/>
          <c:showSerName val="0"/>
          <c:showPercent val="0"/>
          <c:showBubbleSize val="0"/>
        </c:dLbls>
        <c:gapWidth val="219"/>
        <c:overlap val="-27"/>
        <c:axId val="325247680"/>
        <c:axId val="325248072"/>
      </c:barChart>
      <c:catAx>
        <c:axId val="325247680"/>
        <c:scaling>
          <c:orientation val="minMax"/>
        </c:scaling>
        <c:delete val="1"/>
        <c:axPos val="b"/>
        <c:numFmt formatCode="General" sourceLinked="1"/>
        <c:majorTickMark val="none"/>
        <c:minorTickMark val="none"/>
        <c:tickLblPos val="nextTo"/>
        <c:crossAx val="325248072"/>
        <c:crosses val="autoZero"/>
        <c:auto val="1"/>
        <c:lblAlgn val="ctr"/>
        <c:lblOffset val="100"/>
        <c:noMultiLvlLbl val="0"/>
      </c:catAx>
      <c:valAx>
        <c:axId val="325248072"/>
        <c:scaling>
          <c:orientation val="minMax"/>
        </c:scaling>
        <c:delete val="1"/>
        <c:axPos val="l"/>
        <c:numFmt formatCode="0%" sourceLinked="1"/>
        <c:majorTickMark val="none"/>
        <c:minorTickMark val="none"/>
        <c:tickLblPos val="nextTo"/>
        <c:crossAx val="32524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5"/>
          <p:cNvSpPr>
            <a:spLocks noGrp="1" noChangeArrowheads="1"/>
          </p:cNvSpPr>
          <p:nvPr>
            <p:ph type="sldNum" sz="quarter" idx="3"/>
          </p:nvPr>
        </p:nvSpPr>
        <p:spPr bwMode="auto">
          <a:xfrm>
            <a:off x="489836" y="9000705"/>
            <a:ext cx="424670" cy="123279"/>
          </a:xfrm>
          <a:prstGeom prst="rect">
            <a:avLst/>
          </a:prstGeom>
          <a:noFill/>
        </p:spPr>
        <p:txBody>
          <a:bodyPr vert="horz" wrap="square" lIns="0" tIns="0" rIns="0" bIns="0" rtlCol="0">
            <a:spAutoFit/>
          </a:bodyPr>
          <a:lstStyle/>
          <a:p>
            <a:fld id="{AC8DF440-AC1E-4EB3-BCAA-2AAB8924A793}" type="slidenum">
              <a:rPr lang="en-US" sz="800">
                <a:solidFill>
                  <a:schemeClr val="bg1"/>
                </a:solidFill>
                <a:latin typeface="Arial"/>
              </a:rPr>
              <a:pPr/>
              <a:t>‹#›</a:t>
            </a:fld>
            <a:endParaRPr lang="en-US" sz="800" dirty="0">
              <a:solidFill>
                <a:schemeClr val="bg1"/>
              </a:solidFill>
              <a:latin typeface="Arial"/>
            </a:endParaRPr>
          </a:p>
        </p:txBody>
      </p:sp>
      <p:sp>
        <p:nvSpPr>
          <p:cNvPr id="4" name="fl" descr="                              Dell - Internal Use - Confidential&#10;"/>
          <p:cNvSpPr txBox="1"/>
          <p:nvPr/>
        </p:nvSpPr>
        <p:spPr>
          <a:xfrm>
            <a:off x="1175211" y="9000705"/>
            <a:ext cx="1554518" cy="123279"/>
          </a:xfrm>
          <a:prstGeom prst="rect">
            <a:avLst/>
          </a:prstGeom>
          <a:noFill/>
        </p:spPr>
        <p:txBody>
          <a:bodyPr vert="horz" wrap="none" lIns="0" tIns="0" rIns="0" bIns="0" rtlCol="0">
            <a:spAutoFit/>
          </a:bodyPr>
          <a:lstStyle/>
          <a:p>
            <a:r>
              <a:rPr lang="en-US" sz="800" b="1" dirty="0">
                <a:solidFill>
                  <a:srgbClr val="7F7F7F"/>
                </a:solidFill>
                <a:latin typeface="Arial"/>
              </a:rPr>
              <a:t>Dell - Internal Use - Confidential</a:t>
            </a:r>
          </a:p>
        </p:txBody>
      </p:sp>
    </p:spTree>
    <p:extLst>
      <p:ext uri="{BB962C8B-B14F-4D97-AF65-F5344CB8AC3E}">
        <p14:creationId xmlns:p14="http://schemas.microsoft.com/office/powerpoint/2010/main" val="32026834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628" name="Rectangle 4"/>
          <p:cNvSpPr>
            <a:spLocks noGrp="1" noRot="1" noChangeAspect="1" noChangeArrowheads="1" noTextEdit="1"/>
          </p:cNvSpPr>
          <p:nvPr>
            <p:ph type="sldImg" idx="2"/>
          </p:nvPr>
        </p:nvSpPr>
        <p:spPr bwMode="auto">
          <a:xfrm>
            <a:off x="488950" y="530225"/>
            <a:ext cx="6045200" cy="3400425"/>
          </a:xfrm>
          <a:prstGeom prst="rect">
            <a:avLst/>
          </a:prstGeom>
          <a:noFill/>
          <a:ln w="9525">
            <a:solidFill>
              <a:srgbClr val="000000"/>
            </a:solidFill>
            <a:miter lim="800000"/>
            <a:headEnd/>
            <a:tailEnd/>
          </a:ln>
        </p:spPr>
        <p:txBody>
          <a:bodyPr lIns="91577" tIns="45789" rIns="91577" bIns="45789"/>
          <a:lstStyle/>
          <a:p>
            <a:endParaRPr lang="en-US"/>
          </a:p>
        </p:txBody>
      </p:sp>
      <p:sp>
        <p:nvSpPr>
          <p:cNvPr id="71685" name="Rectangle 5"/>
          <p:cNvSpPr>
            <a:spLocks noGrp="1" noChangeArrowheads="1"/>
          </p:cNvSpPr>
          <p:nvPr>
            <p:ph type="body" sz="quarter" idx="3"/>
          </p:nvPr>
        </p:nvSpPr>
        <p:spPr bwMode="auto">
          <a:xfrm>
            <a:off x="489836" y="4196725"/>
            <a:ext cx="6043428" cy="45725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p:cNvSpPr>
            <a:spLocks noGrp="1" noChangeArrowheads="1"/>
          </p:cNvSpPr>
          <p:nvPr>
            <p:ph type="sldNum" sz="quarter" idx="5"/>
          </p:nvPr>
        </p:nvSpPr>
        <p:spPr bwMode="auto">
          <a:xfrm>
            <a:off x="489836" y="9000705"/>
            <a:ext cx="424670" cy="123279"/>
          </a:xfrm>
          <a:prstGeom prst="rect">
            <a:avLst/>
          </a:prstGeom>
          <a:noFill/>
        </p:spPr>
        <p:txBody>
          <a:bodyPr vert="horz" wrap="square" lIns="0" tIns="0" rIns="0" bIns="0" rtlCol="0">
            <a:spAutoFit/>
          </a:bodyPr>
          <a:lstStyle/>
          <a:p>
            <a:fld id="{AC8DF440-AC1E-4EB3-BCAA-2AAB8924A793}" type="slidenum">
              <a:rPr lang="en-US" sz="800">
                <a:solidFill>
                  <a:schemeClr val="bg1"/>
                </a:solidFill>
                <a:latin typeface="Arial"/>
              </a:rPr>
              <a:pPr/>
              <a:t>‹#›</a:t>
            </a:fld>
            <a:endParaRPr lang="en-US" sz="800" dirty="0">
              <a:solidFill>
                <a:schemeClr val="bg1"/>
              </a:solidFill>
              <a:latin typeface="Arial"/>
            </a:endParaRPr>
          </a:p>
        </p:txBody>
      </p:sp>
      <p:sp>
        <p:nvSpPr>
          <p:cNvPr id="7" name="fl" descr="                              Dell - Internal Use - Confidential&#10;"/>
          <p:cNvSpPr txBox="1"/>
          <p:nvPr/>
        </p:nvSpPr>
        <p:spPr>
          <a:xfrm>
            <a:off x="1175211" y="9000705"/>
            <a:ext cx="1554518" cy="123279"/>
          </a:xfrm>
          <a:prstGeom prst="rect">
            <a:avLst/>
          </a:prstGeom>
          <a:noFill/>
        </p:spPr>
        <p:txBody>
          <a:bodyPr vert="horz" wrap="none" lIns="0" tIns="0" rIns="0" bIns="0" rtlCol="0">
            <a:spAutoFit/>
          </a:bodyPr>
          <a:lstStyle/>
          <a:p>
            <a:r>
              <a:rPr lang="en-US" sz="800" b="1" dirty="0">
                <a:solidFill>
                  <a:srgbClr val="7F7F7F"/>
                </a:solidFill>
                <a:latin typeface="Arial"/>
              </a:rPr>
              <a:t>Dell - Internal Use - Confidential</a:t>
            </a:r>
          </a:p>
        </p:txBody>
      </p:sp>
    </p:spTree>
    <p:extLst>
      <p:ext uri="{BB962C8B-B14F-4D97-AF65-F5344CB8AC3E}">
        <p14:creationId xmlns:p14="http://schemas.microsoft.com/office/powerpoint/2010/main" val="85716887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useo Sans For Dell"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Museo Sans For Dell"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Museo Sans For Dell"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Museo Sans For Dell"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Museo Sans For Dell"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IPv6#Dual-stack_IP_implementation" TargetMode="External"/><Relationship Id="rId3" Type="http://schemas.openxmlformats.org/officeDocument/2006/relationships/hyperlink" Target="http://www.disa.mil/network-services/ucco" TargetMode="External"/><Relationship Id="rId7" Type="http://schemas.openxmlformats.org/officeDocument/2006/relationships/hyperlink" Target="https://en.wikipedia.org/wiki/SHA-2" TargetMode="External"/><Relationship Id="rId12" Type="http://schemas.openxmlformats.org/officeDocument/2006/relationships/hyperlink" Target="https://en.wikipedia.org/wiki/Security_Technical_Implementation_Guid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tools.ietf.org/html/rfc5246" TargetMode="External"/><Relationship Id="rId11" Type="http://schemas.openxmlformats.org/officeDocument/2006/relationships/hyperlink" Target="https://en.wikipedia.org/wiki/Key_Management_Interoperability_Protocol" TargetMode="External"/><Relationship Id="rId5" Type="http://schemas.openxmlformats.org/officeDocument/2006/relationships/hyperlink" Target="https://www.hhs.gov/hipaa/for-professionals/privacy/index.html" TargetMode="External"/><Relationship Id="rId10" Type="http://schemas.openxmlformats.org/officeDocument/2006/relationships/hyperlink" Target="https://en.wikipedia.org/wiki/Common_Criteria" TargetMode="External"/><Relationship Id="rId4" Type="http://schemas.openxmlformats.org/officeDocument/2006/relationships/hyperlink" Target="https://www.emc.com/collateral/white-papers/h15090-dell-emc-unity-data-at-rest-encryption.pdf" TargetMode="External"/><Relationship Id="rId9" Type="http://schemas.openxmlformats.org/officeDocument/2006/relationships/hyperlink" Target="https://en.wikipedia.org/wiki/FIPS_140-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539750"/>
            <a:ext cx="6143625" cy="3455988"/>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a:xfrm>
            <a:off x="4066681" y="8989749"/>
            <a:ext cx="3110866" cy="472890"/>
          </a:xfrm>
          <a:prstGeom prst="rect">
            <a:avLst/>
          </a:prstGeom>
        </p:spPr>
        <p:txBody>
          <a:bodyPr lIns="93175" tIns="46587" rIns="93175" bIns="46587"/>
          <a:lstStyle/>
          <a:p>
            <a:fld id="{998AEAF1-8B5B-4AF7-B6FE-9BDDD32B3D7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97709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386">
              <a:spcBef>
                <a:spcPts val="1248"/>
              </a:spcBef>
              <a:defRPr/>
            </a:pPr>
            <a:r>
              <a:rPr lang="en-US" sz="1000" dirty="0">
                <a:latin typeface="Arial" panose="020B0604020202020204" pitchFamily="34" charset="0"/>
                <a:cs typeface="Arial" panose="020B0604020202020204" pitchFamily="34" charset="0"/>
              </a:rPr>
              <a:t>The Dell EMC Unity 350F through 650F systems use the more powerful Broadwell chip set with more core per storage processor and each system has double the amount of memory.</a:t>
            </a:r>
          </a:p>
          <a:p>
            <a:pPr defTabSz="475386">
              <a:spcBef>
                <a:spcPts val="1248"/>
              </a:spcBef>
              <a:defRPr/>
            </a:pPr>
            <a:r>
              <a:rPr lang="en-US" sz="1000" dirty="0">
                <a:latin typeface="Arial" panose="020B0604020202020204" pitchFamily="34" charset="0"/>
                <a:cs typeface="Arial" panose="020B0604020202020204" pitchFamily="34" charset="0"/>
              </a:rPr>
              <a:t>This coupled with increases in maximum system capacity, number of LUNs, a 4X larger maximum file system size and file system count, plus extensive Vvol supports let’s Unity meet all of the requirements of our midrange customers even if they only buy one system. </a:t>
            </a:r>
          </a:p>
          <a:p>
            <a:endParaRPr lang="en-US" dirty="0"/>
          </a:p>
        </p:txBody>
      </p:sp>
      <p:sp>
        <p:nvSpPr>
          <p:cNvPr id="4" name="Slide Number Placeholder 3"/>
          <p:cNvSpPr>
            <a:spLocks noGrp="1"/>
          </p:cNvSpPr>
          <p:nvPr>
            <p:ph type="sldNum" sz="quarter" idx="10"/>
          </p:nvPr>
        </p:nvSpPr>
        <p:spPr/>
        <p:txBody>
          <a:bodyPr/>
          <a:lstStyle/>
          <a:p>
            <a:fld id="{8F0EFC9B-4D71-D249-B81B-8D21D0A1D970}" type="slidenum">
              <a:rPr lang="en-US" smtClean="0"/>
              <a:t>13</a:t>
            </a:fld>
            <a:endParaRPr lang="en-US" dirty="0"/>
          </a:p>
        </p:txBody>
      </p:sp>
    </p:spTree>
    <p:extLst>
      <p:ext uri="{BB962C8B-B14F-4D97-AF65-F5344CB8AC3E}">
        <p14:creationId xmlns:p14="http://schemas.microsoft.com/office/powerpoint/2010/main" val="1594901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We’ve mentioned that</a:t>
            </a:r>
            <a:r>
              <a:rPr lang="en-US" sz="900" baseline="0" dirty="0">
                <a:latin typeface="Arial" panose="020B0604020202020204" pitchFamily="34" charset="0"/>
                <a:cs typeface="Arial" panose="020B0604020202020204" pitchFamily="34" charset="0"/>
              </a:rPr>
              <a:t> each PowerVault ME4 array will include all the software customers will need to store, manage, and protect their data. Similar to Dell EMC Unity and the SC Series All Flash arrays, the PowerVault ME4 Series is all inclusive with enterprise-class software. There’s no additional licenses or costs – it’s all here.</a:t>
            </a:r>
          </a:p>
          <a:p>
            <a:pPr marL="171450" indent="-171450">
              <a:buFont typeface="Arial" panose="020B0604020202020204" pitchFamily="34" charset="0"/>
              <a:buChar char="•"/>
            </a:pPr>
            <a:r>
              <a:rPr lang="en-US" sz="900" baseline="0" dirty="0">
                <a:latin typeface="Arial" panose="020B0604020202020204" pitchFamily="34" charset="0"/>
                <a:cs typeface="Arial" panose="020B0604020202020204" pitchFamily="34" charset="0"/>
              </a:rPr>
              <a:t>A few of the all inclusive features include:</a:t>
            </a:r>
          </a:p>
          <a:p>
            <a:pPr marL="515938" lvl="1" indent="-171450">
              <a:buFont typeface="Arial" panose="020B0604020202020204" pitchFamily="34" charset="0"/>
              <a:buChar char="•"/>
            </a:pPr>
            <a:r>
              <a:rPr lang="en-US" sz="900" baseline="0" dirty="0">
                <a:latin typeface="Arial" panose="020B0604020202020204" pitchFamily="34" charset="0"/>
                <a:cs typeface="Arial" panose="020B0604020202020204" pitchFamily="34" charset="0"/>
              </a:rPr>
              <a:t>Adapt or Distributed RAID that protects data and rebuilds failed drives faster</a:t>
            </a:r>
          </a:p>
          <a:p>
            <a:pPr marL="515938"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900" baseline="0" dirty="0">
                <a:latin typeface="Arial" panose="020B0604020202020204" pitchFamily="34" charset="0"/>
                <a:cs typeface="Arial" panose="020B0604020202020204" pitchFamily="34" charset="0"/>
              </a:rPr>
              <a:t>A new 3-Level </a:t>
            </a:r>
            <a:r>
              <a:rPr lang="en-US" sz="900" baseline="0" dirty="0" err="1">
                <a:latin typeface="Arial" panose="020B0604020202020204" pitchFamily="34" charset="0"/>
                <a:cs typeface="Arial" panose="020B0604020202020204" pitchFamily="34" charset="0"/>
              </a:rPr>
              <a:t>Tiering</a:t>
            </a:r>
            <a:r>
              <a:rPr lang="en-US" sz="900" baseline="0" dirty="0">
                <a:latin typeface="Arial" panose="020B0604020202020204" pitchFamily="34" charset="0"/>
                <a:cs typeface="Arial" panose="020B0604020202020204" pitchFamily="34" charset="0"/>
              </a:rPr>
              <a:t> feature supporting array efficiency </a:t>
            </a: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and performance with less hardware expense</a:t>
            </a:r>
          </a:p>
          <a:p>
            <a:pPr marL="515938"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kern="1200" dirty="0">
                <a:solidFill>
                  <a:schemeClr val="tx1"/>
                </a:solidFill>
                <a:effectLst/>
                <a:latin typeface="Verdana"/>
                <a:ea typeface="+mn-ea"/>
                <a:cs typeface="+mn-cs"/>
              </a:rPr>
              <a:t>VMware </a:t>
            </a:r>
            <a:r>
              <a:rPr lang="en-US" sz="1200" kern="1200" dirty="0" err="1">
                <a:solidFill>
                  <a:schemeClr val="tx1"/>
                </a:solidFill>
                <a:effectLst/>
                <a:latin typeface="Verdana"/>
                <a:ea typeface="+mn-ea"/>
                <a:cs typeface="+mn-cs"/>
              </a:rPr>
              <a:t>vCenter</a:t>
            </a:r>
            <a:r>
              <a:rPr lang="en-US" sz="1200" kern="1200" dirty="0">
                <a:solidFill>
                  <a:schemeClr val="tx1"/>
                </a:solidFill>
                <a:effectLst/>
                <a:latin typeface="Verdana"/>
                <a:ea typeface="+mn-ea"/>
                <a:cs typeface="+mn-cs"/>
              </a:rPr>
              <a:t> Server provides a centralized platform for managing your VMware vSphere environments, allowing you to automate and deliver a virtual infrastructure with confidence.</a:t>
            </a:r>
          </a:p>
          <a:p>
            <a:pPr marL="515938"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kern="1200" dirty="0">
                <a:solidFill>
                  <a:schemeClr val="tx1"/>
                </a:solidFill>
                <a:effectLst/>
                <a:latin typeface="Verdana"/>
                <a:ea typeface="+mn-ea"/>
                <a:cs typeface="+mn-cs"/>
              </a:rPr>
              <a:t>VMware Site Recovery offers efficient, simple, and on-demand site to site protection for VMware vSphere environments</a:t>
            </a:r>
          </a:p>
          <a:p>
            <a:pPr marL="515938"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and</a:t>
            </a:r>
          </a:p>
          <a:p>
            <a:pPr marL="515938" marR="0" lvl="1"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Data protection features like snapshots, remote replication, and encryption.</a:t>
            </a:r>
            <a:endParaRPr lang="en-US" sz="9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755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106" indent="-88106">
              <a:buFont typeface="Arial" panose="020B0604020202020204" pitchFamily="34" charset="0"/>
              <a:buChar char="•"/>
            </a:pPr>
            <a:r>
              <a:rPr lang="en-US" sz="1200" b="1" dirty="0">
                <a:solidFill>
                  <a:schemeClr val="tx2"/>
                </a:solidFill>
              </a:rPr>
              <a:t>United States of America DOD Approved Products List (APL) </a:t>
            </a:r>
            <a:r>
              <a:rPr lang="en-US" sz="1200" b="1" u="sng" dirty="0">
                <a:solidFill>
                  <a:schemeClr val="tx2"/>
                </a:solidFill>
                <a:hlinkClick r:id="rId3"/>
              </a:rPr>
              <a:t>Certification</a:t>
            </a:r>
            <a:endParaRPr lang="en-US" sz="1200" dirty="0">
              <a:solidFill>
                <a:schemeClr val="tx2"/>
              </a:solidFill>
            </a:endParaRPr>
          </a:p>
          <a:p>
            <a:pPr marL="88106" indent="-88106">
              <a:buFont typeface="Arial" panose="020B0604020202020204" pitchFamily="34" charset="0"/>
              <a:buChar char="•"/>
            </a:pPr>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Controller-based data at-rest </a:t>
            </a:r>
            <a:r>
              <a:rPr lang="en-US" sz="1200" b="1" u="sng" dirty="0">
                <a:solidFill>
                  <a:schemeClr val="tx2"/>
                </a:solidFill>
                <a:hlinkClick r:id="rId4"/>
              </a:rPr>
              <a:t>encryption</a:t>
            </a:r>
            <a:r>
              <a:rPr lang="en-US" sz="1200" dirty="0">
                <a:solidFill>
                  <a:schemeClr val="tx2"/>
                </a:solidFill>
              </a:rPr>
              <a:t> - protects against unauthorized access to lost or stolen drives or systems. </a:t>
            </a:r>
          </a:p>
          <a:p>
            <a:pPr marL="88106" indent="-88106">
              <a:buFont typeface="Arial" panose="020B0604020202020204" pitchFamily="34" charset="0"/>
              <a:buChar char="•"/>
            </a:pPr>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HIPAA</a:t>
            </a:r>
            <a:r>
              <a:rPr lang="en-US" sz="1200" dirty="0">
                <a:solidFill>
                  <a:schemeClr val="tx2"/>
                </a:solidFill>
              </a:rPr>
              <a:t> - The </a:t>
            </a:r>
            <a:r>
              <a:rPr lang="en-US" sz="1200" u="sng" dirty="0">
                <a:solidFill>
                  <a:schemeClr val="tx2"/>
                </a:solidFill>
                <a:hlinkClick r:id="rId5"/>
              </a:rPr>
              <a:t>HIPAA Privacy Rule</a:t>
            </a:r>
            <a:r>
              <a:rPr lang="en-US" sz="1200" dirty="0">
                <a:solidFill>
                  <a:schemeClr val="tx2"/>
                </a:solidFill>
              </a:rPr>
              <a:t> protects patient confidentiality</a:t>
            </a:r>
          </a:p>
          <a:p>
            <a:pPr marL="88106" indent="-88106">
              <a:buFont typeface="Arial" panose="020B0604020202020204" pitchFamily="34" charset="0"/>
              <a:buChar char="•"/>
            </a:pPr>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TLS 1.2 support</a:t>
            </a:r>
            <a:r>
              <a:rPr lang="en-US" sz="1200" dirty="0">
                <a:solidFill>
                  <a:schemeClr val="tx2"/>
                </a:solidFill>
              </a:rPr>
              <a:t> - cipher suites that provide </a:t>
            </a:r>
            <a:r>
              <a:rPr lang="en-US" sz="1200" u="sng" dirty="0">
                <a:solidFill>
                  <a:schemeClr val="tx2"/>
                </a:solidFill>
                <a:hlinkClick r:id="rId6"/>
              </a:rPr>
              <a:t>enhanced security</a:t>
            </a:r>
            <a:r>
              <a:rPr lang="en-US" sz="1200" dirty="0">
                <a:solidFill>
                  <a:schemeClr val="tx2"/>
                </a:solidFill>
              </a:rPr>
              <a:t>. </a:t>
            </a:r>
          </a:p>
          <a:p>
            <a:pPr marL="88106" indent="-88106">
              <a:buFont typeface="Arial" panose="020B0604020202020204" pitchFamily="34" charset="0"/>
              <a:buChar char="•"/>
            </a:pPr>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Native SHA2 certificate support</a:t>
            </a:r>
            <a:r>
              <a:rPr lang="en-US" sz="1200" dirty="0">
                <a:solidFill>
                  <a:schemeClr val="tx2"/>
                </a:solidFill>
              </a:rPr>
              <a:t> - </a:t>
            </a:r>
            <a:r>
              <a:rPr lang="en-US" sz="1200" u="sng" dirty="0">
                <a:solidFill>
                  <a:schemeClr val="tx2"/>
                </a:solidFill>
                <a:hlinkClick r:id="rId7"/>
              </a:rPr>
              <a:t>hashing standard</a:t>
            </a:r>
            <a:r>
              <a:rPr lang="en-US" sz="1200" dirty="0">
                <a:solidFill>
                  <a:schemeClr val="tx2"/>
                </a:solidFill>
              </a:rPr>
              <a:t>  used to ensure data has not been modified. </a:t>
            </a:r>
          </a:p>
          <a:p>
            <a:pPr marL="88106" indent="-88106">
              <a:buFont typeface="Arial" panose="020B0604020202020204" pitchFamily="34" charset="0"/>
              <a:buChar char="•"/>
            </a:pPr>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IPv6 dual stack certification </a:t>
            </a:r>
            <a:r>
              <a:rPr lang="en-US" sz="1200" dirty="0">
                <a:solidFill>
                  <a:schemeClr val="tx2"/>
                </a:solidFill>
              </a:rPr>
              <a:t>- </a:t>
            </a:r>
            <a:r>
              <a:rPr lang="en-US" sz="1200" u="sng" dirty="0">
                <a:solidFill>
                  <a:schemeClr val="tx2"/>
                </a:solidFill>
                <a:hlinkClick r:id="rId8"/>
              </a:rPr>
              <a:t>dual stack technology</a:t>
            </a:r>
            <a:r>
              <a:rPr lang="en-US" sz="1200" dirty="0">
                <a:solidFill>
                  <a:schemeClr val="tx2"/>
                </a:solidFill>
              </a:rPr>
              <a:t> </a:t>
            </a:r>
          </a:p>
          <a:p>
            <a:pPr marL="88106" indent="-88106"/>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FIPS 140-2 Level 1 </a:t>
            </a:r>
            <a:r>
              <a:rPr lang="en-US" sz="1200" b="1" u="sng" dirty="0">
                <a:solidFill>
                  <a:schemeClr val="tx2"/>
                </a:solidFill>
                <a:hlinkClick r:id="rId9"/>
              </a:rPr>
              <a:t>Certification</a:t>
            </a:r>
            <a:r>
              <a:rPr lang="en-US" sz="1200" b="1" dirty="0">
                <a:solidFill>
                  <a:schemeClr val="tx2"/>
                </a:solidFill>
              </a:rPr>
              <a:t> - </a:t>
            </a:r>
            <a:r>
              <a:rPr lang="en-US" sz="1200" dirty="0">
                <a:solidFill>
                  <a:schemeClr val="tx2"/>
                </a:solidFill>
              </a:rPr>
              <a:t>specifies security requirements for cryptographic module.  </a:t>
            </a:r>
          </a:p>
          <a:p>
            <a:pPr marL="88106" indent="-88106"/>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Common Criteria </a:t>
            </a:r>
            <a:r>
              <a:rPr lang="en-US" sz="1200" b="1" u="sng" dirty="0">
                <a:solidFill>
                  <a:schemeClr val="tx2"/>
                </a:solidFill>
                <a:hlinkClick r:id="rId10"/>
              </a:rPr>
              <a:t>Certification</a:t>
            </a:r>
            <a:r>
              <a:rPr lang="en-US" sz="1200" b="1" dirty="0">
                <a:solidFill>
                  <a:schemeClr val="tx2"/>
                </a:solidFill>
              </a:rPr>
              <a:t> </a:t>
            </a:r>
            <a:r>
              <a:rPr lang="en-US" sz="1200" dirty="0">
                <a:solidFill>
                  <a:schemeClr val="tx2"/>
                </a:solidFill>
              </a:rPr>
              <a:t>international standard (ISO/IEC 15408) for computer security certification.</a:t>
            </a:r>
            <a:endParaRPr lang="en-US" sz="1200" b="1" dirty="0">
              <a:solidFill>
                <a:schemeClr val="tx2"/>
              </a:solidFill>
            </a:endParaRPr>
          </a:p>
          <a:p>
            <a:pPr marL="88106" indent="-88106"/>
            <a:endParaRPr lang="en-US" sz="800" b="1" dirty="0">
              <a:solidFill>
                <a:schemeClr val="tx2"/>
              </a:solidFill>
            </a:endParaRPr>
          </a:p>
          <a:p>
            <a:pPr marL="88106" indent="-88106">
              <a:buFont typeface="Arial" panose="020B0604020202020204" pitchFamily="34" charset="0"/>
              <a:buChar char="•"/>
            </a:pPr>
            <a:r>
              <a:rPr lang="en-US" sz="1200" b="1" dirty="0">
                <a:solidFill>
                  <a:schemeClr val="tx2"/>
                </a:solidFill>
              </a:rPr>
              <a:t>KMIP compliant –</a:t>
            </a:r>
            <a:r>
              <a:rPr lang="en-US" sz="1200" dirty="0">
                <a:solidFill>
                  <a:schemeClr val="tx2"/>
                </a:solidFill>
              </a:rPr>
              <a:t> supports </a:t>
            </a:r>
            <a:r>
              <a:rPr lang="en-US" sz="1200" u="sng" dirty="0">
                <a:solidFill>
                  <a:schemeClr val="tx2"/>
                </a:solidFill>
                <a:hlinkClick r:id="rId11"/>
              </a:rPr>
              <a:t>KMIP-compliant</a:t>
            </a:r>
            <a:r>
              <a:rPr lang="en-US" sz="1200" dirty="0">
                <a:solidFill>
                  <a:schemeClr val="tx2"/>
                </a:solidFill>
              </a:rPr>
              <a:t> external key managers, facilitates data encryption by simplifying encryption key management. </a:t>
            </a:r>
          </a:p>
          <a:p>
            <a:pPr marL="88106" indent="-88106">
              <a:buFont typeface="Arial" panose="020B0604020202020204" pitchFamily="34" charset="0"/>
              <a:buChar char="•"/>
            </a:pPr>
            <a:endParaRPr lang="en-US" sz="800" dirty="0">
              <a:solidFill>
                <a:schemeClr val="tx2"/>
              </a:solidFill>
            </a:endParaRPr>
          </a:p>
          <a:p>
            <a:pPr marL="88106" indent="-88106">
              <a:buFont typeface="Arial" panose="020B0604020202020204" pitchFamily="34" charset="0"/>
              <a:buChar char="•"/>
            </a:pPr>
            <a:r>
              <a:rPr lang="en-US" sz="1200" b="1" dirty="0">
                <a:solidFill>
                  <a:schemeClr val="tx2"/>
                </a:solidFill>
              </a:rPr>
              <a:t>STIG CAT 1, CAT2 </a:t>
            </a:r>
            <a:r>
              <a:rPr lang="en-US" sz="1200" b="1" u="sng" dirty="0">
                <a:solidFill>
                  <a:schemeClr val="tx2"/>
                </a:solidFill>
                <a:hlinkClick r:id="rId12"/>
              </a:rPr>
              <a:t>Compliance</a:t>
            </a:r>
            <a:r>
              <a:rPr lang="en-US" sz="1200" b="1" dirty="0">
                <a:solidFill>
                  <a:schemeClr val="tx2"/>
                </a:solidFill>
              </a:rPr>
              <a:t> –</a:t>
            </a:r>
            <a:r>
              <a:rPr lang="en-US" sz="1200" dirty="0">
                <a:solidFill>
                  <a:schemeClr val="tx2"/>
                </a:solidFill>
              </a:rPr>
              <a:t> security protocols within networks, servers, computers, and logical designs to enhance security.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Other items not listed here – Energy Star certification</a:t>
            </a:r>
          </a:p>
          <a:p>
            <a:endParaRPr lang="en-US" dirty="0"/>
          </a:p>
        </p:txBody>
      </p:sp>
    </p:spTree>
    <p:extLst>
      <p:ext uri="{BB962C8B-B14F-4D97-AF65-F5344CB8AC3E}">
        <p14:creationId xmlns:p14="http://schemas.microsoft.com/office/powerpoint/2010/main" val="2110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390525"/>
            <a:ext cx="6200775" cy="3487738"/>
          </a:xfrm>
        </p:spPr>
      </p:sp>
      <p:sp>
        <p:nvSpPr>
          <p:cNvPr id="3" name="Notes Placeholder 2"/>
          <p:cNvSpPr>
            <a:spLocks noGrp="1"/>
          </p:cNvSpPr>
          <p:nvPr>
            <p:ph type="body" idx="1"/>
          </p:nvPr>
        </p:nvSpPr>
        <p:spPr/>
        <p:txBody>
          <a:bodyPr/>
          <a:lstStyle/>
          <a:p>
            <a:r>
              <a:rPr lang="en-US" dirty="0"/>
              <a:t>Our service offers</a:t>
            </a:r>
            <a:r>
              <a:rPr lang="en-US" baseline="0" dirty="0"/>
              <a:t> are designed to help you get the most out of your Dell EMC Unity investment with the technologies and expertise Dell EMC is known for across the globe. </a:t>
            </a:r>
          </a:p>
          <a:p>
            <a:endParaRPr lang="en-US" dirty="0"/>
          </a:p>
          <a:p>
            <a:r>
              <a:rPr lang="en-US" sz="1200" b="1" u="sng" kern="1200" dirty="0">
                <a:solidFill>
                  <a:schemeClr val="tx1"/>
                </a:solidFill>
                <a:effectLst/>
                <a:latin typeface="Arial"/>
                <a:ea typeface="+mn-ea"/>
                <a:cs typeface="+mn-cs"/>
              </a:rPr>
              <a:t>Support</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Built on a foundation of experts, tools, technologies and customer ease, our suite of support offers can be chosen to align with the criticality of your systems, complexity of your environment and how you allocate your IT resources. </a:t>
            </a:r>
            <a:r>
              <a:rPr lang="en-US" sz="1200" b="1" kern="1200" dirty="0">
                <a:solidFill>
                  <a:schemeClr val="tx1"/>
                </a:solidFill>
                <a:effectLst/>
                <a:latin typeface="Arial"/>
                <a:ea typeface="+mn-ea"/>
                <a:cs typeface="+mn-cs"/>
              </a:rPr>
              <a:t>ProSupport</a:t>
            </a:r>
            <a:r>
              <a:rPr lang="en-US" sz="1200" kern="1200" dirty="0">
                <a:solidFill>
                  <a:schemeClr val="tx1"/>
                </a:solidFill>
                <a:effectLst/>
                <a:latin typeface="Arial"/>
                <a:ea typeface="+mn-ea"/>
                <a:cs typeface="+mn-cs"/>
              </a:rPr>
              <a:t> provides comprehensive 24x7 support with automated</a:t>
            </a:r>
            <a:r>
              <a:rPr lang="en-US" sz="1200" kern="1200" baseline="0" dirty="0">
                <a:solidFill>
                  <a:schemeClr val="tx1"/>
                </a:solidFill>
                <a:effectLst/>
                <a:latin typeface="Arial"/>
                <a:ea typeface="+mn-ea"/>
                <a:cs typeface="+mn-cs"/>
              </a:rPr>
              <a:t> issue detection and case creation</a:t>
            </a:r>
            <a:r>
              <a:rPr lang="en-US" sz="1200" kern="1200" dirty="0">
                <a:solidFill>
                  <a:schemeClr val="tx1"/>
                </a:solidFill>
                <a:effectLst/>
                <a:latin typeface="Arial"/>
                <a:ea typeface="+mn-ea"/>
                <a:cs typeface="+mn-cs"/>
              </a:rPr>
              <a:t>. For </a:t>
            </a:r>
            <a:r>
              <a:rPr lang="en-US" sz="1200" kern="1200" baseline="0" dirty="0">
                <a:solidFill>
                  <a:schemeClr val="tx1"/>
                </a:solidFill>
                <a:effectLst/>
                <a:latin typeface="Arial"/>
                <a:ea typeface="+mn-ea"/>
                <a:cs typeface="+mn-cs"/>
              </a:rPr>
              <a:t>arrays </a:t>
            </a:r>
            <a:r>
              <a:rPr lang="en-US" sz="1200" kern="1200" dirty="0">
                <a:solidFill>
                  <a:schemeClr val="tx1"/>
                </a:solidFill>
                <a:effectLst/>
                <a:latin typeface="Arial"/>
                <a:ea typeface="+mn-ea"/>
                <a:cs typeface="+mn-cs"/>
              </a:rPr>
              <a:t>running critical workloads, </a:t>
            </a:r>
            <a:r>
              <a:rPr lang="en-US" sz="1200" b="1" kern="1200" dirty="0">
                <a:solidFill>
                  <a:schemeClr val="tx1"/>
                </a:solidFill>
                <a:effectLst/>
                <a:latin typeface="Arial"/>
                <a:ea typeface="+mn-ea"/>
                <a:cs typeface="+mn-cs"/>
              </a:rPr>
              <a:t>ProSupport Plus</a:t>
            </a:r>
            <a:r>
              <a:rPr lang="en-US" sz="1200" kern="1200" dirty="0">
                <a:solidFill>
                  <a:schemeClr val="tx1"/>
                </a:solidFill>
                <a:effectLst/>
                <a:latin typeface="Arial"/>
                <a:ea typeface="+mn-ea"/>
                <a:cs typeface="+mn-cs"/>
              </a:rPr>
              <a:t> delivers our most proactive support experience and</a:t>
            </a:r>
            <a:r>
              <a:rPr lang="en-US" sz="1200" kern="1200" baseline="0" dirty="0">
                <a:solidFill>
                  <a:schemeClr val="tx1"/>
                </a:solidFill>
                <a:effectLst/>
                <a:latin typeface="Arial"/>
                <a:ea typeface="+mn-ea"/>
                <a:cs typeface="+mn-cs"/>
              </a:rPr>
              <a:t> the add account management expertise via a</a:t>
            </a:r>
            <a:r>
              <a:rPr lang="en-US" sz="1200" kern="1200" dirty="0">
                <a:solidFill>
                  <a:schemeClr val="tx1"/>
                </a:solidFill>
                <a:effectLst/>
                <a:latin typeface="Arial"/>
                <a:ea typeface="+mn-ea"/>
                <a:cs typeface="+mn-cs"/>
              </a:rPr>
              <a:t> designated Technology Services Manager and access</a:t>
            </a:r>
            <a:r>
              <a:rPr lang="en-US" sz="1200" kern="1200" baseline="0" dirty="0">
                <a:solidFill>
                  <a:schemeClr val="tx1"/>
                </a:solidFill>
                <a:effectLst/>
                <a:latin typeface="Arial"/>
                <a:ea typeface="+mn-ea"/>
                <a:cs typeface="+mn-cs"/>
              </a:rPr>
              <a:t> to senior ProSupport Plus engineers for faster issue resolution. </a:t>
            </a:r>
          </a:p>
          <a:p>
            <a:r>
              <a:rPr lang="en-US" sz="1200" kern="1200" dirty="0">
                <a:solidFill>
                  <a:schemeClr val="tx1"/>
                </a:solidFill>
                <a:effectLst/>
                <a:latin typeface="Arial"/>
                <a:ea typeface="+mn-ea"/>
                <a:cs typeface="+mn-cs"/>
              </a:rPr>
              <a:t> </a:t>
            </a:r>
          </a:p>
          <a:p>
            <a:r>
              <a:rPr lang="en-US" sz="1200" b="1" kern="1200" dirty="0">
                <a:solidFill>
                  <a:schemeClr val="tx1"/>
                </a:solidFill>
                <a:effectLst/>
                <a:latin typeface="Arial"/>
                <a:ea typeface="+mn-ea"/>
                <a:cs typeface="+mn-cs"/>
              </a:rPr>
              <a:t>Take support further with Optimize for Storage</a:t>
            </a:r>
            <a:r>
              <a:rPr lang="en-US" sz="1200" kern="1200" dirty="0">
                <a:solidFill>
                  <a:schemeClr val="tx1"/>
                </a:solidFill>
                <a:effectLst/>
                <a:latin typeface="Arial"/>
                <a:ea typeface="+mn-ea"/>
                <a:cs typeface="+mn-cs"/>
              </a:rPr>
              <a:t> – offering in-depth analysis and personalized strategic guidance to keep your Unity systems optimized and configured for year-round peak performance. It’s like a personal coach for your storage system. Your customer will gain the expertise of a designated storage expert who keeps</a:t>
            </a:r>
            <a:r>
              <a:rPr lang="en-US" sz="1200" kern="1200" baseline="0" dirty="0">
                <a:solidFill>
                  <a:schemeClr val="tx1"/>
                </a:solidFill>
                <a:effectLst/>
                <a:latin typeface="Arial"/>
                <a:ea typeface="+mn-ea"/>
                <a:cs typeface="+mn-cs"/>
              </a:rPr>
              <a:t> a daily watch on your </a:t>
            </a:r>
            <a:r>
              <a:rPr lang="en-US" sz="1200" kern="1200" dirty="0">
                <a:solidFill>
                  <a:schemeClr val="tx1"/>
                </a:solidFill>
                <a:effectLst/>
                <a:latin typeface="Arial"/>
                <a:ea typeface="+mn-ea"/>
                <a:cs typeface="+mn-cs"/>
              </a:rPr>
              <a:t>storage health and identifies areas for improvement. Optimize is an add-on service, complementing ProSupport or ProSupport Plus, available direct and through channel partners. </a:t>
            </a:r>
          </a:p>
          <a:p>
            <a:r>
              <a:rPr lang="en-US" sz="1200" kern="1200" dirty="0">
                <a:solidFill>
                  <a:schemeClr val="tx1"/>
                </a:solidFill>
                <a:effectLst/>
                <a:latin typeface="Arial"/>
                <a:ea typeface="+mn-ea"/>
                <a:cs typeface="+mn-cs"/>
              </a:rPr>
              <a:t> </a:t>
            </a:r>
          </a:p>
          <a:p>
            <a:r>
              <a:rPr lang="en-US" sz="1200" b="1" u="sng" kern="1200" dirty="0">
                <a:solidFill>
                  <a:schemeClr val="tx1"/>
                </a:solidFill>
                <a:effectLst/>
                <a:latin typeface="Arial"/>
                <a:ea typeface="+mn-ea"/>
                <a:cs typeface="+mn-cs"/>
              </a:rPr>
              <a:t>Data-driven</a:t>
            </a:r>
            <a:r>
              <a:rPr lang="en-US" sz="1200" b="1" u="sng" kern="1200" baseline="0" dirty="0">
                <a:solidFill>
                  <a:schemeClr val="tx1"/>
                </a:solidFill>
                <a:effectLst/>
                <a:latin typeface="Arial"/>
                <a:ea typeface="+mn-ea"/>
                <a:cs typeface="+mn-cs"/>
              </a:rPr>
              <a:t> technologies</a:t>
            </a:r>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Secure Remote Services</a:t>
            </a:r>
            <a:r>
              <a:rPr lang="en-US" sz="1200" kern="1200" dirty="0">
                <a:solidFill>
                  <a:schemeClr val="tx1"/>
                </a:solidFill>
                <a:effectLst/>
                <a:latin typeface="Arial"/>
                <a:ea typeface="+mn-ea"/>
                <a:cs typeface="+mn-cs"/>
              </a:rPr>
              <a:t> is the proactive automated support technology integrated into our suite of enterprise products and systems management consoles to enable faster resolution and reporting as</a:t>
            </a:r>
            <a:r>
              <a:rPr lang="en-US" sz="1200" kern="1200" baseline="0" dirty="0">
                <a:solidFill>
                  <a:schemeClr val="tx1"/>
                </a:solidFill>
                <a:effectLst/>
                <a:latin typeface="Arial"/>
                <a:ea typeface="+mn-ea"/>
                <a:cs typeface="+mn-cs"/>
              </a:rPr>
              <a:t> well as </a:t>
            </a:r>
            <a:r>
              <a:rPr lang="en-US" sz="1200" kern="1200" dirty="0">
                <a:solidFill>
                  <a:schemeClr val="tx1"/>
                </a:solidFill>
                <a:effectLst/>
                <a:latin typeface="Arial"/>
                <a:ea typeface="+mn-ea"/>
                <a:cs typeface="+mn-cs"/>
              </a:rPr>
              <a:t>connectivity to CloudIQ.</a:t>
            </a:r>
            <a:r>
              <a:rPr lang="en-US" sz="1200" kern="1200" baseline="0" dirty="0">
                <a:solidFill>
                  <a:schemeClr val="tx1"/>
                </a:solidFill>
                <a:effectLst/>
                <a:latin typeface="Arial"/>
                <a:ea typeface="+mn-ea"/>
                <a:cs typeface="+mn-cs"/>
              </a:rPr>
              <a:t> </a:t>
            </a:r>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 </a:t>
            </a:r>
          </a:p>
          <a:p>
            <a:r>
              <a:rPr lang="en-US" sz="1200" b="1" u="sng" kern="1200" dirty="0">
                <a:solidFill>
                  <a:schemeClr val="tx1"/>
                </a:solidFill>
                <a:effectLst/>
                <a:latin typeface="Arial"/>
                <a:ea typeface="+mn-ea"/>
                <a:cs typeface="+mn-cs"/>
              </a:rPr>
              <a:t>Deployment</a:t>
            </a:r>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To get up and running fast, ProDeploy</a:t>
            </a:r>
            <a:r>
              <a:rPr lang="en-US" sz="1200" kern="1200" dirty="0">
                <a:solidFill>
                  <a:schemeClr val="tx1"/>
                </a:solidFill>
                <a:effectLst/>
                <a:latin typeface="Arial"/>
                <a:ea typeface="+mn-ea"/>
                <a:cs typeface="+mn-cs"/>
              </a:rPr>
              <a:t> provides onsite hardware installation and remote configuration by certified deployment engineers. To prepare for the deployment, we conduct a site readiness review and implementation planning,</a:t>
            </a:r>
            <a:r>
              <a:rPr lang="en-US" sz="1200" kern="1200" baseline="0" dirty="0">
                <a:solidFill>
                  <a:schemeClr val="tx1"/>
                </a:solidFill>
                <a:effectLst/>
                <a:latin typeface="Arial"/>
                <a:ea typeface="+mn-ea"/>
                <a:cs typeface="+mn-cs"/>
              </a:rPr>
              <a:t> followed by s</a:t>
            </a:r>
            <a:r>
              <a:rPr lang="en-US" sz="1200" kern="1200" dirty="0">
                <a:solidFill>
                  <a:schemeClr val="tx1"/>
                </a:solidFill>
                <a:effectLst/>
                <a:latin typeface="Arial"/>
                <a:ea typeface="+mn-ea"/>
                <a:cs typeface="+mn-cs"/>
              </a:rPr>
              <a:t>ystem validation and documentation of the project.  </a:t>
            </a:r>
          </a:p>
          <a:p>
            <a:endParaRPr lang="en-US" sz="1200" kern="1200" dirty="0">
              <a:solidFill>
                <a:schemeClr val="tx1"/>
              </a:solidFill>
              <a:effectLst/>
              <a:latin typeface="Arial"/>
              <a:ea typeface="+mn-ea"/>
              <a:cs typeface="+mn-cs"/>
            </a:endParaRPr>
          </a:p>
          <a:p>
            <a:r>
              <a:rPr lang="en-US" sz="1200" b="1" kern="1200" dirty="0">
                <a:solidFill>
                  <a:schemeClr val="tx1"/>
                </a:solidFill>
                <a:effectLst/>
                <a:latin typeface="Arial"/>
                <a:ea typeface="+mn-ea"/>
                <a:cs typeface="+mn-cs"/>
              </a:rPr>
              <a:t>ProDeploy Plus, our</a:t>
            </a:r>
            <a:r>
              <a:rPr lang="en-US" sz="1200" b="1" kern="1200" baseline="0" dirty="0">
                <a:solidFill>
                  <a:schemeClr val="tx1"/>
                </a:solidFill>
                <a:effectLst/>
                <a:latin typeface="Arial"/>
                <a:ea typeface="+mn-ea"/>
                <a:cs typeface="+mn-cs"/>
              </a:rPr>
              <a:t> highest level offer, </a:t>
            </a:r>
            <a:r>
              <a:rPr lang="en-US" sz="1200" kern="1200" dirty="0">
                <a:solidFill>
                  <a:schemeClr val="tx1"/>
                </a:solidFill>
                <a:effectLst/>
                <a:latin typeface="Arial"/>
                <a:ea typeface="+mn-ea"/>
                <a:cs typeface="+mn-cs"/>
              </a:rPr>
              <a:t>includes </a:t>
            </a:r>
            <a:r>
              <a:rPr lang="en-US" sz="1200" b="1" kern="1200" dirty="0">
                <a:solidFill>
                  <a:schemeClr val="tx1"/>
                </a:solidFill>
                <a:effectLst/>
                <a:latin typeface="Arial"/>
                <a:ea typeface="+mn-ea"/>
                <a:cs typeface="+mn-cs"/>
              </a:rPr>
              <a:t>always</a:t>
            </a:r>
            <a:r>
              <a:rPr lang="en-US" sz="1200" b="1" kern="1200" baseline="0" dirty="0">
                <a:solidFill>
                  <a:schemeClr val="tx1"/>
                </a:solidFill>
                <a:effectLst/>
                <a:latin typeface="Arial"/>
                <a:ea typeface="+mn-ea"/>
                <a:cs typeface="+mn-cs"/>
              </a:rPr>
              <a:t> onsite </a:t>
            </a:r>
            <a:r>
              <a:rPr lang="en-US" sz="1200" kern="1200" baseline="0" dirty="0">
                <a:solidFill>
                  <a:schemeClr val="tx1"/>
                </a:solidFill>
                <a:effectLst/>
                <a:latin typeface="Arial"/>
                <a:ea typeface="+mn-ea"/>
                <a:cs typeface="+mn-cs"/>
              </a:rPr>
              <a:t>hardware and software configuration for a highly personalized experience</a:t>
            </a:r>
            <a:r>
              <a:rPr lang="en-US" sz="1200" kern="1200" dirty="0">
                <a:solidFill>
                  <a:schemeClr val="tx1"/>
                </a:solidFill>
                <a:effectLst/>
                <a:latin typeface="Arial"/>
                <a:ea typeface="+mn-ea"/>
                <a:cs typeface="+mn-cs"/>
              </a:rPr>
              <a:t>. From beginning to end, ProDeploy Plus provides the skill and scale needed to successfully execute demanding</a:t>
            </a:r>
            <a:r>
              <a:rPr lang="en-US" sz="1200" kern="1200" baseline="0" dirty="0">
                <a:solidFill>
                  <a:schemeClr val="tx1"/>
                </a:solidFill>
                <a:effectLst/>
                <a:latin typeface="Arial"/>
                <a:ea typeface="+mn-ea"/>
                <a:cs typeface="+mn-cs"/>
              </a:rPr>
              <a:t> deployments</a:t>
            </a:r>
            <a:r>
              <a:rPr lang="en-US" sz="1200" kern="1200" dirty="0">
                <a:solidFill>
                  <a:schemeClr val="tx1"/>
                </a:solidFill>
                <a:effectLst/>
                <a:latin typeface="Arial"/>
                <a:ea typeface="+mn-ea"/>
                <a:cs typeface="+mn-cs"/>
              </a:rPr>
              <a:t>. Certified Dell EMC engineers start with extensive environmental assessments and detailed project planning. Post-deployment configuration assistance, testing, and product orientation help you rest easy knowing your systems have been deployed and integrated by the best.  </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Whether</a:t>
            </a:r>
            <a:r>
              <a:rPr lang="en-US" sz="1200" kern="1200" baseline="0" dirty="0">
                <a:solidFill>
                  <a:schemeClr val="tx1"/>
                </a:solidFill>
                <a:effectLst/>
                <a:latin typeface="Arial"/>
                <a:ea typeface="+mn-ea"/>
                <a:cs typeface="+mn-cs"/>
              </a:rPr>
              <a:t> you choose ProDeploy or ProDeploy Plus, we</a:t>
            </a:r>
            <a:r>
              <a:rPr lang="en-US" sz="1200" kern="1200" dirty="0">
                <a:solidFill>
                  <a:schemeClr val="tx1"/>
                </a:solidFill>
                <a:effectLst/>
                <a:latin typeface="Arial"/>
                <a:ea typeface="+mn-ea"/>
                <a:cs typeface="+mn-cs"/>
              </a:rPr>
              <a:t> will also set up connectivity to</a:t>
            </a:r>
            <a:r>
              <a:rPr lang="en-US" sz="1200" kern="1200" baseline="0" dirty="0">
                <a:solidFill>
                  <a:schemeClr val="tx1"/>
                </a:solidFill>
                <a:effectLst/>
                <a:latin typeface="Arial"/>
                <a:ea typeface="+mn-ea"/>
                <a:cs typeface="+mn-cs"/>
              </a:rPr>
              <a:t> our data-driven technologies and CloudIQ – so you are ready to go on day one.  </a:t>
            </a:r>
            <a:r>
              <a:rPr lang="en-US" sz="1200" kern="1200" dirty="0">
                <a:solidFill>
                  <a:schemeClr val="tx1"/>
                </a:solidFill>
                <a:effectLst/>
                <a:latin typeface="Arial"/>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Arial"/>
                <a:ea typeface="+mn-ea"/>
                <a:cs typeface="+mn-cs"/>
              </a:rPr>
              <a:t>Data Migration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useo Sans For Dell" pitchFamily="2" charset="0"/>
                <a:ea typeface="+mn-ea"/>
                <a:cs typeface="+mn-cs"/>
              </a:rPr>
              <a:t>Intelligent Data Mobility </a:t>
            </a:r>
            <a:r>
              <a:rPr lang="en-US" sz="1200" kern="1200" dirty="0">
                <a:solidFill>
                  <a:schemeClr val="tx1"/>
                </a:solidFill>
                <a:effectLst/>
                <a:latin typeface="Museo Sans For Dell" pitchFamily="2" charset="0"/>
                <a:ea typeface="+mn-ea"/>
                <a:cs typeface="+mn-cs"/>
              </a:rPr>
              <a:t>uses a proven vendor-agnostic methodology to</a:t>
            </a:r>
            <a:r>
              <a:rPr lang="en-US" sz="1200" kern="1200" baseline="0" dirty="0">
                <a:solidFill>
                  <a:schemeClr val="tx1"/>
                </a:solidFill>
                <a:effectLst/>
                <a:latin typeface="Museo Sans For Dell" pitchFamily="2" charset="0"/>
                <a:ea typeface="+mn-ea"/>
                <a:cs typeface="+mn-cs"/>
              </a:rPr>
              <a:t> migrate data to new technologies, helping organizations</a:t>
            </a:r>
            <a:r>
              <a:rPr lang="en-US" sz="1200" kern="1200" dirty="0">
                <a:solidFill>
                  <a:schemeClr val="tx1"/>
                </a:solidFill>
                <a:effectLst/>
                <a:latin typeface="Museo Sans For Dell" pitchFamily="2" charset="0"/>
                <a:ea typeface="+mn-ea"/>
                <a:cs typeface="+mn-cs"/>
              </a:rPr>
              <a:t> transition faster</a:t>
            </a:r>
            <a:r>
              <a:rPr lang="en-US" sz="1200" kern="1200" baseline="0" dirty="0">
                <a:solidFill>
                  <a:schemeClr val="tx1"/>
                </a:solidFill>
                <a:effectLst/>
                <a:latin typeface="Museo Sans For Dell" pitchFamily="2" charset="0"/>
                <a:ea typeface="+mn-ea"/>
                <a:cs typeface="+mn-cs"/>
              </a:rPr>
              <a:t> while ensuring</a:t>
            </a:r>
            <a:r>
              <a:rPr lang="en-US" sz="1200" kern="1200" dirty="0">
                <a:solidFill>
                  <a:schemeClr val="tx1"/>
                </a:solidFill>
                <a:effectLst/>
                <a:latin typeface="Museo Sans For Dell" pitchFamily="2" charset="0"/>
                <a:ea typeface="+mn-ea"/>
                <a:cs typeface="+mn-cs"/>
              </a:rPr>
              <a:t> a smooth, uninterrupted experience.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mn-ea"/>
              <a:cs typeface="+mn-cs"/>
            </a:endParaRP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 </a:t>
            </a:r>
          </a:p>
        </p:txBody>
      </p:sp>
    </p:spTree>
    <p:extLst>
      <p:ext uri="{BB962C8B-B14F-4D97-AF65-F5344CB8AC3E}">
        <p14:creationId xmlns:p14="http://schemas.microsoft.com/office/powerpoint/2010/main" val="355028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is SIMPLE </a:t>
            </a:r>
            <a:r>
              <a:rPr lang="en-US" baseline="0" dirty="0"/>
              <a:t>across the entire lifecycle of storage –</a:t>
            </a:r>
          </a:p>
          <a:p>
            <a:endParaRPr lang="en-US" baseline="0" dirty="0"/>
          </a:p>
          <a:p>
            <a:pPr marL="174982" indent="-174982">
              <a:buFont typeface="Arial" panose="020B0604020202020204" pitchFamily="34" charset="0"/>
              <a:buChar char="•"/>
            </a:pPr>
            <a:r>
              <a:rPr lang="en-US" dirty="0"/>
              <a:t>Simple to buy with all-inclusive</a:t>
            </a:r>
            <a:r>
              <a:rPr lang="en-US" baseline="0" dirty="0"/>
              <a:t> software and simple web-based ordering</a:t>
            </a:r>
            <a:endParaRPr lang="en-US" dirty="0"/>
          </a:p>
          <a:p>
            <a:pPr marL="174982" indent="-174982">
              <a:buFont typeface="Arial" panose="020B0604020202020204" pitchFamily="34" charset="0"/>
              <a:buChar char="•"/>
            </a:pPr>
            <a:r>
              <a:rPr lang="en-US" baseline="0" dirty="0"/>
              <a:t>Simple to setup – you can rack and stack the system in minutes and with the configuration wizard you can be up and running in 15 minutes</a:t>
            </a:r>
          </a:p>
          <a:p>
            <a:pPr marL="174982" indent="-174982">
              <a:buFont typeface="Arial" panose="020B0604020202020204" pitchFamily="34" charset="0"/>
              <a:buChar char="•"/>
            </a:pPr>
            <a:r>
              <a:rPr lang="en-US" baseline="0" dirty="0"/>
              <a:t>Simple to use with a new improved HTML5 based experience (no more java!!) and tight VMware and Microsoft integration means you connect easily to the most common environments.</a:t>
            </a:r>
          </a:p>
          <a:p>
            <a:pPr marL="174982" indent="-174982">
              <a:buFont typeface="Arial" panose="020B0604020202020204" pitchFamily="34" charset="0"/>
              <a:buChar char="•"/>
            </a:pPr>
            <a:r>
              <a:rPr lang="en-US" baseline="0" dirty="0"/>
              <a:t>Simple to support with a </a:t>
            </a:r>
            <a:r>
              <a:rPr lang="en-US" baseline="0" dirty="0" err="1"/>
              <a:t>CloudIQ</a:t>
            </a:r>
            <a:r>
              <a:rPr lang="en-US" baseline="0" dirty="0"/>
              <a:t>-internet enabled platform and proactive assist capabilities- we find out when there are problems on the systems before customers do!</a:t>
            </a:r>
          </a:p>
          <a:p>
            <a:pPr marL="174982" indent="-174982">
              <a:buFont typeface="Arial" panose="020B0604020202020204" pitchFamily="34" charset="0"/>
              <a:buChar char="•"/>
            </a:pPr>
            <a:r>
              <a:rPr lang="en-US" baseline="0" dirty="0"/>
              <a:t>Everything is fully customer installable.</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C8DF440-AC1E-4EB3-BCAA-2AAB8924A793}" type="slidenum">
              <a:rPr lang="en-US" sz="800" smtClean="0">
                <a:solidFill>
                  <a:schemeClr val="bg1"/>
                </a:solidFill>
                <a:latin typeface="Arial"/>
              </a:rPr>
              <a:pPr/>
              <a:t>20</a:t>
            </a:fld>
            <a:endParaRPr lang="en-US" sz="800" dirty="0">
              <a:solidFill>
                <a:schemeClr val="bg1"/>
              </a:solidFill>
              <a:latin typeface="Arial"/>
            </a:endParaRPr>
          </a:p>
        </p:txBody>
      </p:sp>
    </p:spTree>
    <p:extLst>
      <p:ext uri="{BB962C8B-B14F-4D97-AF65-F5344CB8AC3E}">
        <p14:creationId xmlns:p14="http://schemas.microsoft.com/office/powerpoint/2010/main" val="360564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84175"/>
            <a:ext cx="6105525" cy="3435350"/>
          </a:xfrm>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Dell EMC Unity’s UI is HTML5 based.</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CloudIQ delivers on all this as a no cost Software-as-a-Service (SaaS) cloud-based storage analytics application that uses near real-time intelligence, proactive monitoring, and predictive analytics to deliver comprehensive health scores for Dell EMC Unity storage systems.</a:t>
            </a:r>
          </a:p>
          <a:p>
            <a:r>
              <a:rPr lang="en-US" dirty="0">
                <a:latin typeface="Arial" panose="020B0604020202020204" pitchFamily="34" charset="0"/>
                <a:cs typeface="Arial" panose="020B0604020202020204" pitchFamily="34" charset="0"/>
              </a:rPr>
              <a:t>The 3 major goals of CloudIQ are to reduce TCO, expedite Time to Value and provide Proactive System Health Scores.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Since CloudIQ is a service you will continue to see constant enhancements to the product as we do not have to wait for a specific software release.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you can now manage Dell EMC Unity using a REST API. The REST API programmers guide is right in the O.E. (operating environment). </a:t>
            </a:r>
          </a:p>
          <a:p>
            <a:endParaRPr lang="en-US" sz="1800" dirty="0"/>
          </a:p>
        </p:txBody>
      </p:sp>
    </p:spTree>
    <p:extLst>
      <p:ext uri="{BB962C8B-B14F-4D97-AF65-F5344CB8AC3E}">
        <p14:creationId xmlns:p14="http://schemas.microsoft.com/office/powerpoint/2010/main" val="393508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Unity includes </a:t>
            </a:r>
            <a:r>
              <a:rPr lang="en-US" sz="1200" b="1" kern="1200" dirty="0">
                <a:solidFill>
                  <a:schemeClr val="tx1"/>
                </a:solidFill>
                <a:effectLst/>
                <a:latin typeface="+mn-lt"/>
                <a:ea typeface="+mn-ea"/>
                <a:cs typeface="+mn-cs"/>
              </a:rPr>
              <a:t>Proactive Assist</a:t>
            </a:r>
            <a:r>
              <a:rPr lang="en-US" sz="1200" kern="1200" dirty="0">
                <a:solidFill>
                  <a:schemeClr val="tx1"/>
                </a:solidFill>
                <a:effectLst/>
                <a:latin typeface="+mn-lt"/>
                <a:ea typeface="+mn-ea"/>
                <a:cs typeface="+mn-cs"/>
              </a:rPr>
              <a:t>, a self-service portal with a robust on-line set of community activities (live chat, videos, documentation, and more), direct parts ordering, system views, and dial home assistance.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Notes: Proactive Assist is a Marketing term that includes all the proactive servicing Unity enables, including the new ESRS (Virtual Edition (VE) and ESRS VE Gateway), The carrousel that highlights hardware faults, the chat, the how to videos, etc.</a:t>
            </a:r>
            <a:endParaRPr lang="en-US" baseline="0" dirty="0"/>
          </a:p>
          <a:p>
            <a:endParaRPr lang="en-US" baseline="0" dirty="0"/>
          </a:p>
          <a:p>
            <a:r>
              <a:rPr lang="en-US" baseline="0" dirty="0"/>
              <a:t>Our proactive management system contains all of the capabilities needed to resolve problems faster than before (based on ESRS data).  </a:t>
            </a:r>
          </a:p>
          <a:p>
            <a:r>
              <a:rPr lang="en-US" baseline="0" dirty="0"/>
              <a:t>  Let Dell EMC support troubleshoot your system remotely to fix issues before they cause damage.</a:t>
            </a:r>
          </a:p>
          <a:p>
            <a:r>
              <a:rPr lang="en-US" baseline="0" dirty="0"/>
              <a:t>  Setup email alerts when something looks wrong.</a:t>
            </a:r>
          </a:p>
          <a:p>
            <a:r>
              <a:rPr lang="en-US" baseline="0" dirty="0"/>
              <a:t>  Log into the self service portal to trouble your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Live chat with an Dell EMC support rep and ask questions to other Dell EMC Unity community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If a disk fails, you can even order parts directly from the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r>
              <a:rPr lang="en-US" sz="1200" b="1" kern="1200" dirty="0">
                <a:solidFill>
                  <a:schemeClr val="tx1"/>
                </a:solidFill>
                <a:effectLst/>
                <a:latin typeface="Museo Sans For Dell" pitchFamily="2" charset="0"/>
                <a:ea typeface="+mn-ea"/>
                <a:cs typeface="+mn-cs"/>
              </a:rPr>
              <a:t>Simplicity</a:t>
            </a:r>
            <a:endParaRPr lang="en-US" sz="1200" kern="1200" dirty="0">
              <a:solidFill>
                <a:schemeClr val="tx1"/>
              </a:solidFill>
              <a:effectLst/>
              <a:latin typeface="Museo Sans For Dell" pitchFamily="2" charset="0"/>
              <a:ea typeface="+mn-ea"/>
              <a:cs typeface="+mn-cs"/>
            </a:endParaRPr>
          </a:p>
          <a:p>
            <a:r>
              <a:rPr lang="en-US" sz="1200" kern="1200" dirty="0">
                <a:solidFill>
                  <a:schemeClr val="tx1"/>
                </a:solidFill>
                <a:effectLst/>
                <a:latin typeface="Museo Sans For Dell" pitchFamily="2" charset="0"/>
                <a:ea typeface="+mn-ea"/>
                <a:cs typeface="+mn-cs"/>
              </a:rPr>
              <a:t>ESG Lab Review: Dell EMC Unity All-Flash Storage Focused on Simplicity, Delivering Advanced Functionality  </a:t>
            </a:r>
          </a:p>
          <a:p>
            <a:r>
              <a:rPr lang="en-US" sz="1200" kern="1200" dirty="0">
                <a:solidFill>
                  <a:schemeClr val="tx1"/>
                </a:solidFill>
                <a:effectLst/>
                <a:latin typeface="Museo Sans For Dell" pitchFamily="2" charset="0"/>
                <a:ea typeface="+mn-ea"/>
                <a:cs typeface="+mn-cs"/>
              </a:rPr>
              <a:t>Date: November 2017  </a:t>
            </a:r>
          </a:p>
          <a:p>
            <a:r>
              <a:rPr lang="en-US" sz="1200" kern="1200" dirty="0">
                <a:solidFill>
                  <a:schemeClr val="tx1"/>
                </a:solidFill>
                <a:effectLst/>
                <a:latin typeface="Museo Sans For Dell" pitchFamily="2" charset="0"/>
                <a:ea typeface="+mn-ea"/>
                <a:cs typeface="+mn-cs"/>
              </a:rPr>
              <a:t>Author: Kerry Dolan, Senior IT Validation Analyst </a:t>
            </a:r>
          </a:p>
          <a:p>
            <a:r>
              <a:rPr lang="en-US" sz="1200" kern="1200" dirty="0">
                <a:solidFill>
                  <a:schemeClr val="tx1"/>
                </a:solidFill>
                <a:effectLst/>
                <a:latin typeface="Museo Sans For Dell" pitchFamily="2" charset="0"/>
                <a:ea typeface="+mn-ea"/>
                <a:cs typeface="+mn-cs"/>
              </a:rPr>
              <a:t>“ESG Lab validated that the Dell EMC Unity Series is easy to install and configure, due to a combination of mechanical design, web-based resources, documentation, and wizard-driven tools. ESG Lab performed an out-of-box installation on a Dell EMC Unity 350F all-flash array that took 25 minutes from opening the packaging until the array was ready to configure host connections and storage. ESG found Dell EMC Unity to be as easy to install as a consumer networked printer, increasing the productivity of anyone doing the installation.” </a:t>
            </a:r>
          </a:p>
          <a:p>
            <a:r>
              <a:rPr lang="en-US" sz="1200" kern="1200" dirty="0">
                <a:solidFill>
                  <a:schemeClr val="tx1"/>
                </a:solidFill>
                <a:effectLst/>
                <a:latin typeface="Museo Sans For Dell" pitchFamily="2" charset="0"/>
                <a:ea typeface="+mn-ea"/>
                <a:cs typeface="+mn-cs"/>
              </a:rPr>
              <a:t>“The installation process from unpacking through powering up took less than 10 minutes. We placed the Dell EMC snap-in rails into the rack, secured them with screws, and slid the array into the rails. Next, we recorded the system serial number from the conveniently located slide-out tag at the front of the array. We connected the two management ports to the top of-rack Ethernet switch and connected AC power. The array then began its power up and boot process, which it completed in 10 minutes.“</a:t>
            </a:r>
          </a:p>
          <a:p>
            <a:endParaRPr lang="en-US" dirty="0"/>
          </a:p>
        </p:txBody>
      </p:sp>
      <p:sp>
        <p:nvSpPr>
          <p:cNvPr id="4" name="Slide Number Placeholder 3"/>
          <p:cNvSpPr>
            <a:spLocks noGrp="1"/>
          </p:cNvSpPr>
          <p:nvPr>
            <p:ph type="sldNum" sz="quarter" idx="10"/>
          </p:nvPr>
        </p:nvSpPr>
        <p:spPr/>
        <p:txBody>
          <a:bodyPr/>
          <a:lstStyle/>
          <a:p>
            <a:fld id="{589A8760-060D-440F-928E-8EF291446DC3}" type="slidenum">
              <a:rPr lang="en-US" smtClean="0"/>
              <a:pPr/>
              <a:t>22</a:t>
            </a:fld>
            <a:endParaRPr lang="en-US" dirty="0"/>
          </a:p>
        </p:txBody>
      </p:sp>
    </p:spTree>
    <p:extLst>
      <p:ext uri="{BB962C8B-B14F-4D97-AF65-F5344CB8AC3E}">
        <p14:creationId xmlns:p14="http://schemas.microsoft.com/office/powerpoint/2010/main" val="2387616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Dell EMC Unity customer. You can see the benefits realized are tremendous compared to that of their previous storage provider’s product.</a:t>
            </a:r>
          </a:p>
        </p:txBody>
      </p:sp>
      <p:sp>
        <p:nvSpPr>
          <p:cNvPr id="4" name="Slide Number Placeholder 3"/>
          <p:cNvSpPr>
            <a:spLocks noGrp="1"/>
          </p:cNvSpPr>
          <p:nvPr>
            <p:ph type="sldNum" sz="quarter" idx="10"/>
          </p:nvPr>
        </p:nvSpPr>
        <p:spPr/>
        <p:txBody>
          <a:bodyPr/>
          <a:lstStyle/>
          <a:p>
            <a:fld id="{8F0EFC9B-4D71-D249-B81B-8D21D0A1D970}" type="slidenum">
              <a:rPr lang="en-US" smtClean="0"/>
              <a:t>24</a:t>
            </a:fld>
            <a:endParaRPr lang="en-US" dirty="0"/>
          </a:p>
        </p:txBody>
      </p:sp>
    </p:spTree>
    <p:extLst>
      <p:ext uri="{BB962C8B-B14F-4D97-AF65-F5344CB8AC3E}">
        <p14:creationId xmlns:p14="http://schemas.microsoft.com/office/powerpoint/2010/main" val="2001374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200" kern="1200" dirty="0">
                <a:solidFill>
                  <a:schemeClr val="tx1"/>
                </a:solidFill>
                <a:effectLst/>
                <a:latin typeface="Verdana"/>
                <a:ea typeface="+mn-ea"/>
                <a:cs typeface="+mn-cs"/>
              </a:rPr>
              <a:t>Inline data reduction innovation continued with Dell EMC Unity OE 4.4. The business and technical benefits listed on this slide reflects the overall Unity Data Reduction advantages as of OE 4.4</a:t>
            </a:r>
          </a:p>
          <a:p>
            <a:endParaRPr lang="en-US" dirty="0"/>
          </a:p>
        </p:txBody>
      </p:sp>
    </p:spTree>
    <p:extLst>
      <p:ext uri="{BB962C8B-B14F-4D97-AF65-F5344CB8AC3E}">
        <p14:creationId xmlns:p14="http://schemas.microsoft.com/office/powerpoint/2010/main" val="90951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In-line data reduction innovation continues with Dell EMC Unity OE 4.5. In this release, we’re improving the deduplication capability by providing advanced dynamic pattern detection that considers all data patterns enabling your customers to see up to 3 times overall data reduction savings with increased efficiency. This update is applicable to both file and block data.  </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This new capability will be listed as “Advanced Deduplication” and located in </a:t>
            </a:r>
            <a:r>
              <a:rPr lang="en-US" sz="900" dirty="0" err="1">
                <a:latin typeface="Arial" panose="020B0604020202020204" pitchFamily="34" charset="0"/>
                <a:cs typeface="Arial" panose="020B0604020202020204" pitchFamily="34" charset="0"/>
              </a:rPr>
              <a:t>Unisphere</a:t>
            </a:r>
            <a:r>
              <a:rPr lang="en-US" sz="900" dirty="0">
                <a:latin typeface="Arial" panose="020B0604020202020204" pitchFamily="34" charset="0"/>
                <a:cs typeface="Arial" panose="020B0604020202020204" pitchFamily="34" charset="0"/>
              </a:rPr>
              <a:t> as a checkbox under the exiting “Data Reduction” checkbox.</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As a reminder, the “Data Reduction” checkbox is supported on All-Flash pools on all platforms enabling “Zero Detection” along with the elimination of known data patterns.</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The “Advanced Deduplication” checkbox has been added under the exiting “Data Reduction” checkbox.</a:t>
            </a:r>
          </a:p>
          <a:p>
            <a:pPr marL="801300" lvl="2" indent="-171707" defTabSz="457886">
              <a:spcBef>
                <a:spcPts val="601"/>
              </a:spcBef>
              <a:buFont typeface="Arial" panose="020B0604020202020204" pitchFamily="34" charset="0"/>
              <a:buChar char="•"/>
              <a:defRPr/>
            </a:pPr>
            <a:r>
              <a:rPr lang="en-US" sz="900" dirty="0">
                <a:latin typeface="Arial" panose="020B0604020202020204" pitchFamily="34" charset="0"/>
                <a:cs typeface="Arial" panose="020B0604020202020204" pitchFamily="34" charset="0"/>
              </a:rPr>
              <a:t>The “Advanced Deduplication” checkbox is only supported on the Dell EMC Unity 450F, 550F and 650F platforms. “Advanced Deduplication” adds the capability to eliminate all duplicate data patterns.  </a:t>
            </a:r>
          </a:p>
          <a:p>
            <a:pPr marL="516712" lvl="1" indent="-171707" defTabSz="457886">
              <a:spcBef>
                <a:spcPts val="601"/>
              </a:spcBef>
              <a:buFont typeface="Arial" panose="020B0604020202020204" pitchFamily="34" charset="0"/>
              <a:buChar char="•"/>
              <a:defRPr/>
            </a:pPr>
            <a:r>
              <a:rPr lang="en-US" sz="900" dirty="0">
                <a:latin typeface="Arial" panose="020B0604020202020204" pitchFamily="34" charset="0"/>
                <a:cs typeface="Arial" panose="020B0604020202020204" pitchFamily="34" charset="0"/>
              </a:rPr>
              <a:t>“Data Reduction” is a pre-existing checkbox supported on All-Flash pools on all platforms which enables “Zero Detection” along with the elimination of known data patterns.</a:t>
            </a:r>
          </a:p>
          <a:p>
            <a:pPr marL="345005" lvl="1" indent="0" defTabSz="457886">
              <a:spcBef>
                <a:spcPts val="601"/>
              </a:spcBef>
              <a:buFont typeface="Arial" panose="020B0604020202020204" pitchFamily="34" charset="0"/>
              <a:buNone/>
              <a:defRPr/>
            </a:pPr>
            <a:r>
              <a:rPr lang="en-US" sz="900" dirty="0">
                <a:latin typeface="Arial" panose="020B0604020202020204" pitchFamily="34" charset="0"/>
                <a:cs typeface="Arial" panose="020B0604020202020204" pitchFamily="34" charset="0"/>
              </a:rPr>
              <a:t>--------</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All the existing LUNs and File Systems post NDU should be able to take advantage of the “Advanced Deduplication” capabilities on the supported platforms in order to maintain backward compatibility. </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The “Advanced Deduplication” domain </a:t>
            </a:r>
            <a:r>
              <a:rPr lang="en-US" sz="900" dirty="0">
                <a:solidFill>
                  <a:srgbClr val="FF0000"/>
                </a:solidFill>
                <a:latin typeface="Arial" panose="020B0604020202020204" pitchFamily="34" charset="0"/>
                <a:cs typeface="Arial" panose="020B0604020202020204" pitchFamily="34" charset="0"/>
              </a:rPr>
              <a:t>is</a:t>
            </a:r>
            <a:r>
              <a:rPr lang="en-US" sz="900" dirty="0">
                <a:latin typeface="Arial" panose="020B0604020202020204" pitchFamily="34" charset="0"/>
                <a:cs typeface="Arial" panose="020B0604020202020204" pitchFamily="34" charset="0"/>
              </a:rPr>
              <a:t> at the per LUN/FS. However, since it’s in-line, all of the “Advanced Deduplication” enabled objects will share the available system memory. The Domain represents an ability to eliminate the duplicate data blocks which reside within the defined boundary. </a:t>
            </a:r>
          </a:p>
          <a:p>
            <a:pPr marL="171707" indent="-171707">
              <a:buFont typeface="Arial" panose="020B0604020202020204" pitchFamily="34" charset="0"/>
              <a:buChar char="•"/>
            </a:pPr>
            <a:r>
              <a:rPr lang="en-US" sz="900" dirty="0">
                <a:latin typeface="Arial" panose="020B0604020202020204" pitchFamily="34" charset="0"/>
                <a:cs typeface="Arial" panose="020B0604020202020204" pitchFamily="34" charset="0"/>
              </a:rPr>
              <a:t>A Storage Pool can have some LUNs and File Systems with “Advanced Deduplication” enabled and others disabled. The same is true for NAS Servers and Consistency groups.   </a:t>
            </a:r>
          </a:p>
          <a:p>
            <a:endParaRPr lang="en-US" dirty="0"/>
          </a:p>
        </p:txBody>
      </p:sp>
    </p:spTree>
    <p:extLst>
      <p:ext uri="{BB962C8B-B14F-4D97-AF65-F5344CB8AC3E}">
        <p14:creationId xmlns:p14="http://schemas.microsoft.com/office/powerpoint/2010/main" val="355127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384175"/>
            <a:ext cx="6115050" cy="34401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lumMod val="60000"/>
                    <a:lumOff val="40000"/>
                  </a:schemeClr>
                </a:solidFill>
                <a:latin typeface="Arial"/>
              </a:rPr>
              <a:t>SC</a:t>
            </a:r>
            <a:r>
              <a:rPr lang="en-US" sz="1200" baseline="0" dirty="0">
                <a:solidFill>
                  <a:schemeClr val="bg1">
                    <a:lumMod val="60000"/>
                    <a:lumOff val="40000"/>
                  </a:schemeClr>
                </a:solidFill>
                <a:latin typeface="Arial"/>
              </a:rPr>
              <a:t> Series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lumMod val="60000"/>
                    <a:lumOff val="40000"/>
                  </a:schemeClr>
                </a:solidFill>
                <a:latin typeface="Arial"/>
              </a:rPr>
              <a:t>INTELLIGENT EFFICIENCY</a:t>
            </a:r>
            <a:endParaRPr lang="en-US" sz="1200" i="1" dirty="0">
              <a:solidFill>
                <a:schemeClr val="bg1">
                  <a:lumMod val="60000"/>
                  <a:lumOff val="40000"/>
                </a:schemeClr>
              </a:solidFill>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FF"/>
                </a:solidFill>
              </a:rPr>
              <a:t>POST-PROCESS INTELLIGENT DEDUPE + COMPRESSION ▪ ALL-FLASH OR HYBRID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7DB8">
                    <a:lumMod val="60000"/>
                    <a:lumOff val="40000"/>
                  </a:srgbClr>
                </a:solidFill>
                <a:latin typeface="Arial"/>
              </a:rPr>
              <a:t>FEDERATED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FF"/>
                </a:solidFill>
              </a:rPr>
              <a:t>LIVE VOLUME MOVE ACROSS MULTIPLE SYSTEMS ▪ METRO DR ▪ LIVE MIGRATE BETWEEN SYSTEMS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7DB8">
                    <a:lumMod val="60000"/>
                    <a:lumOff val="40000"/>
                  </a:srgbClr>
                </a:solidFill>
                <a:latin typeface="Arial"/>
              </a:rPr>
              <a:t>BEST ECONOMICS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FF"/>
                </a:solidFill>
              </a:rPr>
              <a:t>LOW ENTRY PRICE ▪ LOWEST $ / GB ▪ LOWEST $ / IOPS ▪ PERSISTENT LICENSE &amp; ALL-INCLUSIVE OPTIONS</a:t>
            </a:r>
          </a:p>
          <a:p>
            <a:endParaRPr lang="en-US" dirty="0"/>
          </a:p>
          <a:p>
            <a:r>
              <a:rPr lang="en-US" dirty="0"/>
              <a:t>Unity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7DB8">
                    <a:lumMod val="60000"/>
                    <a:lumOff val="40000"/>
                  </a:srgbClr>
                </a:solidFill>
                <a:latin typeface="Arial"/>
              </a:rPr>
              <a:t>INLINE EFFICIENCY</a:t>
            </a:r>
            <a:endParaRPr lang="en-US" sz="1200" i="1" dirty="0">
              <a:solidFill>
                <a:srgbClr val="007DB8">
                  <a:lumMod val="60000"/>
                  <a:lumOff val="40000"/>
                </a:srgbClr>
              </a:solidFill>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FF"/>
                </a:solidFill>
              </a:rPr>
              <a:t>INLINE COMPRESSION + ZERO DETECT + DEDUPLICATION ▪ BUILT FOR ALL FLASH</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7DB8">
                    <a:lumMod val="60000"/>
                    <a:lumOff val="40000"/>
                  </a:srgbClr>
                </a:solidFill>
                <a:latin typeface="Arial"/>
              </a:rPr>
              <a:t>UNIFIED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FF"/>
                </a:solidFill>
              </a:rPr>
              <a:t>UNIFIED FILE &amp; BLOCK ▪ APPLIANCE, SDS OR    CONVERGED ▪ ONLINE DATA IN PLACE UPGRADES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7DB8">
                    <a:lumMod val="60000"/>
                    <a:lumOff val="40000"/>
                  </a:srgbClr>
                </a:solidFill>
                <a:latin typeface="Arial"/>
              </a:rPr>
              <a:t>INTEGRATED HYBRID CLOUD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srgbClr val="FFFFFF"/>
                </a:solidFill>
              </a:rPr>
              <a:t>ARCHIVE OR BACKUP SNAPS TO REMOTE AND CLOUD </a:t>
            </a:r>
            <a:r>
              <a:rPr lang="en-US" sz="1200" dirty="0">
                <a:solidFill>
                  <a:srgbClr val="FFFFFF"/>
                </a:solidFill>
              </a:rPr>
              <a:t>▪ TIER FILES TO CLOUD</a:t>
            </a:r>
            <a:endParaRPr lang="fr-FR" sz="1200" dirty="0">
              <a:solidFill>
                <a:srgbClr val="FFFFFF"/>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a:xfrm>
            <a:off x="6367239" y="9124133"/>
            <a:ext cx="673321" cy="214330"/>
          </a:xfrm>
          <a:prstGeom prst="rect">
            <a:avLst/>
          </a:prstGeom>
        </p:spPr>
        <p:txBody>
          <a:bodyPr lIns="91714" tIns="45858" rIns="91714" bIns="45858"/>
          <a:lstStyle/>
          <a:p>
            <a:pPr defTabSz="917146">
              <a:defRPr/>
            </a:pPr>
            <a:fld id="{FA04BB6B-BEDE-48E4-970F-8DFC0D4B5AE7}" type="slidenum">
              <a:rPr lang="en-US">
                <a:solidFill>
                  <a:prstClr val="black"/>
                </a:solidFill>
              </a:rPr>
              <a:pPr defTabSz="917146">
                <a:defRPr/>
              </a:pPr>
              <a:t>4</a:t>
            </a:fld>
            <a:endParaRPr lang="en-US" dirty="0">
              <a:solidFill>
                <a:prstClr val="black"/>
              </a:solidFill>
            </a:endParaRPr>
          </a:p>
        </p:txBody>
      </p:sp>
    </p:spTree>
    <p:extLst>
      <p:ext uri="{BB962C8B-B14F-4D97-AF65-F5344CB8AC3E}">
        <p14:creationId xmlns:p14="http://schemas.microsoft.com/office/powerpoint/2010/main" val="2108816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Verdana"/>
                <a:ea typeface="+mn-ea"/>
                <a:cs typeface="+mn-cs"/>
              </a:rPr>
              <a:t>Dell EMC Unity </a:t>
            </a:r>
            <a:r>
              <a:rPr lang="en-US" sz="1200" b="1" kern="1200" dirty="0" err="1">
                <a:solidFill>
                  <a:schemeClr val="tx1"/>
                </a:solidFill>
                <a:effectLst/>
                <a:latin typeface="Verdana"/>
                <a:ea typeface="+mn-ea"/>
                <a:cs typeface="+mn-cs"/>
              </a:rPr>
              <a:t>Metrosync</a:t>
            </a:r>
            <a:r>
              <a:rPr lang="en-US" sz="1200" b="1" kern="1200" dirty="0">
                <a:solidFill>
                  <a:schemeClr val="tx1"/>
                </a:solidFill>
                <a:effectLst/>
                <a:latin typeface="Verdana"/>
                <a:ea typeface="+mn-ea"/>
                <a:cs typeface="+mn-cs"/>
              </a:rPr>
              <a:t> Manager:</a:t>
            </a:r>
            <a:endParaRPr lang="en-US" sz="1200" kern="1200" dirty="0">
              <a:solidFill>
                <a:schemeClr val="tx1"/>
              </a:solidFill>
              <a:effectLst/>
              <a:latin typeface="Verdana"/>
              <a:ea typeface="+mn-ea"/>
              <a:cs typeface="+mn-cs"/>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200" kern="1200" dirty="0">
                <a:solidFill>
                  <a:schemeClr val="tx1"/>
                </a:solidFill>
                <a:effectLst/>
                <a:latin typeface="Verdana"/>
                <a:ea typeface="+mn-ea"/>
                <a:cs typeface="+mn-cs"/>
              </a:rPr>
              <a:t>The previously-released</a:t>
            </a:r>
            <a:r>
              <a:rPr lang="en-US" sz="1200" kern="1200" baseline="0" dirty="0">
                <a:solidFill>
                  <a:schemeClr val="tx1"/>
                </a:solidFill>
                <a:effectLst/>
                <a:latin typeface="Verdana"/>
                <a:ea typeface="+mn-ea"/>
                <a:cs typeface="+mn-cs"/>
              </a:rPr>
              <a:t> </a:t>
            </a:r>
            <a:r>
              <a:rPr lang="en-US" sz="1200" kern="1200" baseline="0" dirty="0" err="1">
                <a:solidFill>
                  <a:schemeClr val="tx1"/>
                </a:solidFill>
                <a:effectLst/>
                <a:latin typeface="Verdana"/>
                <a:ea typeface="+mn-ea"/>
                <a:cs typeface="+mn-cs"/>
              </a:rPr>
              <a:t>Metrosync</a:t>
            </a:r>
            <a:r>
              <a:rPr lang="en-US" sz="1200" kern="1200" baseline="0" dirty="0">
                <a:solidFill>
                  <a:schemeClr val="tx1"/>
                </a:solidFill>
                <a:effectLst/>
                <a:latin typeface="Verdana"/>
                <a:ea typeface="+mn-ea"/>
                <a:cs typeface="+mn-cs"/>
              </a:rPr>
              <a:t> for Unity synchronous file replication is now enhanced with the addition of orchestration with </a:t>
            </a:r>
            <a:r>
              <a:rPr lang="en-US" sz="1200" kern="1200" baseline="0" dirty="0" err="1">
                <a:solidFill>
                  <a:schemeClr val="tx1"/>
                </a:solidFill>
                <a:effectLst/>
                <a:latin typeface="Verdana"/>
                <a:ea typeface="+mn-ea"/>
                <a:cs typeface="+mn-cs"/>
              </a:rPr>
              <a:t>Metrosync</a:t>
            </a:r>
            <a:r>
              <a:rPr lang="en-US" sz="1200" kern="1200" baseline="0" dirty="0">
                <a:solidFill>
                  <a:schemeClr val="tx1"/>
                </a:solidFill>
                <a:effectLst/>
                <a:latin typeface="Verdana"/>
                <a:ea typeface="+mn-ea"/>
                <a:cs typeface="+mn-cs"/>
              </a:rPr>
              <a:t> Manager.  The latter enhances the granular replication and failover capability of </a:t>
            </a:r>
            <a:r>
              <a:rPr lang="en-US" sz="1200" kern="1200" baseline="0" dirty="0" err="1">
                <a:solidFill>
                  <a:schemeClr val="tx1"/>
                </a:solidFill>
                <a:effectLst/>
                <a:latin typeface="Verdana"/>
                <a:ea typeface="+mn-ea"/>
                <a:cs typeface="+mn-cs"/>
              </a:rPr>
              <a:t>Metrosync</a:t>
            </a:r>
            <a:r>
              <a:rPr lang="en-US" sz="1200" kern="1200" baseline="0" dirty="0">
                <a:solidFill>
                  <a:schemeClr val="tx1"/>
                </a:solidFill>
                <a:effectLst/>
                <a:latin typeface="Verdana"/>
                <a:ea typeface="+mn-ea"/>
                <a:cs typeface="+mn-cs"/>
              </a:rPr>
              <a:t> with additional status monitoring and automation in the event of an outage at either site.</a:t>
            </a:r>
            <a:r>
              <a:rPr lang="en-US" sz="1200" kern="1200" dirty="0">
                <a:solidFill>
                  <a:schemeClr val="tx1"/>
                </a:solidFill>
                <a:effectLst/>
                <a:latin typeface="Verdana"/>
                <a:ea typeface="+mn-ea"/>
                <a:cs typeface="+mn-cs"/>
              </a:rPr>
              <a:t>  </a:t>
            </a:r>
            <a:r>
              <a:rPr lang="en-US" sz="1200" kern="1200" dirty="0" err="1">
                <a:solidFill>
                  <a:schemeClr val="tx1"/>
                </a:solidFill>
                <a:effectLst/>
                <a:latin typeface="Verdana"/>
                <a:ea typeface="+mn-ea"/>
                <a:cs typeface="+mn-cs"/>
              </a:rPr>
              <a:t>Metrosync</a:t>
            </a:r>
            <a:r>
              <a:rPr lang="en-US" sz="1200" kern="1200" dirty="0">
                <a:solidFill>
                  <a:schemeClr val="tx1"/>
                </a:solidFill>
                <a:effectLst/>
                <a:latin typeface="Verdana"/>
                <a:ea typeface="+mn-ea"/>
                <a:cs typeface="+mn-cs"/>
              </a:rPr>
              <a:t> Manager will trigger the automatic failover based on NAS Server,</a:t>
            </a:r>
            <a:r>
              <a:rPr lang="en-US" sz="1200" kern="1200" baseline="0" dirty="0">
                <a:solidFill>
                  <a:schemeClr val="tx1"/>
                </a:solidFill>
                <a:effectLst/>
                <a:latin typeface="Verdana"/>
                <a:ea typeface="+mn-ea"/>
                <a:cs typeface="+mn-cs"/>
              </a:rPr>
              <a:t> file system, and </a:t>
            </a:r>
            <a:r>
              <a:rPr lang="en-US" sz="1200" kern="1200" dirty="0">
                <a:solidFill>
                  <a:schemeClr val="tx1"/>
                </a:solidFill>
                <a:effectLst/>
                <a:latin typeface="Verdana"/>
                <a:ea typeface="+mn-ea"/>
                <a:cs typeface="+mn-cs"/>
              </a:rPr>
              <a:t>IP unavailability that would cause the client to lose access to data.</a:t>
            </a:r>
          </a:p>
          <a:p>
            <a:pPr marL="0" lvl="0" indent="0">
              <a:buFont typeface="Arial" panose="020B0604020202020204" pitchFamily="34" charset="0"/>
              <a:buNone/>
            </a:pPr>
            <a:endParaRPr lang="en-US" sz="1200" kern="1200" baseline="0" dirty="0">
              <a:solidFill>
                <a:schemeClr val="tx1"/>
              </a:solidFill>
              <a:effectLst/>
              <a:latin typeface="Verdana"/>
              <a:ea typeface="+mn-ea"/>
              <a:cs typeface="+mn-cs"/>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200" kern="1200" dirty="0">
                <a:solidFill>
                  <a:schemeClr val="tx1"/>
                </a:solidFill>
                <a:effectLst/>
                <a:latin typeface="Verdana"/>
                <a:ea typeface="+mn-ea"/>
                <a:cs typeface="+mn-cs"/>
              </a:rPr>
              <a:t>The new Dell EMC Unity </a:t>
            </a:r>
            <a:r>
              <a:rPr lang="en-US" sz="1200" kern="1200" dirty="0" err="1">
                <a:solidFill>
                  <a:schemeClr val="tx1"/>
                </a:solidFill>
                <a:effectLst/>
                <a:latin typeface="Verdana"/>
                <a:ea typeface="+mn-ea"/>
                <a:cs typeface="+mn-cs"/>
              </a:rPr>
              <a:t>Metrosync</a:t>
            </a:r>
            <a:r>
              <a:rPr lang="en-US" sz="1200" kern="1200" dirty="0">
                <a:solidFill>
                  <a:schemeClr val="tx1"/>
                </a:solidFill>
                <a:effectLst/>
                <a:latin typeface="Verdana"/>
                <a:ea typeface="+mn-ea"/>
                <a:cs typeface="+mn-cs"/>
              </a:rPr>
              <a:t> Manager capability acts as the witness for monitoring both sides of the synchronous file replication, detecting</a:t>
            </a:r>
            <a:r>
              <a:rPr lang="en-US" sz="1200" kern="1200" baseline="0" dirty="0">
                <a:solidFill>
                  <a:schemeClr val="tx1"/>
                </a:solidFill>
                <a:effectLst/>
                <a:latin typeface="Verdana"/>
                <a:ea typeface="+mn-ea"/>
                <a:cs typeface="+mn-cs"/>
              </a:rPr>
              <a:t> an outage</a:t>
            </a:r>
            <a:r>
              <a:rPr lang="en-US" sz="1200" kern="1200" dirty="0">
                <a:solidFill>
                  <a:schemeClr val="tx1"/>
                </a:solidFill>
                <a:effectLst/>
                <a:latin typeface="Verdana"/>
                <a:ea typeface="+mn-ea"/>
                <a:cs typeface="+mn-cs"/>
              </a:rPr>
              <a:t> and automatically failing over all of the synchronized</a:t>
            </a:r>
            <a:r>
              <a:rPr lang="en-US" sz="1200" kern="1200" baseline="0" dirty="0">
                <a:solidFill>
                  <a:schemeClr val="tx1"/>
                </a:solidFill>
                <a:effectLst/>
                <a:latin typeface="Verdana"/>
                <a:ea typeface="+mn-ea"/>
                <a:cs typeface="+mn-cs"/>
              </a:rPr>
              <a:t> </a:t>
            </a:r>
            <a:r>
              <a:rPr lang="en-US" sz="1200" kern="1200" dirty="0">
                <a:solidFill>
                  <a:schemeClr val="tx1"/>
                </a:solidFill>
                <a:effectLst/>
                <a:latin typeface="Verdana"/>
                <a:ea typeface="+mn-ea"/>
                <a:cs typeface="+mn-cs"/>
              </a:rPr>
              <a:t>NAS Sever(s) and constituent filesystems and configurations from the</a:t>
            </a:r>
            <a:r>
              <a:rPr lang="en-US" sz="1200" kern="1200" baseline="0" dirty="0">
                <a:solidFill>
                  <a:schemeClr val="tx1"/>
                </a:solidFill>
                <a:effectLst/>
                <a:latin typeface="Verdana"/>
                <a:ea typeface="+mn-ea"/>
                <a:cs typeface="+mn-cs"/>
              </a:rPr>
              <a:t> </a:t>
            </a:r>
            <a:r>
              <a:rPr lang="en-US" sz="1200" kern="1200" dirty="0">
                <a:solidFill>
                  <a:schemeClr val="tx1"/>
                </a:solidFill>
                <a:effectLst/>
                <a:latin typeface="Verdana"/>
                <a:ea typeface="+mn-ea"/>
                <a:cs typeface="+mn-cs"/>
              </a:rPr>
              <a:t>source to target. </a:t>
            </a:r>
            <a:r>
              <a:rPr lang="en-US" sz="1200" kern="1200" baseline="0" dirty="0">
                <a:solidFill>
                  <a:schemeClr val="tx1"/>
                </a:solidFill>
                <a:effectLst/>
                <a:latin typeface="Verdana"/>
                <a:ea typeface="+mn-ea"/>
                <a:cs typeface="+mn-cs"/>
              </a:rPr>
              <a:t> </a:t>
            </a:r>
            <a:r>
              <a:rPr lang="en-US" sz="1200" kern="1200" dirty="0">
                <a:solidFill>
                  <a:schemeClr val="tx1"/>
                </a:solidFill>
                <a:effectLst/>
                <a:latin typeface="Verdana"/>
                <a:ea typeface="+mn-ea"/>
                <a:cs typeface="+mn-cs"/>
              </a:rPr>
              <a:t>The storage administrator selects</a:t>
            </a:r>
            <a:r>
              <a:rPr lang="en-US" sz="1200" kern="1200" baseline="0" dirty="0">
                <a:solidFill>
                  <a:schemeClr val="tx1"/>
                </a:solidFill>
                <a:effectLst/>
                <a:latin typeface="Verdana"/>
                <a:ea typeface="+mn-ea"/>
                <a:cs typeface="+mn-cs"/>
              </a:rPr>
              <a:t> and</a:t>
            </a:r>
            <a:r>
              <a:rPr lang="en-US" sz="1200" kern="1200" dirty="0">
                <a:solidFill>
                  <a:schemeClr val="tx1"/>
                </a:solidFill>
                <a:effectLst/>
                <a:latin typeface="Verdana"/>
                <a:ea typeface="+mn-ea"/>
                <a:cs typeface="+mn-cs"/>
              </a:rPr>
              <a:t> configures one or more NAS Server(s) on the source Unity system for</a:t>
            </a:r>
            <a:r>
              <a:rPr lang="en-US" sz="1200" kern="1200" baseline="0" dirty="0">
                <a:solidFill>
                  <a:schemeClr val="tx1"/>
                </a:solidFill>
                <a:effectLst/>
                <a:latin typeface="Verdana"/>
                <a:ea typeface="+mn-ea"/>
                <a:cs typeface="+mn-cs"/>
              </a:rPr>
              <a:t> which connection </a:t>
            </a:r>
            <a:r>
              <a:rPr lang="en-US" sz="1200" kern="1200" dirty="0">
                <a:solidFill>
                  <a:schemeClr val="tx1"/>
                </a:solidFill>
                <a:effectLst/>
                <a:latin typeface="Verdana"/>
                <a:ea typeface="+mn-ea"/>
                <a:cs typeface="+mn-cs"/>
              </a:rPr>
              <a:t>would be automatically be moved to a target Unity system upon the failure/unavailability of the source, triggered during conditions such as both SPs being down or during rolling panics. </a:t>
            </a:r>
          </a:p>
          <a:p>
            <a:pPr marL="0" lvl="0" indent="0">
              <a:buFont typeface="Arial" panose="020B0604020202020204" pitchFamily="34" charset="0"/>
              <a:buNone/>
            </a:pPr>
            <a:endParaRPr lang="en-US" sz="1200" kern="1200" dirty="0">
              <a:solidFill>
                <a:schemeClr val="tx1"/>
              </a:solidFill>
              <a:effectLst/>
              <a:latin typeface="Verdana"/>
              <a:ea typeface="+mn-ea"/>
              <a:cs typeface="+mn-cs"/>
            </a:endParaRPr>
          </a:p>
          <a:p>
            <a:pPr marL="0" lvl="0" indent="0">
              <a:buFont typeface="Arial" panose="020B0604020202020204" pitchFamily="34" charset="0"/>
              <a:buNone/>
            </a:pPr>
            <a:r>
              <a:rPr lang="en-US" sz="1200" kern="1200" dirty="0">
                <a:solidFill>
                  <a:schemeClr val="tx1"/>
                </a:solidFill>
                <a:effectLst/>
                <a:latin typeface="Verdana"/>
                <a:ea typeface="+mn-ea"/>
                <a:cs typeface="+mn-cs"/>
              </a:rPr>
              <a:t>The</a:t>
            </a:r>
            <a:r>
              <a:rPr lang="en-US" sz="1200" kern="1200" baseline="0" dirty="0">
                <a:solidFill>
                  <a:schemeClr val="tx1"/>
                </a:solidFill>
                <a:effectLst/>
                <a:latin typeface="Verdana"/>
                <a:ea typeface="+mn-ea"/>
                <a:cs typeface="+mn-cs"/>
              </a:rPr>
              <a:t> objective is to have </a:t>
            </a:r>
            <a:r>
              <a:rPr lang="en-US" sz="1200" kern="1200" dirty="0">
                <a:solidFill>
                  <a:schemeClr val="tx1"/>
                </a:solidFill>
                <a:effectLst/>
                <a:latin typeface="Verdana"/>
                <a:ea typeface="+mn-ea"/>
                <a:cs typeface="+mn-cs"/>
              </a:rPr>
              <a:t>zero data loss when the NAS Servers are brought up on the target system (MetroCluster like functionality). </a:t>
            </a:r>
            <a:r>
              <a:rPr lang="en-US" sz="1200" kern="1200" baseline="0" dirty="0">
                <a:solidFill>
                  <a:schemeClr val="tx1"/>
                </a:solidFill>
                <a:effectLst/>
                <a:latin typeface="Verdana"/>
                <a:ea typeface="+mn-ea"/>
                <a:cs typeface="+mn-cs"/>
              </a:rPr>
              <a:t> </a:t>
            </a:r>
            <a:r>
              <a:rPr lang="en-US" sz="1200" kern="1200" dirty="0">
                <a:solidFill>
                  <a:schemeClr val="tx1"/>
                </a:solidFill>
                <a:effectLst/>
                <a:latin typeface="Verdana"/>
                <a:ea typeface="+mn-ea"/>
                <a:cs typeface="+mn-cs"/>
              </a:rPr>
              <a:t>Automatic failover (at metro distances of up to 100 </a:t>
            </a:r>
            <a:r>
              <a:rPr lang="en-US" sz="1200" kern="1200" dirty="0" err="1">
                <a:solidFill>
                  <a:schemeClr val="tx1"/>
                </a:solidFill>
                <a:effectLst/>
                <a:latin typeface="Verdana"/>
                <a:ea typeface="+mn-ea"/>
                <a:cs typeface="+mn-cs"/>
              </a:rPr>
              <a:t>kms</a:t>
            </a:r>
            <a:r>
              <a:rPr lang="en-US" sz="1200" kern="1200" dirty="0">
                <a:solidFill>
                  <a:schemeClr val="tx1"/>
                </a:solidFill>
                <a:effectLst/>
                <a:latin typeface="Verdana"/>
                <a:ea typeface="+mn-ea"/>
                <a:cs typeface="+mn-cs"/>
              </a:rPr>
              <a:t>) should be transparent to clients -</a:t>
            </a:r>
            <a:r>
              <a:rPr lang="en-US" sz="1200" kern="1200" baseline="0" dirty="0">
                <a:solidFill>
                  <a:schemeClr val="tx1"/>
                </a:solidFill>
                <a:effectLst/>
                <a:latin typeface="Verdana"/>
                <a:ea typeface="+mn-ea"/>
                <a:cs typeface="+mn-cs"/>
              </a:rPr>
              <a:t> </a:t>
            </a:r>
            <a:r>
              <a:rPr lang="en-US" sz="1200" kern="1200" dirty="0">
                <a:solidFill>
                  <a:schemeClr val="tx1"/>
                </a:solidFill>
                <a:effectLst/>
                <a:latin typeface="Verdana"/>
                <a:ea typeface="+mn-ea"/>
                <a:cs typeface="+mn-cs"/>
              </a:rPr>
              <a:t>IP address, file handle, snapshots and</a:t>
            </a:r>
            <a:r>
              <a:rPr lang="en-US" sz="1200" kern="1200" baseline="0" dirty="0">
                <a:solidFill>
                  <a:schemeClr val="tx1"/>
                </a:solidFill>
                <a:effectLst/>
                <a:latin typeface="Verdana"/>
                <a:ea typeface="+mn-ea"/>
                <a:cs typeface="+mn-cs"/>
              </a:rPr>
              <a:t> schedules</a:t>
            </a:r>
            <a:r>
              <a:rPr lang="en-US" sz="1200" kern="1200" dirty="0">
                <a:solidFill>
                  <a:schemeClr val="tx1"/>
                </a:solidFill>
                <a:effectLst/>
                <a:latin typeface="Verdana"/>
                <a:ea typeface="+mn-ea"/>
                <a:cs typeface="+mn-cs"/>
              </a:rPr>
              <a:t> will be preserved and available at the failover site.  The source and destination can be configurable in a bi-directional manner (Active-Active) to protect both sites. Unlike VNX2 however, Unity </a:t>
            </a:r>
            <a:r>
              <a:rPr lang="en-US" sz="1200" kern="1200" dirty="0" err="1">
                <a:solidFill>
                  <a:schemeClr val="tx1"/>
                </a:solidFill>
                <a:effectLst/>
                <a:latin typeface="Verdana"/>
                <a:ea typeface="+mn-ea"/>
                <a:cs typeface="+mn-cs"/>
              </a:rPr>
              <a:t>Metrosync</a:t>
            </a:r>
            <a:r>
              <a:rPr lang="en-US" sz="1200" kern="1200" dirty="0">
                <a:solidFill>
                  <a:schemeClr val="tx1"/>
                </a:solidFill>
                <a:effectLst/>
                <a:latin typeface="Verdana"/>
                <a:ea typeface="+mn-ea"/>
                <a:cs typeface="+mn-cs"/>
              </a:rPr>
              <a:t> Manager should ensure that the Dell EMC Unity solution can use a single instance for setting up a bi-directional configuration.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A04BB6B-BEDE-48E4-970F-8DFC0D4B5AE7}"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092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Arial" panose="020B0604020202020204" pitchFamily="34" charset="0"/>
                <a:ea typeface="+mn-ea"/>
                <a:cs typeface="Arial" panose="020B0604020202020204" pitchFamily="34" charset="0"/>
              </a:rPr>
              <a:t>For</a:t>
            </a:r>
            <a:r>
              <a:rPr lang="en-US" sz="900" kern="1200" baseline="0" dirty="0">
                <a:solidFill>
                  <a:schemeClr val="tx1"/>
                </a:solidFill>
                <a:effectLst/>
                <a:latin typeface="Arial" panose="020B0604020202020204" pitchFamily="34" charset="0"/>
                <a:ea typeface="+mn-ea"/>
                <a:cs typeface="Arial" panose="020B0604020202020204" pitchFamily="34" charset="0"/>
              </a:rPr>
              <a:t> customers interested in implementing a software defined storage strategy, we have always had a virtual and downloadable version of the Unity code base for this purpose called Dell EMC Unity Virtual Storage Appliance or UnityVSA. </a:t>
            </a:r>
          </a:p>
          <a:p>
            <a:r>
              <a:rPr lang="en-US" sz="900" kern="1200" baseline="0" dirty="0">
                <a:solidFill>
                  <a:schemeClr val="tx1"/>
                </a:solidFill>
                <a:effectLst/>
                <a:latin typeface="Arial" panose="020B0604020202020204" pitchFamily="34" charset="0"/>
                <a:ea typeface="+mn-ea"/>
                <a:cs typeface="Arial" panose="020B0604020202020204" pitchFamily="34" charset="0"/>
              </a:rPr>
              <a:t>With Dell EMC Unity OE 4.5, we have added native high availability for the Professional Edition with this new offering -  </a:t>
            </a:r>
          </a:p>
          <a:p>
            <a:pPr marL="171450" indent="-171450">
              <a:buFont typeface="Arial" panose="020B0604020202020204" pitchFamily="34" charset="0"/>
              <a:buChar char="•"/>
            </a:pPr>
            <a:r>
              <a:rPr lang="en-US" sz="900" kern="1200" dirty="0">
                <a:solidFill>
                  <a:schemeClr val="tx1"/>
                </a:solidFill>
                <a:effectLst/>
                <a:latin typeface="Arial" panose="020B0604020202020204" pitchFamily="34" charset="0"/>
                <a:ea typeface="+mn-ea"/>
                <a:cs typeface="Arial" panose="020B0604020202020204" pitchFamily="34" charset="0"/>
              </a:rPr>
              <a:t>A UnityVSA HA Professional edition is newly offered as 2 node, 2 core, Tie Breaker Node, for 10, 25, and 50TB capacity offerings</a:t>
            </a:r>
          </a:p>
          <a:p>
            <a:pPr marL="171450" indent="-171450">
              <a:buFont typeface="Arial" panose="020B0604020202020204" pitchFamily="34" charset="0"/>
              <a:buChar char="•"/>
            </a:pPr>
            <a:r>
              <a:rPr lang="en-US" sz="900" kern="1200" dirty="0">
                <a:solidFill>
                  <a:schemeClr val="tx1"/>
                </a:solidFill>
                <a:effectLst/>
                <a:latin typeface="Arial" panose="020B0604020202020204" pitchFamily="34" charset="0"/>
                <a:ea typeface="+mn-ea"/>
                <a:cs typeface="Arial" panose="020B0604020202020204" pitchFamily="34" charset="0"/>
              </a:rPr>
              <a:t>There is no change to the current UnityVSA Professional edition with</a:t>
            </a:r>
            <a:r>
              <a:rPr lang="en-US" sz="900" kern="1200" baseline="0" dirty="0">
                <a:solidFill>
                  <a:schemeClr val="tx1"/>
                </a:solidFill>
                <a:effectLst/>
                <a:latin typeface="Arial" panose="020B0604020202020204" pitchFamily="34" charset="0"/>
                <a:ea typeface="+mn-ea"/>
                <a:cs typeface="Arial" panose="020B0604020202020204" pitchFamily="34" charset="0"/>
              </a:rPr>
              <a:t> </a:t>
            </a:r>
            <a:r>
              <a:rPr lang="en-US" sz="900" kern="1200" dirty="0">
                <a:solidFill>
                  <a:schemeClr val="tx1"/>
                </a:solidFill>
                <a:effectLst/>
                <a:latin typeface="Arial" panose="020B0604020202020204" pitchFamily="34" charset="0"/>
                <a:ea typeface="+mn-ea"/>
                <a:cs typeface="Arial" panose="020B0604020202020204" pitchFamily="34" charset="0"/>
              </a:rPr>
              <a:t>single node, 2 core, for 10, 25, 50TB capacity offerings.  supported in VMC</a:t>
            </a:r>
          </a:p>
          <a:p>
            <a:pPr marL="171450" indent="-171450">
              <a:buFont typeface="Arial" panose="020B0604020202020204" pitchFamily="34" charset="0"/>
              <a:buChar char="•"/>
            </a:pPr>
            <a:r>
              <a:rPr lang="en-US" sz="900" kern="1200" dirty="0">
                <a:solidFill>
                  <a:schemeClr val="tx1"/>
                </a:solidFill>
                <a:effectLst/>
                <a:latin typeface="Arial" panose="020B0604020202020204" pitchFamily="34" charset="0"/>
                <a:ea typeface="+mn-ea"/>
                <a:cs typeface="Arial" panose="020B0604020202020204" pitchFamily="34" charset="0"/>
              </a:rPr>
              <a:t>And there is no change to the UnityVSA Community Edition with single node, 2 core, 4TB capacity</a:t>
            </a:r>
          </a:p>
          <a:p>
            <a:pPr marL="171450" marR="0" lvl="0" indent="-1714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900" kern="1200" dirty="0">
                <a:solidFill>
                  <a:schemeClr val="tx1"/>
                </a:solidFill>
                <a:effectLst/>
                <a:latin typeface="Arial" panose="020B0604020202020204" pitchFamily="34" charset="0"/>
                <a:ea typeface="+mn-ea"/>
                <a:cs typeface="Arial" panose="020B0604020202020204" pitchFamily="34" charset="0"/>
              </a:rPr>
              <a:t>The</a:t>
            </a:r>
            <a:r>
              <a:rPr lang="en-US" sz="900" kern="1200" baseline="0" dirty="0">
                <a:solidFill>
                  <a:schemeClr val="tx1"/>
                </a:solidFill>
                <a:effectLst/>
                <a:latin typeface="Arial" panose="020B0604020202020204" pitchFamily="34" charset="0"/>
                <a:ea typeface="+mn-ea"/>
                <a:cs typeface="Arial" panose="020B0604020202020204" pitchFamily="34" charset="0"/>
              </a:rPr>
              <a:t> new UnityVSA </a:t>
            </a:r>
            <a:r>
              <a:rPr lang="en-US" sz="900" kern="1200" dirty="0">
                <a:solidFill>
                  <a:schemeClr val="tx1"/>
                </a:solidFill>
                <a:effectLst/>
                <a:latin typeface="Arial" panose="020B0604020202020204" pitchFamily="34" charset="0"/>
                <a:ea typeface="+mn-ea"/>
                <a:cs typeface="Arial" panose="020B0604020202020204" pitchFamily="34" charset="0"/>
              </a:rPr>
              <a:t>Tie Breaker Node or witness node is</a:t>
            </a:r>
            <a:r>
              <a:rPr lang="en-US" sz="900" kern="1200" baseline="0" dirty="0">
                <a:solidFill>
                  <a:schemeClr val="tx1"/>
                </a:solidFill>
                <a:effectLst/>
                <a:latin typeface="Arial" panose="020B0604020202020204" pitchFamily="34" charset="0"/>
                <a:ea typeface="+mn-ea"/>
                <a:cs typeface="Arial" panose="020B0604020202020204" pitchFamily="34" charset="0"/>
              </a:rPr>
              <a:t> a</a:t>
            </a:r>
            <a:r>
              <a:rPr lang="en-US" sz="900" kern="1200" dirty="0">
                <a:solidFill>
                  <a:schemeClr val="tx1"/>
                </a:solidFill>
                <a:effectLst/>
                <a:latin typeface="Arial" panose="020B0604020202020204" pitchFamily="34" charset="0"/>
                <a:ea typeface="+mn-ea"/>
                <a:cs typeface="Arial" panose="020B0604020202020204" pitchFamily="34" charset="0"/>
              </a:rPr>
              <a:t> lightweight 3</a:t>
            </a:r>
            <a:r>
              <a:rPr lang="en-US" sz="900" kern="1200" baseline="30000" dirty="0">
                <a:solidFill>
                  <a:schemeClr val="tx1"/>
                </a:solidFill>
                <a:effectLst/>
                <a:latin typeface="Arial" panose="020B0604020202020204" pitchFamily="34" charset="0"/>
                <a:ea typeface="+mn-ea"/>
                <a:cs typeface="Arial" panose="020B0604020202020204" pitchFamily="34" charset="0"/>
              </a:rPr>
              <a:t>rd</a:t>
            </a:r>
            <a:r>
              <a:rPr lang="en-US" sz="900" kern="1200" dirty="0">
                <a:solidFill>
                  <a:schemeClr val="tx1"/>
                </a:solidFill>
                <a:effectLst/>
                <a:latin typeface="Arial" panose="020B0604020202020204" pitchFamily="34" charset="0"/>
                <a:ea typeface="+mn-ea"/>
                <a:cs typeface="Arial" panose="020B0604020202020204" pitchFamily="34" charset="0"/>
              </a:rPr>
              <a:t> member of the cluster to arbitrate in the unlikely event all communication is lost between the 2 nodes in order to avoid data corruption. (It’s also known as avoiding the split brain scenario.)</a:t>
            </a:r>
          </a:p>
          <a:p>
            <a:pPr marL="171450" indent="-171450">
              <a:buFont typeface="Arial" panose="020B0604020202020204" pitchFamily="34" charset="0"/>
              <a:buChar char="•"/>
            </a:pPr>
            <a:r>
              <a:rPr lang="en-US" sz="900" kern="1200" dirty="0">
                <a:solidFill>
                  <a:schemeClr val="tx1"/>
                </a:solidFill>
                <a:effectLst/>
                <a:latin typeface="Arial" panose="020B0604020202020204" pitchFamily="34" charset="0"/>
                <a:ea typeface="+mn-ea"/>
                <a:cs typeface="Arial" panose="020B0604020202020204" pitchFamily="34" charset="0"/>
              </a:rPr>
              <a:t>The same license for the current single node Professional Edition activates the Professional Edition dual node at the respective capacities.</a:t>
            </a:r>
          </a:p>
          <a:p>
            <a:endParaRPr lang="en-US" sz="900" kern="1200" dirty="0">
              <a:solidFill>
                <a:schemeClr val="tx1"/>
              </a:solidFill>
              <a:effectLst/>
              <a:latin typeface="Arial" panose="020B0604020202020204" pitchFamily="34" charset="0"/>
              <a:ea typeface="+mn-ea"/>
              <a:cs typeface="Arial" panose="020B0604020202020204" pitchFamily="34" charset="0"/>
            </a:endParaRPr>
          </a:p>
          <a:p>
            <a:r>
              <a:rPr lang="en-US" sz="900" kern="1200" dirty="0">
                <a:solidFill>
                  <a:schemeClr val="tx1"/>
                </a:solidFill>
                <a:effectLst/>
                <a:latin typeface="Arial" panose="020B0604020202020204" pitchFamily="34" charset="0"/>
                <a:ea typeface="+mn-ea"/>
                <a:cs typeface="Arial" panose="020B0604020202020204" pitchFamily="34" charset="0"/>
              </a:rPr>
              <a:t>As a reminder, the Community Edition is no cost to download and use.</a:t>
            </a:r>
            <a:r>
              <a:rPr lang="en-US" sz="900" kern="1200" baseline="0" dirty="0">
                <a:solidFill>
                  <a:schemeClr val="tx1"/>
                </a:solidFill>
                <a:effectLst/>
                <a:latin typeface="Arial" panose="020B0604020202020204" pitchFamily="34" charset="0"/>
                <a:ea typeface="+mn-ea"/>
                <a:cs typeface="Arial" panose="020B0604020202020204" pitchFamily="34" charset="0"/>
              </a:rPr>
              <a:t> It ‘s available with no support and should be positioned for test/dev purposes only.</a:t>
            </a:r>
            <a:endParaRPr lang="en-US" sz="900" kern="1200" dirty="0">
              <a:solidFill>
                <a:schemeClr val="tx1"/>
              </a:solidFill>
              <a:effectLst/>
              <a:latin typeface="Arial" panose="020B0604020202020204" pitchFamily="34" charset="0"/>
              <a:ea typeface="+mn-ea"/>
              <a:cs typeface="Arial" panose="020B0604020202020204" pitchFamily="34" charset="0"/>
            </a:endParaRPr>
          </a:p>
          <a:p>
            <a:endParaRPr lang="en-US" sz="900" dirty="0">
              <a:solidFill>
                <a:srgbClr val="1F497D"/>
              </a:solidFill>
              <a:latin typeface="Arial" panose="020B0604020202020204" pitchFamily="34" charset="0"/>
              <a:ea typeface="Calibri" panose="020F0502020204030204" pitchFamily="34" charset="0"/>
              <a:cs typeface="Arial" panose="020B0604020202020204" pitchFamily="34" charset="0"/>
            </a:endParaRPr>
          </a:p>
          <a:p>
            <a:endParaRPr lang="en-US" sz="1200" dirty="0">
              <a:solidFill>
                <a:srgbClr val="1F497D"/>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F0EFC9B-4D71-D249-B81B-8D21D0A1D970}"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8877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Verdana"/>
                <a:ea typeface="+mn-ea"/>
                <a:cs typeface="+mn-cs"/>
              </a:rPr>
              <a:t>File-level retention (FLR) capability is included with Dell EMC Unity 4.5 for protecting files from modification or deletion until a specified retention date. FLR allows you to create a permanent, unalterable set of files and directories and ensure the integrity of data.</a:t>
            </a:r>
          </a:p>
          <a:p>
            <a:pPr marL="171450" indent="-171450">
              <a:buFont typeface="Arial" panose="020B0604020202020204" pitchFamily="34" charset="0"/>
              <a:buChar char="•"/>
            </a:pPr>
            <a:r>
              <a:rPr lang="en-US" sz="1200" kern="1200" dirty="0">
                <a:solidFill>
                  <a:schemeClr val="tx1"/>
                </a:solidFill>
                <a:effectLst/>
                <a:latin typeface="Verdana"/>
                <a:ea typeface="+mn-ea"/>
                <a:cs typeface="+mn-cs"/>
              </a:rPr>
              <a:t>There are two different types of file-level retention available: Enterprise (FLR-E) and Compliance (FLR-C).</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Enterprise FLR-E protects data content from changes made by users through CIFS, NFS, and FTP.</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Compliance FLR-C protects data content from changes made by users through CIFS, NFS, and FTP, from changes made by administrators, and also meets the requirements of SEC rule 17a-4(f).</a:t>
            </a:r>
          </a:p>
          <a:p>
            <a:pPr marL="171450" indent="-171450">
              <a:buFont typeface="Arial" panose="020B0604020202020204" pitchFamily="34" charset="0"/>
              <a:buChar char="•"/>
            </a:pPr>
            <a:r>
              <a:rPr lang="en-US" sz="1200" kern="1200" dirty="0">
                <a:solidFill>
                  <a:schemeClr val="tx1"/>
                </a:solidFill>
                <a:effectLst/>
                <a:latin typeface="Verdana"/>
                <a:ea typeface="+mn-ea"/>
                <a:cs typeface="+mn-cs"/>
              </a:rPr>
              <a:t>An FLR-enabled file system:</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Safeguards data by ensuring integrity and accessibility</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Simplifies the task of archiving data for administrators</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Improves storage management flexibility</a:t>
            </a:r>
          </a:p>
          <a:p>
            <a:pPr marL="515938" lvl="1" indent="-171450">
              <a:buFont typeface="Arial" panose="020B0604020202020204" pitchFamily="34" charset="0"/>
              <a:buChar char="•"/>
            </a:pPr>
            <a:r>
              <a:rPr lang="en-US" sz="1200" kern="1200" dirty="0">
                <a:solidFill>
                  <a:schemeClr val="tx1"/>
                </a:solidFill>
                <a:effectLst/>
                <a:latin typeface="Verdana"/>
                <a:ea typeface="+mn-ea"/>
                <a:cs typeface="+mn-cs"/>
              </a:rPr>
              <a:t>Supports Replication, Snaps, NDMP backups/restores, File migration, Data Reduction</a:t>
            </a:r>
            <a:endParaRPr lang="en-US" dirty="0"/>
          </a:p>
        </p:txBody>
      </p:sp>
    </p:spTree>
    <p:extLst>
      <p:ext uri="{BB962C8B-B14F-4D97-AF65-F5344CB8AC3E}">
        <p14:creationId xmlns:p14="http://schemas.microsoft.com/office/powerpoint/2010/main" val="2228728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useo Sans For Dell" pitchFamily="2" charset="0"/>
                <a:ea typeface="+mn-ea"/>
                <a:cs typeface="+mn-cs"/>
              </a:rPr>
              <a:t>Unity backend is a true active-active architecture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u="none" strike="noStrike" kern="1200" dirty="0">
                <a:solidFill>
                  <a:schemeClr val="tx1"/>
                </a:solidFill>
                <a:effectLst>
                  <a:outerShdw sx="0" sy="0">
                    <a:srgbClr val="000000"/>
                  </a:outerShdw>
                </a:effectLst>
                <a:latin typeface="Museo Sans For Dell" pitchFamily="2" charset="0"/>
                <a:ea typeface="+mn-ea"/>
                <a:cs typeface="+mn-cs"/>
              </a:rPr>
              <a:t>Dell EMC Unity utilizes a dual-active architecture, meaning both controllers are active and serving IOs, whereas the block device will utilize an Asymmetrical Active / Active access.</a:t>
            </a:r>
          </a:p>
          <a:p>
            <a:pPr marL="171450" indent="-171450">
              <a:buFont typeface="Arial" panose="020B0604020202020204" pitchFamily="34" charset="0"/>
              <a:buChar char="•"/>
            </a:pPr>
            <a:r>
              <a:rPr lang="en-US" sz="1200" b="0" i="0" u="none" strike="noStrike" kern="1200" baseline="0" dirty="0">
                <a:solidFill>
                  <a:schemeClr val="tx1"/>
                </a:solidFill>
                <a:latin typeface="Museo Sans For Dell" pitchFamily="2" charset="0"/>
                <a:ea typeface="+mn-ea"/>
                <a:cs typeface="+mn-cs"/>
              </a:rPr>
              <a:t>The multicore optimized technology allows the system to access the drives at the same time from each controller. To achieve this, we implemented a region-locking mechanism. In Dell EMC Unity there is no trespass for a backend operation or fault scenario. For example, if there’s an issue with SP A, SP B can access the drives without a trespass.  </a:t>
            </a:r>
          </a:p>
          <a:p>
            <a:pPr marL="171450" indent="-171450">
              <a:buFont typeface="Arial" panose="020B0604020202020204" pitchFamily="34" charset="0"/>
              <a:buChar char="•"/>
            </a:pPr>
            <a:r>
              <a:rPr lang="en-US" sz="1200" b="0" i="0" u="none" strike="noStrike" kern="1200" baseline="0" dirty="0">
                <a:solidFill>
                  <a:schemeClr val="tx1"/>
                </a:solidFill>
                <a:latin typeface="Museo Sans For Dell" pitchFamily="2" charset="0"/>
                <a:ea typeface="+mn-ea"/>
                <a:cs typeface="+mn-cs"/>
              </a:rPr>
              <a:t>For the frontend, our Asymmetric Logical Unit Access (ALUA) implementation allows the system to internally redirect IO to the correct SP in the case of a host path failure without the need of a trespass operation. Also, in the case of a host misconfiguration, Dell EMC Unity’s multicore optimized technology can detect the IO redirects to the non-preferred path and automatically resolve it to restore optimal performance.</a:t>
            </a:r>
            <a:endParaRPr lang="en-US" sz="1200" b="1" kern="0" dirty="0">
              <a:solidFill>
                <a:prstClr val="white"/>
              </a:solidFill>
            </a:endParaRPr>
          </a:p>
          <a:p>
            <a:pPr marL="0" indent="0" defTabSz="831281">
              <a:spcBef>
                <a:spcPts val="182"/>
              </a:spcBef>
              <a:spcAft>
                <a:spcPts val="182"/>
              </a:spcAft>
              <a:buFont typeface="Arial" panose="020B0604020202020204" pitchFamily="34" charset="0"/>
              <a:buNone/>
              <a:defRPr/>
            </a:pPr>
            <a:r>
              <a:rPr lang="en-US" sz="1200" b="1" kern="0" dirty="0">
                <a:solidFill>
                  <a:srgbClr val="717074"/>
                </a:solidFill>
              </a:rPr>
              <a:t>Dell EMC Unity is architected for:</a:t>
            </a:r>
          </a:p>
          <a:p>
            <a:pPr marL="155865" indent="-155865" defTabSz="831281">
              <a:spcBef>
                <a:spcPts val="182"/>
              </a:spcBef>
              <a:spcAft>
                <a:spcPts val="182"/>
              </a:spcAft>
              <a:buFont typeface="Arial" panose="020B0604020202020204" pitchFamily="34" charset="0"/>
              <a:buChar char="•"/>
              <a:defRPr/>
            </a:pPr>
            <a:r>
              <a:rPr lang="en-US" sz="1200" b="1" kern="0" dirty="0">
                <a:solidFill>
                  <a:srgbClr val="717074"/>
                </a:solidFill>
              </a:rPr>
              <a:t>Workload</a:t>
            </a:r>
            <a:r>
              <a:rPr lang="en-US" sz="1200" kern="0" dirty="0">
                <a:solidFill>
                  <a:srgbClr val="717074"/>
                </a:solidFill>
              </a:rPr>
              <a:t>: General Purpose/Multi- Protocol</a:t>
            </a:r>
          </a:p>
          <a:p>
            <a:pPr marL="155865" indent="-155865" defTabSz="831281">
              <a:spcBef>
                <a:spcPts val="182"/>
              </a:spcBef>
              <a:spcAft>
                <a:spcPts val="182"/>
              </a:spcAft>
              <a:buFont typeface="Arial" panose="020B0604020202020204" pitchFamily="34" charset="0"/>
              <a:buChar char="•"/>
              <a:defRPr/>
            </a:pPr>
            <a:r>
              <a:rPr lang="en-US" sz="1200" b="1" kern="0" dirty="0">
                <a:solidFill>
                  <a:srgbClr val="717074"/>
                </a:solidFill>
              </a:rPr>
              <a:t>Max Performance</a:t>
            </a:r>
            <a:r>
              <a:rPr lang="en-US" sz="1200" kern="0" dirty="0">
                <a:solidFill>
                  <a:srgbClr val="717074"/>
                </a:solidFill>
              </a:rPr>
              <a:t>: 300K IOPS/18GBps</a:t>
            </a:r>
          </a:p>
          <a:p>
            <a:pPr marL="155865" indent="-155865" defTabSz="831281">
              <a:spcBef>
                <a:spcPts val="182"/>
              </a:spcBef>
              <a:spcAft>
                <a:spcPts val="182"/>
              </a:spcAft>
              <a:buFont typeface="Arial" panose="020B0604020202020204" pitchFamily="34" charset="0"/>
              <a:buChar char="•"/>
              <a:defRPr/>
            </a:pPr>
            <a:r>
              <a:rPr lang="en-US" sz="1200" b="1" kern="0" dirty="0">
                <a:solidFill>
                  <a:srgbClr val="717074"/>
                </a:solidFill>
              </a:rPr>
              <a:t>Data Efficiency</a:t>
            </a:r>
            <a:r>
              <a:rPr lang="en-US" sz="1200" kern="0" dirty="0">
                <a:solidFill>
                  <a:srgbClr val="717074"/>
                </a:solidFill>
              </a:rPr>
              <a:t>: Inline Compression, Snapshots, Thin Provisioning</a:t>
            </a:r>
          </a:p>
          <a:p>
            <a:pPr marL="155865" indent="-155865" defTabSz="831281">
              <a:spcBef>
                <a:spcPts val="182"/>
              </a:spcBef>
              <a:spcAft>
                <a:spcPts val="182"/>
              </a:spcAft>
              <a:buFont typeface="Arial" panose="020B0604020202020204" pitchFamily="34" charset="0"/>
              <a:buChar char="•"/>
              <a:defRPr/>
            </a:pPr>
            <a:r>
              <a:rPr lang="en-US" sz="1200" b="1" kern="0" dirty="0">
                <a:solidFill>
                  <a:srgbClr val="717074"/>
                </a:solidFill>
              </a:rPr>
              <a:t>Key Feature</a:t>
            </a:r>
            <a:r>
              <a:rPr lang="en-US" sz="1200" kern="0" dirty="0">
                <a:solidFill>
                  <a:srgbClr val="717074"/>
                </a:solidFill>
              </a:rPr>
              <a:t>: Simplified and Truly Unified SAN &amp; NAS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0" dirty="0">
              <a:solidFill>
                <a:prstClr val="white"/>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0" dirty="0">
                <a:solidFill>
                  <a:prstClr val="white"/>
                </a:solidFill>
              </a:rPr>
              <a:t>Mid range offerings</a:t>
            </a:r>
          </a:p>
          <a:p>
            <a:r>
              <a:rPr lang="en-US" dirty="0"/>
              <a:t>Pure and Nimble</a:t>
            </a:r>
          </a:p>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32</a:t>
            </a:fld>
            <a:endParaRPr lang="en-US" dirty="0"/>
          </a:p>
        </p:txBody>
      </p:sp>
    </p:spTree>
    <p:extLst>
      <p:ext uri="{BB962C8B-B14F-4D97-AF65-F5344CB8AC3E}">
        <p14:creationId xmlns:p14="http://schemas.microsoft.com/office/powerpoint/2010/main" val="3934261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200" u="none" strike="noStrike" kern="1200" dirty="0">
                <a:solidFill>
                  <a:schemeClr val="tx1"/>
                </a:solidFill>
                <a:effectLst>
                  <a:outerShdw sx="0" sy="0">
                    <a:srgbClr val="000000"/>
                  </a:outerShdw>
                </a:effectLst>
                <a:latin typeface="Museo Sans For Dell" pitchFamily="2" charset="0"/>
                <a:ea typeface="+mn-ea"/>
                <a:cs typeface="+mn-cs"/>
              </a:rPr>
              <a:t>Key benefits of dynamic pools are faster rebuild times and ability to expand a pool using single drive as long as the minimum drive criteria is met. Dedicated hot spares are not required for dynamic pools since a portion of space is reserved from all the drives in the pool to serve as hot spare. </a:t>
            </a:r>
          </a:p>
          <a:p>
            <a:pPr marL="171450" lvl="0" indent="-171450" fontAlgn="base">
              <a:buFont typeface="Arial" panose="020B0604020202020204" pitchFamily="34" charset="0"/>
              <a:buChar char="•"/>
            </a:pPr>
            <a:endParaRPr lang="en-US" sz="1200" u="none" strike="noStrike" kern="1200" dirty="0">
              <a:solidFill>
                <a:schemeClr val="tx1"/>
              </a:solidFill>
              <a:effectLst>
                <a:outerShdw sx="0" sy="0">
                  <a:srgbClr val="000000"/>
                </a:outerShdw>
              </a:effectLst>
              <a:latin typeface="Museo Sans For Dell" pitchFamily="2" charset="0"/>
              <a:ea typeface="+mn-ea"/>
              <a:cs typeface="+mn-cs"/>
            </a:endParaRPr>
          </a:p>
          <a:p>
            <a:pPr marL="171450" lvl="0" indent="-171450" fontAlgn="base">
              <a:buFont typeface="Arial" panose="020B0604020202020204" pitchFamily="34" charset="0"/>
              <a:buChar char="•"/>
            </a:pPr>
            <a:r>
              <a:rPr lang="en-US" sz="1200" u="none" strike="noStrike" kern="1200" dirty="0">
                <a:solidFill>
                  <a:schemeClr val="tx1"/>
                </a:solidFill>
                <a:effectLst>
                  <a:outerShdw sx="0" sy="0">
                    <a:srgbClr val="000000"/>
                  </a:outerShdw>
                </a:effectLst>
                <a:latin typeface="Museo Sans For Dell" pitchFamily="2" charset="0"/>
                <a:ea typeface="+mn-ea"/>
                <a:cs typeface="+mn-cs"/>
              </a:rPr>
              <a:t>While creating a dynamic pool, user needs to select the RAID type and the system automatically populates the RAID width based on number of drives in the system. If user needs to be able to select the RAID width, then that can be done via UEMCLI only and not via Unisphere.</a:t>
            </a:r>
          </a:p>
          <a:p>
            <a:pPr marL="171450" lvl="0" indent="-171450" fontAlgn="base">
              <a:buFont typeface="Arial" panose="020B0604020202020204" pitchFamily="34" charset="0"/>
              <a:buChar char="•"/>
            </a:pPr>
            <a:endParaRPr lang="en-US" sz="1200" u="none" strike="noStrike" kern="1200" dirty="0">
              <a:solidFill>
                <a:schemeClr val="tx1"/>
              </a:solidFill>
              <a:effectLst>
                <a:outerShdw sx="0" sy="0">
                  <a:srgbClr val="000000"/>
                </a:outerShdw>
              </a:effectLst>
              <a:latin typeface="Museo Sans For Dell" pitchFamily="2" charset="0"/>
              <a:ea typeface="+mn-ea"/>
              <a:cs typeface="+mn-cs"/>
            </a:endParaRPr>
          </a:p>
          <a:p>
            <a:pPr marL="171450" lvl="0" indent="-171450" fontAlgn="base">
              <a:buFont typeface="Arial" panose="020B0604020202020204" pitchFamily="34" charset="0"/>
              <a:buChar char="•"/>
            </a:pPr>
            <a:r>
              <a:rPr lang="en-US" sz="1200" u="none" strike="noStrike" kern="1200" dirty="0">
                <a:solidFill>
                  <a:schemeClr val="tx1"/>
                </a:solidFill>
                <a:effectLst>
                  <a:outerShdw sx="0" sy="0">
                    <a:srgbClr val="000000"/>
                  </a:outerShdw>
                </a:effectLst>
                <a:latin typeface="Museo Sans For Dell" pitchFamily="2" charset="0"/>
                <a:ea typeface="+mn-ea"/>
                <a:cs typeface="+mn-cs"/>
              </a:rPr>
              <a:t>Dynamic pools are supported in all flash configurations only and NOT supported in hybrid configurations.</a:t>
            </a:r>
          </a:p>
          <a:p>
            <a:pPr marL="171450" indent="-171450">
              <a:buFont typeface="Arial" panose="020B0604020202020204" pitchFamily="34" charset="0"/>
              <a:buChar char="•"/>
            </a:pPr>
            <a:endParaRPr lang="en-US" sz="1200" kern="1200" dirty="0">
              <a:solidFill>
                <a:schemeClr val="tx1"/>
              </a:solidFill>
              <a:effectLst/>
              <a:latin typeface="Museo Sans For Dell" pitchFamily="2"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Museo Sans For Dell" pitchFamily="2" charset="0"/>
                <a:ea typeface="+mn-ea"/>
                <a:cs typeface="+mn-cs"/>
              </a:rPr>
              <a:t>Dynamic pools do not require hot spares. Space which has been reserved within the dynamic pool for rebuild operations is utilized to rebuild a faulted drive. Once the spare space is consumed, it must be replenished. If a spare drive exists within the system and it is considered a suitable replacement for the drive that failed, it will be consumed by the dynamic pool to replenish the reserved space. If no suitable replacement exists, based on the sparing rules and hot spare matrix, once the failed drive is replaced it will be consumed by the dynamic pool.</a:t>
            </a:r>
            <a:endParaRPr lang="en-US" dirty="0">
              <a:solidFill>
                <a:schemeClr val="bg2"/>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u="none" strike="noStrike" kern="1200" dirty="0">
                <a:solidFill>
                  <a:schemeClr val="tx1"/>
                </a:solidFill>
                <a:effectLst>
                  <a:outerShdw sx="0" sy="0">
                    <a:srgbClr val="000000"/>
                  </a:outerShdw>
                </a:effectLst>
                <a:latin typeface="Museo Sans For Dell" pitchFamily="2" charset="0"/>
                <a:ea typeface="+mn-ea"/>
                <a:cs typeface="+mn-cs"/>
              </a:rPr>
              <a:t>(Dynamic pools do not require dedicated hot spares unlike traditional pools. The hot spare capacity is reserved from all the drives within the pool. 1 drive worth of spare capacity is reserved for every 32 drives in the pool per drive type.)</a:t>
            </a:r>
          </a:p>
          <a:p>
            <a:pPr marL="171450" indent="-171450">
              <a:buFont typeface="Arial" panose="020B0604020202020204" pitchFamily="34" charset="0"/>
              <a:buChar char="•"/>
            </a:pPr>
            <a:endParaRPr lang="en-US" dirty="0">
              <a:solidFill>
                <a:schemeClr val="bg2"/>
              </a:solidFill>
            </a:endParaRPr>
          </a:p>
          <a:p>
            <a:pPr marL="171450" indent="-171450">
              <a:buFont typeface="Arial" panose="020B0604020202020204" pitchFamily="34" charset="0"/>
              <a:buChar char="•"/>
            </a:pPr>
            <a:r>
              <a:rPr lang="en-US" dirty="0">
                <a:solidFill>
                  <a:schemeClr val="bg2"/>
                </a:solidFill>
              </a:rPr>
              <a:t>Evenly uses flash</a:t>
            </a:r>
          </a:p>
          <a:p>
            <a:pPr marL="171450" indent="-171450">
              <a:buFont typeface="Arial" panose="020B0604020202020204" pitchFamily="34" charset="0"/>
              <a:buChar char="•"/>
            </a:pPr>
            <a:r>
              <a:rPr lang="en-US" dirty="0">
                <a:solidFill>
                  <a:schemeClr val="bg2"/>
                </a:solidFill>
              </a:rPr>
              <a:t>Maximizes performance</a:t>
            </a:r>
          </a:p>
          <a:p>
            <a:pPr marL="171450" indent="-171450">
              <a:buFont typeface="Arial" panose="020B0604020202020204" pitchFamily="34" charset="0"/>
              <a:buChar char="•"/>
            </a:pPr>
            <a:r>
              <a:rPr lang="en-US" dirty="0">
                <a:solidFill>
                  <a:schemeClr val="bg2"/>
                </a:solidFill>
              </a:rPr>
              <a:t>Provides</a:t>
            </a:r>
            <a:r>
              <a:rPr lang="en-US" baseline="0" dirty="0">
                <a:solidFill>
                  <a:schemeClr val="bg2"/>
                </a:solidFill>
              </a:rPr>
              <a:t> more flexibility</a:t>
            </a:r>
          </a:p>
          <a:p>
            <a:pPr marL="171450" indent="-171450">
              <a:buFont typeface="Arial" panose="020B0604020202020204" pitchFamily="34" charset="0"/>
              <a:buChar char="•"/>
            </a:pPr>
            <a:r>
              <a:rPr lang="en-US" baseline="0" dirty="0">
                <a:solidFill>
                  <a:schemeClr val="bg2"/>
                </a:solidFill>
              </a:rPr>
              <a:t>Easily and faster rebuild drives than traditional RAID making your data safer</a:t>
            </a:r>
            <a:endParaRPr lang="en-US" dirty="0">
              <a:solidFill>
                <a:schemeClr val="bg2"/>
              </a:solidFill>
            </a:endParaRPr>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33</a:t>
            </a:fld>
            <a:endParaRPr lang="en-US" dirty="0"/>
          </a:p>
        </p:txBody>
      </p:sp>
    </p:spTree>
    <p:extLst>
      <p:ext uri="{BB962C8B-B14F-4D97-AF65-F5344CB8AC3E}">
        <p14:creationId xmlns:p14="http://schemas.microsoft.com/office/powerpoint/2010/main" val="178807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377825"/>
            <a:ext cx="5997575"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defTabSz="457106" fontAlgn="auto">
              <a:spcBef>
                <a:spcPts val="0"/>
              </a:spcBef>
              <a:spcAft>
                <a:spcPts val="0"/>
              </a:spcAft>
              <a:defRPr/>
            </a:pPr>
            <a:fld id="{FA04BB6B-BEDE-48E4-970F-8DFC0D4B5AE7}" type="slidenum">
              <a:rPr lang="en-US" sz="1800" smtClean="0">
                <a:solidFill>
                  <a:prstClr val="black"/>
                </a:solidFill>
                <a:latin typeface="Verdana"/>
              </a:rPr>
              <a:pPr defTabSz="457106" fontAlgn="auto">
                <a:spcBef>
                  <a:spcPts val="0"/>
                </a:spcBef>
                <a:spcAft>
                  <a:spcPts val="0"/>
                </a:spcAft>
                <a:defRPr/>
              </a:pPr>
              <a:t>34</a:t>
            </a:fld>
            <a:endParaRPr lang="en-US" sz="1800" dirty="0">
              <a:solidFill>
                <a:prstClr val="black"/>
              </a:solidFill>
              <a:latin typeface="Verdana"/>
            </a:endParaRPr>
          </a:p>
        </p:txBody>
      </p:sp>
    </p:spTree>
    <p:extLst>
      <p:ext uri="{BB962C8B-B14F-4D97-AF65-F5344CB8AC3E}">
        <p14:creationId xmlns:p14="http://schemas.microsoft.com/office/powerpoint/2010/main" val="1590318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useo Sans For Dell" pitchFamily="2" charset="0"/>
                <a:ea typeface="+mn-ea"/>
                <a:cs typeface="+mn-cs"/>
              </a:rPr>
              <a:t>Based on the costs of application downtime and data loss as tabulated by industry analysts, data loss or application downtime are situations that can cost organizations millions of dollars per event. This new release brings broader opportunities for Dell EMC Unity customers to leverage NAS for critical data and applications based on expanded DR solutions through synchronous file replication. Synchronous Replication for File will enable customers to mirror a site (file servers and file system data) to DR locations within metro distances - including scheduled and user manual snapshots.  With its Zero RPO option for critical file-based applications and data, Dell EMC Unity’s synchronous replication for file can save customers millions of dollars in the event of a primary site outage by enabling failover of NAS servers and file systems.</a:t>
            </a:r>
          </a:p>
          <a:p>
            <a:r>
              <a:rPr lang="en-US" sz="1200" b="0" i="0" kern="1200">
                <a:solidFill>
                  <a:schemeClr val="tx1"/>
                </a:solidFill>
                <a:effectLst/>
                <a:latin typeface="Museo Sans For Dell" pitchFamily="2" charset="0"/>
                <a:ea typeface="+mn-ea"/>
                <a:cs typeface="+mn-cs"/>
              </a:rPr>
              <a:t> </a:t>
            </a:r>
          </a:p>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A04BB6B-BEDE-48E4-970F-8DFC0D4B5AE7}" type="slidenum">
              <a:rPr kumimoji="0" lang="en-US" sz="2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8154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marL="0" indent="0">
              <a:spcBef>
                <a:spcPts val="0"/>
              </a:spcBef>
              <a:buNone/>
            </a:pPr>
            <a:r>
              <a:rPr lang="en-US" dirty="0">
                <a:solidFill>
                  <a:schemeClr val="tx2"/>
                </a:solidFill>
              </a:rPr>
              <a:t>Transfer data directly between Storage Array &amp; Tape Library Unit (TLU)</a:t>
            </a:r>
          </a:p>
          <a:p>
            <a:pPr marL="288925" lvl="1" indent="-117475">
              <a:spcBef>
                <a:spcPts val="0"/>
              </a:spcBef>
            </a:pPr>
            <a:r>
              <a:rPr lang="en-US" sz="1100" dirty="0">
                <a:solidFill>
                  <a:schemeClr val="tx2"/>
                </a:solidFill>
              </a:rPr>
              <a:t>Use dedicated higher speed FC network for data transfer</a:t>
            </a:r>
          </a:p>
          <a:p>
            <a:pPr marL="0" indent="0">
              <a:spcBef>
                <a:spcPts val="0"/>
              </a:spcBef>
              <a:buNone/>
            </a:pPr>
            <a:r>
              <a:rPr lang="en-US" dirty="0">
                <a:solidFill>
                  <a:schemeClr val="tx2"/>
                </a:solidFill>
              </a:rPr>
              <a:t>Direct attached eliminates backup data on the network</a:t>
            </a:r>
          </a:p>
          <a:p>
            <a:pPr marL="288925" lvl="1" indent="-117475">
              <a:spcBef>
                <a:spcPts val="0"/>
              </a:spcBef>
            </a:pPr>
            <a:r>
              <a:rPr lang="en-US" sz="1100" dirty="0">
                <a:solidFill>
                  <a:schemeClr val="tx2"/>
                </a:solidFill>
              </a:rPr>
              <a:t>Data residing on NAS devices is backed up directly to tape media</a:t>
            </a:r>
          </a:p>
          <a:p>
            <a:pPr marL="0" indent="0">
              <a:spcBef>
                <a:spcPts val="0"/>
              </a:spcBef>
              <a:buNone/>
            </a:pPr>
            <a:r>
              <a:rPr lang="en-US" dirty="0">
                <a:solidFill>
                  <a:schemeClr val="tx2"/>
                </a:solidFill>
              </a:rPr>
              <a:t>Improves backup times</a:t>
            </a:r>
          </a:p>
          <a:p>
            <a:pPr marL="288925" lvl="1" indent="-117475">
              <a:spcBef>
                <a:spcPts val="0"/>
              </a:spcBef>
            </a:pPr>
            <a:r>
              <a:rPr lang="en-US" sz="1100" dirty="0">
                <a:solidFill>
                  <a:schemeClr val="tx2"/>
                </a:solidFill>
              </a:rPr>
              <a:t>Data goes through FC connection with less overhead over  FC</a:t>
            </a:r>
          </a:p>
          <a:p>
            <a:pPr marL="0" indent="0">
              <a:spcBef>
                <a:spcPts val="0"/>
              </a:spcBef>
              <a:buNone/>
            </a:pPr>
            <a:r>
              <a:rPr lang="en-US" dirty="0">
                <a:solidFill>
                  <a:schemeClr val="tx2"/>
                </a:solidFill>
              </a:rPr>
              <a:t>Offsite backup for disaster recovery</a:t>
            </a:r>
          </a:p>
          <a:p>
            <a:pPr marL="288925" lvl="1" indent="-117475">
              <a:spcBef>
                <a:spcPts val="0"/>
              </a:spcBef>
            </a:pPr>
            <a:r>
              <a:rPr lang="en-US" sz="1100" dirty="0">
                <a:solidFill>
                  <a:schemeClr val="tx2"/>
                </a:solidFill>
              </a:rPr>
              <a:t>Have a third copy of the data</a:t>
            </a:r>
          </a:p>
          <a:p>
            <a:pPr marL="288925" lvl="1" indent="-117475">
              <a:spcBef>
                <a:spcPts val="0"/>
              </a:spcBef>
            </a:pPr>
            <a:r>
              <a:rPr lang="en-US" sz="1100" dirty="0">
                <a:solidFill>
                  <a:schemeClr val="tx2"/>
                </a:solidFill>
              </a:rPr>
              <a:t>Compliance</a:t>
            </a:r>
            <a:endParaRPr lang="en-US" sz="1200" kern="1200" dirty="0">
              <a:solidFill>
                <a:schemeClr val="dk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dk1"/>
                </a:solidFill>
              </a:rPr>
              <a:t>ONLY Backup Application and LAN would be the bottleneck</a:t>
            </a:r>
            <a:endParaRPr lang="en-US" sz="1100" kern="1200" dirty="0">
              <a:solidFill>
                <a:schemeClr val="dk1"/>
              </a:solidFill>
            </a:endParaRPr>
          </a:p>
        </p:txBody>
      </p:sp>
    </p:spTree>
    <p:extLst>
      <p:ext uri="{BB962C8B-B14F-4D97-AF65-F5344CB8AC3E}">
        <p14:creationId xmlns:p14="http://schemas.microsoft.com/office/powerpoint/2010/main" val="2332604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377825"/>
            <a:ext cx="5997575" cy="33750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ts val="0"/>
              </a:spcBef>
              <a:spcAft>
                <a:spcPts val="0"/>
              </a:spcAft>
              <a:buClr>
                <a:schemeClr val="bg1"/>
              </a:buClr>
              <a:buSzTx/>
              <a:buFontTx/>
              <a:buNone/>
              <a:tabLst/>
              <a:defRPr/>
            </a:pPr>
            <a:r>
              <a:rPr lang="en-US" sz="1200" u="none" strike="noStrike" kern="1200" dirty="0">
                <a:solidFill>
                  <a:schemeClr val="tx1"/>
                </a:solidFill>
                <a:effectLst>
                  <a:outerShdw sx="0" sy="0">
                    <a:srgbClr val="000000"/>
                  </a:outerShdw>
                </a:effectLst>
                <a:latin typeface="Museo Sans For Dell" pitchFamily="2" charset="0"/>
                <a:ea typeface="+mn-ea"/>
                <a:cs typeface="+mn-cs"/>
              </a:rPr>
              <a:t>With the Q2’17 release Dell EMC Unity supports iCDM. Dell EMC Unity can be leveraged to create performant, space-efficient copies without impacting production (within the specified limits). These copies (snapshots and thin clones) are integrated and managed through AppSync providing the application developer a self-service portal to create and manage space efficient copies.</a:t>
            </a:r>
          </a:p>
          <a:p>
            <a:pPr>
              <a:lnSpc>
                <a:spcPct val="90000"/>
              </a:lnSpc>
              <a:spcBef>
                <a:spcPts val="0"/>
              </a:spcBef>
              <a:spcAft>
                <a:spcPts val="0"/>
              </a:spcAft>
              <a:buClr>
                <a:schemeClr val="bg1"/>
              </a:buClr>
            </a:pPr>
            <a:endParaRPr lang="en-US" sz="1200" b="1" kern="1200" dirty="0">
              <a:solidFill>
                <a:schemeClr val="tx2">
                  <a:lumMod val="50000"/>
                </a:schemeClr>
              </a:solidFill>
              <a:latin typeface="Museo Sans For Dell" pitchFamily="2" charset="0"/>
              <a:ea typeface="+mn-ea"/>
              <a:cs typeface="+mn-cs"/>
            </a:endParaRPr>
          </a:p>
          <a:p>
            <a:pPr>
              <a:lnSpc>
                <a:spcPct val="90000"/>
              </a:lnSpc>
              <a:spcBef>
                <a:spcPts val="0"/>
              </a:spcBef>
              <a:spcAft>
                <a:spcPts val="0"/>
              </a:spcAft>
              <a:buClr>
                <a:schemeClr val="bg1"/>
              </a:buClr>
            </a:pPr>
            <a:r>
              <a:rPr lang="en-US" sz="1200" b="1" kern="1200" dirty="0">
                <a:solidFill>
                  <a:schemeClr val="tx2">
                    <a:lumMod val="50000"/>
                  </a:schemeClr>
                </a:solidFill>
                <a:latin typeface="Museo Sans For Dell" pitchFamily="2" charset="0"/>
                <a:ea typeface="+mn-ea"/>
                <a:cs typeface="+mn-cs"/>
              </a:rPr>
              <a:t>AppSync Features and Strengths</a:t>
            </a:r>
          </a:p>
          <a:p>
            <a:pPr marL="115888" indent="-115888">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Application-aware, automated workflows with self-service for:</a:t>
            </a:r>
          </a:p>
          <a:p>
            <a:pPr marL="346075" marR="0" lvl="1" indent="-176213" algn="l" defTabSz="914400" rtl="0" eaLnBrk="0" fontAlgn="base" latinLnBrk="0" hangingPunct="0">
              <a:lnSpc>
                <a:spcPct val="90000"/>
              </a:lnSpc>
              <a:spcBef>
                <a:spcPts val="0"/>
              </a:spcBef>
              <a:spcAft>
                <a:spcPts val="0"/>
              </a:spcAft>
              <a:buClr>
                <a:schemeClr val="bg1"/>
              </a:buClr>
              <a:buSzTx/>
              <a:buFont typeface="Arial" panose="020B0604020202020204" pitchFamily="34" charset="0"/>
              <a:buChar char="−"/>
              <a:tabLst/>
              <a:defRPr/>
            </a:pPr>
            <a:r>
              <a:rPr lang="en-US" sz="1050" dirty="0">
                <a:solidFill>
                  <a:srgbClr val="000000"/>
                </a:solidFill>
              </a:rPr>
              <a:t>Single UI across applications with app-consistent copies</a:t>
            </a:r>
          </a:p>
          <a:p>
            <a:pPr marL="346075" marR="0" lvl="1" indent="-176213" algn="l" defTabSz="914400" rtl="0" eaLnBrk="0" fontAlgn="base" latinLnBrk="0" hangingPunct="0">
              <a:lnSpc>
                <a:spcPct val="90000"/>
              </a:lnSpc>
              <a:spcBef>
                <a:spcPts val="0"/>
              </a:spcBef>
              <a:spcAft>
                <a:spcPts val="0"/>
              </a:spcAft>
              <a:buClr>
                <a:schemeClr val="bg1"/>
              </a:buClr>
              <a:buSzTx/>
              <a:buFont typeface="Arial" panose="020B0604020202020204" pitchFamily="34" charset="0"/>
              <a:buChar char="−"/>
              <a:tabLst/>
              <a:defRPr/>
            </a:pPr>
            <a:r>
              <a:rPr lang="en-US" sz="1050" dirty="0">
                <a:solidFill>
                  <a:srgbClr val="000000"/>
                </a:solidFill>
              </a:rPr>
              <a:t>VMware </a:t>
            </a:r>
            <a:r>
              <a:rPr lang="en-US" sz="1050" dirty="0" err="1">
                <a:solidFill>
                  <a:srgbClr val="000000"/>
                </a:solidFill>
              </a:rPr>
              <a:t>Datastore</a:t>
            </a:r>
            <a:r>
              <a:rPr lang="en-US" sz="1050" dirty="0">
                <a:solidFill>
                  <a:srgbClr val="000000"/>
                </a:solidFill>
              </a:rPr>
              <a:t> copies with VM-level recovery</a:t>
            </a:r>
          </a:p>
          <a:p>
            <a:pPr marL="346075" marR="0" lvl="1" indent="-176213" algn="l" defTabSz="914400" rtl="0" eaLnBrk="0" fontAlgn="base" latinLnBrk="0" hangingPunct="0">
              <a:lnSpc>
                <a:spcPct val="90000"/>
              </a:lnSpc>
              <a:spcBef>
                <a:spcPts val="0"/>
              </a:spcBef>
              <a:spcAft>
                <a:spcPts val="0"/>
              </a:spcAft>
              <a:buClr>
                <a:schemeClr val="bg1"/>
              </a:buClr>
              <a:buSzTx/>
              <a:buFont typeface="Arial" panose="020B0604020202020204" pitchFamily="34" charset="0"/>
              <a:buChar char="−"/>
              <a:tabLst/>
              <a:defRPr/>
            </a:pPr>
            <a:r>
              <a:rPr lang="en-US" sz="1050" dirty="0">
                <a:solidFill>
                  <a:srgbClr val="000000"/>
                </a:solidFill>
              </a:rPr>
              <a:t>File System copies for other apps </a:t>
            </a:r>
            <a:endParaRPr lang="en-US" sz="1050" kern="1200" dirty="0">
              <a:solidFill>
                <a:schemeClr val="tx2">
                  <a:lumMod val="50000"/>
                </a:schemeClr>
              </a:solidFill>
              <a:latin typeface="Museo Sans For Dell" pitchFamily="2" charset="0"/>
              <a:ea typeface="+mn-ea"/>
              <a:cs typeface="+mn-cs"/>
            </a:endParaRP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Copy data provisioning</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Instant data refresh and restore </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Integrates with RecoverPoint</a:t>
            </a:r>
          </a:p>
          <a:p>
            <a:r>
              <a:rPr lang="en-US" dirty="0"/>
              <a:t>Application, VM, and storage-consistent copies</a:t>
            </a:r>
          </a:p>
          <a:p>
            <a:r>
              <a:rPr lang="en-US" dirty="0"/>
              <a:t>Self Install, Host Plug-In automatically pushed</a:t>
            </a:r>
          </a:p>
          <a:p>
            <a:r>
              <a:rPr lang="en-US" dirty="0"/>
              <a:t>Life cycle management including scheduling, retention and copy expiration</a:t>
            </a:r>
          </a:p>
          <a:p>
            <a:r>
              <a:rPr lang="en-US" dirty="0"/>
              <a:t>Policy based, easy to use workflows</a:t>
            </a:r>
          </a:p>
          <a:p>
            <a:pPr lvl="1"/>
            <a:r>
              <a:rPr lang="en-US" dirty="0"/>
              <a:t>Admins only work with databases, no need to know about any storage details</a:t>
            </a:r>
          </a:p>
          <a:p>
            <a:pPr lvl="1"/>
            <a:r>
              <a:rPr lang="en-US" dirty="0"/>
              <a:t>Snaps, Clones and RecoverPoint Bookmarks</a:t>
            </a:r>
          </a:p>
          <a:p>
            <a:r>
              <a:rPr lang="en-US" dirty="0"/>
              <a:t>SLO based Monitoring and Reporting</a:t>
            </a:r>
          </a:p>
          <a:p>
            <a:pPr lvl="1"/>
            <a:r>
              <a:rPr lang="en-US" dirty="0"/>
              <a:t>Visibility into copies and how they are being used</a:t>
            </a:r>
          </a:p>
          <a:p>
            <a:r>
              <a:rPr lang="en-US" dirty="0"/>
              <a:t>End-to-end Repurposing </a:t>
            </a:r>
          </a:p>
          <a:p>
            <a:pPr lvl="1"/>
            <a:r>
              <a:rPr lang="en-US" dirty="0"/>
              <a:t>Fully integrated with databases</a:t>
            </a:r>
          </a:p>
          <a:p>
            <a:pPr lvl="1"/>
            <a:r>
              <a:rPr lang="en-US" dirty="0"/>
              <a:t>Includes host and database operations to bring the database up on the copy</a:t>
            </a:r>
            <a:endParaRPr lang="en-US" sz="1050" kern="1200" dirty="0">
              <a:solidFill>
                <a:schemeClr val="tx2">
                  <a:lumMod val="50000"/>
                </a:schemeClr>
              </a:solidFill>
              <a:latin typeface="Museo Sans For Dell" pitchFamily="2" charset="0"/>
              <a:ea typeface="+mn-ea"/>
              <a:cs typeface="+mn-cs"/>
            </a:endParaRPr>
          </a:p>
          <a:p>
            <a:pPr lvl="0" defTabSz="457200" fontAlgn="auto">
              <a:buClr>
                <a:srgbClr val="2C95DD"/>
              </a:buClr>
            </a:pPr>
            <a:r>
              <a:rPr lang="en-US" sz="1800" b="1" kern="1200" dirty="0">
                <a:solidFill>
                  <a:srgbClr val="2C95DD"/>
                </a:solidFill>
                <a:latin typeface="Verdana"/>
                <a:ea typeface="+mn-ea"/>
              </a:rPr>
              <a:t>Copy Management Use Cases</a:t>
            </a:r>
          </a:p>
          <a:p>
            <a:pPr lvl="1"/>
            <a:r>
              <a:rPr lang="en-US" sz="1600" dirty="0"/>
              <a:t>Operational Recovery Flows</a:t>
            </a:r>
          </a:p>
          <a:p>
            <a:pPr lvl="1"/>
            <a:r>
              <a:rPr lang="en-US" sz="1600" dirty="0"/>
              <a:t>Data repurposing for Oracle and SQL</a:t>
            </a:r>
          </a:p>
          <a:p>
            <a:pPr lvl="1"/>
            <a:r>
              <a:rPr lang="en-US" sz="1600" dirty="0"/>
              <a:t>Accelerate backup process</a:t>
            </a:r>
            <a:endParaRPr lang="en-US" sz="1200" b="1" kern="1200" dirty="0">
              <a:solidFill>
                <a:schemeClr val="tx2">
                  <a:lumMod val="50000"/>
                </a:schemeClr>
              </a:solidFill>
              <a:latin typeface="Museo Sans For Dell" pitchFamily="2" charset="0"/>
              <a:ea typeface="+mn-ea"/>
              <a:cs typeface="+mn-cs"/>
            </a:endParaRPr>
          </a:p>
          <a:p>
            <a:pPr lvl="0">
              <a:lnSpc>
                <a:spcPct val="90000"/>
              </a:lnSpc>
              <a:spcBef>
                <a:spcPts val="0"/>
              </a:spcBef>
              <a:spcAft>
                <a:spcPts val="0"/>
              </a:spcAft>
              <a:buClr>
                <a:schemeClr val="bg1"/>
              </a:buClr>
            </a:pPr>
            <a:r>
              <a:rPr lang="en-US" sz="1200" b="1" kern="1200" dirty="0">
                <a:solidFill>
                  <a:schemeClr val="tx2">
                    <a:lumMod val="50000"/>
                  </a:schemeClr>
                </a:solidFill>
                <a:latin typeface="Museo Sans For Dell" pitchFamily="2" charset="0"/>
                <a:ea typeface="+mn-ea"/>
                <a:cs typeface="+mn-cs"/>
              </a:rPr>
              <a:t>Dell EMC Unity</a:t>
            </a:r>
            <a:endParaRPr lang="en-US" sz="1100" b="1" kern="1200" dirty="0">
              <a:solidFill>
                <a:schemeClr val="tx2">
                  <a:lumMod val="50000"/>
                </a:schemeClr>
              </a:solidFill>
              <a:latin typeface="Museo Sans For Dell" pitchFamily="2" charset="0"/>
              <a:ea typeface="+mn-ea"/>
              <a:cs typeface="+mn-cs"/>
            </a:endParaRPr>
          </a:p>
          <a:p>
            <a:pPr marL="115888" lvl="0" indent="-115888">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Automated capacity efficient copy technology built into Dell EMC Unity</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Space Efficient Snapshots – archive to cloud and remote backup</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Space Efficient Thin Clones with Data Services </a:t>
            </a:r>
          </a:p>
          <a:p>
            <a:pPr>
              <a:lnSpc>
                <a:spcPct val="90000"/>
              </a:lnSpc>
              <a:spcBef>
                <a:spcPts val="0"/>
              </a:spcBef>
              <a:spcAft>
                <a:spcPts val="0"/>
              </a:spcAft>
              <a:buClr>
                <a:schemeClr val="bg1"/>
              </a:buClr>
            </a:pPr>
            <a:r>
              <a:rPr lang="en-US" sz="1200" b="1" kern="1200" dirty="0">
                <a:solidFill>
                  <a:schemeClr val="tx2">
                    <a:lumMod val="50000"/>
                  </a:schemeClr>
                </a:solidFill>
                <a:latin typeface="Museo Sans For Dell" pitchFamily="2" charset="0"/>
                <a:ea typeface="+mn-ea"/>
                <a:cs typeface="+mn-cs"/>
              </a:rPr>
              <a:t>Starter Bundle</a:t>
            </a:r>
          </a:p>
          <a:p>
            <a:pPr marL="171450" indent="-171450">
              <a:buFont typeface="Arial" panose="020B0604020202020204" pitchFamily="34" charset="0"/>
              <a:buChar char="•"/>
            </a:pPr>
            <a:r>
              <a:rPr lang="en-US" dirty="0"/>
              <a:t>20 mounted copies; Single array; Local Protection only; Get the full license for unlimited use</a:t>
            </a:r>
            <a:endParaRPr lang="en-US" sz="1200" b="1" kern="1200" dirty="0">
              <a:solidFill>
                <a:schemeClr val="tx2">
                  <a:lumMod val="50000"/>
                </a:schemeClr>
              </a:solidFill>
              <a:latin typeface="Museo Sans For Dell" pitchFamily="2" charset="0"/>
              <a:ea typeface="+mn-ea"/>
              <a:cs typeface="+mn-cs"/>
            </a:endParaRPr>
          </a:p>
          <a:p>
            <a:pPr>
              <a:lnSpc>
                <a:spcPct val="90000"/>
              </a:lnSpc>
              <a:spcBef>
                <a:spcPts val="0"/>
              </a:spcBef>
              <a:spcAft>
                <a:spcPts val="0"/>
              </a:spcAft>
              <a:buClr>
                <a:schemeClr val="bg1"/>
              </a:buClr>
            </a:pPr>
            <a:r>
              <a:rPr lang="en-US" sz="1200" b="1" kern="1200" dirty="0">
                <a:solidFill>
                  <a:schemeClr val="tx2">
                    <a:lumMod val="50000"/>
                  </a:schemeClr>
                </a:solidFill>
                <a:latin typeface="Museo Sans For Dell" pitchFamily="2" charset="0"/>
                <a:ea typeface="+mn-ea"/>
                <a:cs typeface="+mn-cs"/>
              </a:rPr>
              <a:t>Value of Copy Data Management</a:t>
            </a:r>
          </a:p>
          <a:p>
            <a:pPr marL="115888" indent="-115888">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Empower DB/Application teams with their own lifecycle copies instantly &amp; with no space or SLA impact</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No need for full copies: more copies residing on less storage</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Limit trade-offs between cost, performance, agility, &amp; scale</a:t>
            </a:r>
          </a:p>
          <a:p>
            <a:pPr marL="346075" lvl="1" indent="-176213">
              <a:lnSpc>
                <a:spcPct val="90000"/>
              </a:lnSpc>
              <a:spcBef>
                <a:spcPts val="0"/>
              </a:spcBef>
              <a:spcAft>
                <a:spcPts val="0"/>
              </a:spcAft>
              <a:buClr>
                <a:schemeClr val="bg1"/>
              </a:buClr>
              <a:buFont typeface="Arial" panose="020B0604020202020204" pitchFamily="34" charset="0"/>
              <a:buChar char="−"/>
            </a:pPr>
            <a:r>
              <a:rPr lang="en-US" sz="1050" kern="1200" dirty="0">
                <a:solidFill>
                  <a:schemeClr val="tx2">
                    <a:lumMod val="50000"/>
                  </a:schemeClr>
                </a:solidFill>
                <a:latin typeface="Museo Sans For Dell" pitchFamily="2" charset="0"/>
                <a:ea typeface="+mn-ea"/>
                <a:cs typeface="+mn-cs"/>
              </a:rPr>
              <a:t>Reduce the cost for application test/dev, analytics environments</a:t>
            </a:r>
          </a:p>
          <a:p>
            <a:pPr>
              <a:spcBef>
                <a:spcPts val="0"/>
              </a:spcBef>
              <a:buClr>
                <a:schemeClr val="tx2"/>
              </a:buClr>
            </a:pPr>
            <a:r>
              <a:rPr lang="en-US" sz="1200" b="1" dirty="0">
                <a:solidFill>
                  <a:srgbClr val="FFFFFF"/>
                </a:solidFill>
                <a:latin typeface="Arial"/>
                <a:ea typeface="+mn-ea"/>
              </a:rPr>
              <a:t>Everyone Needs a Copy</a:t>
            </a:r>
          </a:p>
          <a:p>
            <a:pPr marL="171450" indent="-171450">
              <a:spcBef>
                <a:spcPts val="0"/>
              </a:spcBef>
              <a:buClr>
                <a:schemeClr val="tx2"/>
              </a:buClr>
              <a:buFont typeface="Arial" panose="020B0604020202020204" pitchFamily="34" charset="0"/>
              <a:buChar char="•"/>
            </a:pPr>
            <a:r>
              <a:rPr lang="en-US" sz="1200" dirty="0">
                <a:solidFill>
                  <a:srgbClr val="FFFFFF"/>
                </a:solidFill>
                <a:latin typeface="Arial"/>
                <a:ea typeface="+mn-ea"/>
              </a:rPr>
              <a:t>Different stakeholders</a:t>
            </a:r>
          </a:p>
          <a:p>
            <a:pPr marL="563563" lvl="2" indent="-228600">
              <a:spcBef>
                <a:spcPts val="0"/>
              </a:spcBef>
              <a:buClr>
                <a:schemeClr val="tx2"/>
              </a:buClr>
              <a:buFont typeface="Arial" panose="020B0604020202020204" pitchFamily="34" charset="0"/>
              <a:buChar char="•"/>
            </a:pPr>
            <a:r>
              <a:rPr lang="en-US" dirty="0">
                <a:solidFill>
                  <a:srgbClr val="FFFFFF"/>
                </a:solidFill>
                <a:latin typeface="Arial"/>
                <a:ea typeface="+mn-ea"/>
              </a:rPr>
              <a:t>Test and Dev groups</a:t>
            </a:r>
          </a:p>
          <a:p>
            <a:pPr marL="563563" lvl="2" indent="-228600">
              <a:spcBef>
                <a:spcPts val="0"/>
              </a:spcBef>
              <a:buClr>
                <a:schemeClr val="tx2"/>
              </a:buClr>
              <a:buFont typeface="Arial" panose="020B0604020202020204" pitchFamily="34" charset="0"/>
              <a:buChar char="•"/>
            </a:pPr>
            <a:r>
              <a:rPr lang="en-US" dirty="0">
                <a:solidFill>
                  <a:srgbClr val="FFFFFF"/>
                </a:solidFill>
                <a:latin typeface="Arial"/>
                <a:ea typeface="+mn-ea"/>
              </a:rPr>
              <a:t>Analytics</a:t>
            </a:r>
          </a:p>
          <a:p>
            <a:pPr marL="228600" lvl="1" indent="-228600">
              <a:spcBef>
                <a:spcPts val="0"/>
              </a:spcBef>
              <a:buClr>
                <a:schemeClr val="tx2"/>
              </a:buClr>
              <a:buFont typeface="Arial" panose="020B0604020202020204" pitchFamily="34" charset="0"/>
              <a:buChar char="•"/>
            </a:pPr>
            <a:r>
              <a:rPr lang="en-US" dirty="0">
                <a:solidFill>
                  <a:srgbClr val="FFFFFF"/>
                </a:solidFill>
                <a:latin typeface="Arial"/>
                <a:ea typeface="+mn-ea"/>
              </a:rPr>
              <a:t>Different storage</a:t>
            </a:r>
          </a:p>
          <a:p>
            <a:pPr marL="228600" lvl="1" indent="-228600">
              <a:spcBef>
                <a:spcPts val="0"/>
              </a:spcBef>
              <a:buClr>
                <a:schemeClr val="tx2"/>
              </a:buClr>
              <a:buFont typeface="Arial" panose="020B0604020202020204" pitchFamily="34" charset="0"/>
              <a:buChar char="•"/>
            </a:pPr>
            <a:r>
              <a:rPr lang="en-US" dirty="0">
                <a:solidFill>
                  <a:srgbClr val="FFFFFF"/>
                </a:solidFill>
                <a:latin typeface="Arial"/>
                <a:ea typeface="+mn-ea"/>
              </a:rPr>
              <a:t>Different applications</a:t>
            </a:r>
          </a:p>
          <a:p>
            <a:pPr marL="228600" lvl="1" indent="-228600">
              <a:spcBef>
                <a:spcPts val="0"/>
              </a:spcBef>
              <a:buClr>
                <a:schemeClr val="tx2"/>
              </a:buClr>
              <a:buFont typeface="Arial" panose="020B0604020202020204" pitchFamily="34" charset="0"/>
              <a:buChar char="•"/>
            </a:pPr>
            <a:r>
              <a:rPr lang="en-US" dirty="0">
                <a:solidFill>
                  <a:srgbClr val="FFFFFF"/>
                </a:solidFill>
                <a:latin typeface="Arial"/>
                <a:ea typeface="+mn-ea"/>
              </a:rPr>
              <a:t>Different destinations</a:t>
            </a:r>
          </a:p>
          <a:p>
            <a:pPr marL="228600" lvl="1" indent="-228600">
              <a:spcBef>
                <a:spcPts val="0"/>
              </a:spcBef>
              <a:buClr>
                <a:schemeClr val="tx2"/>
              </a:buClr>
              <a:buFont typeface="Arial" panose="020B0604020202020204" pitchFamily="34" charset="0"/>
              <a:buChar char="•"/>
            </a:pPr>
            <a:r>
              <a:rPr lang="en-US" dirty="0">
                <a:solidFill>
                  <a:srgbClr val="FFFFFF"/>
                </a:solidFill>
                <a:latin typeface="Arial"/>
                <a:ea typeface="+mn-ea"/>
              </a:rPr>
              <a:t>Data Protection</a:t>
            </a:r>
          </a:p>
          <a:p>
            <a:r>
              <a:rPr lang="en-US" b="1" dirty="0"/>
              <a:t>Snapshots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Supports snapshots of snapshots up to 10 levels deep</a:t>
            </a:r>
          </a:p>
          <a:p>
            <a:pPr marL="171450" indent="-171450">
              <a:buFont typeface="Arial" panose="020B0604020202020204" pitchFamily="34" charset="0"/>
              <a:buChar char="•"/>
            </a:pPr>
            <a:r>
              <a:rPr lang="en-US" sz="1200" dirty="0">
                <a:solidFill>
                  <a:schemeClr val="tx2"/>
                </a:solidFill>
              </a:rPr>
              <a:t>All snapshots are writable and mountable</a:t>
            </a:r>
          </a:p>
          <a:p>
            <a:pPr marL="171450" indent="-171450">
              <a:buFont typeface="Arial" panose="020B0604020202020204" pitchFamily="34" charset="0"/>
              <a:buChar char="•"/>
            </a:pPr>
            <a:r>
              <a:rPr lang="en-US" sz="1200" dirty="0">
                <a:solidFill>
                  <a:schemeClr val="tx2"/>
                </a:solidFill>
              </a:rPr>
              <a:t>Refresh any snapshot from any other snapshot</a:t>
            </a:r>
          </a:p>
          <a:p>
            <a:pPr marL="171450" indent="-171450">
              <a:buFont typeface="Arial" panose="020B0604020202020204" pitchFamily="34" charset="0"/>
              <a:buChar char="•"/>
            </a:pPr>
            <a:r>
              <a:rPr lang="en-US" sz="1200" dirty="0">
                <a:solidFill>
                  <a:schemeClr val="tx2"/>
                </a:solidFill>
              </a:rPr>
              <a:t>Built-in scheduler for simplicity of management </a:t>
            </a:r>
          </a:p>
          <a:p>
            <a:pPr marL="171450" indent="-171450">
              <a:buFont typeface="Arial" panose="020B0604020202020204" pitchFamily="34" charset="0"/>
              <a:buChar char="•"/>
            </a:pPr>
            <a:r>
              <a:rPr lang="en-US" sz="1200" dirty="0">
                <a:solidFill>
                  <a:schemeClr val="tx2"/>
                </a:solidFill>
              </a:rPr>
              <a:t>Enable separate QOS limits on each snapshot and LUN </a:t>
            </a:r>
          </a:p>
          <a:p>
            <a:pPr marL="171450" indent="-171450">
              <a:buFont typeface="Arial" panose="020B0604020202020204" pitchFamily="34" charset="0"/>
              <a:buChar char="•"/>
            </a:pPr>
            <a:r>
              <a:rPr lang="en-US" sz="1200" dirty="0">
                <a:solidFill>
                  <a:schemeClr val="tx2"/>
                </a:solidFill>
              </a:rPr>
              <a:t>256</a:t>
            </a:r>
            <a:r>
              <a:rPr lang="en-US" sz="1200" baseline="0" dirty="0">
                <a:solidFill>
                  <a:schemeClr val="tx2"/>
                </a:solidFill>
              </a:rPr>
              <a:t> Snapshots per LUN</a:t>
            </a:r>
          </a:p>
          <a:p>
            <a:pPr marL="171450" indent="-171450">
              <a:buFont typeface="Arial" panose="020B0604020202020204" pitchFamily="34" charset="0"/>
              <a:buChar char="•"/>
            </a:pPr>
            <a:r>
              <a:rPr lang="en-US" sz="1200" baseline="0" dirty="0">
                <a:solidFill>
                  <a:schemeClr val="tx2"/>
                </a:solidFill>
              </a:rPr>
              <a:t>Multiple mounts</a:t>
            </a:r>
            <a:endParaRPr lang="en-US" sz="1200" dirty="0">
              <a:solidFill>
                <a:schemeClr val="tx2"/>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2"/>
                </a:solidFill>
              </a:rPr>
              <a:t>Thin Clones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Created from the snapshot with shared</a:t>
            </a:r>
            <a:r>
              <a:rPr lang="en-US" sz="1200" baseline="0" dirty="0">
                <a:solidFill>
                  <a:schemeClr val="tx2"/>
                </a:solidFill>
              </a:rPr>
              <a:t> blocks with LUN</a:t>
            </a:r>
            <a:endParaRPr lang="en-US" sz="1200" dirty="0">
              <a:solidFill>
                <a:schemeClr val="tx2"/>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Deduplicated / shared data set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Independent LUNs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Independent snap / replication schedules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rPr>
              <a:t>Fast create/populate and restore</a:t>
            </a:r>
          </a:p>
          <a:p>
            <a:pPr marL="171450" indent="-171450">
              <a:buFont typeface="Arial" panose="020B0604020202020204" pitchFamily="34" charset="0"/>
              <a:buChar char="•"/>
            </a:pPr>
            <a:r>
              <a:rPr lang="en-US" sz="1200" dirty="0">
                <a:solidFill>
                  <a:schemeClr val="tx2"/>
                </a:solidFill>
              </a:rPr>
              <a:t>Enable separate QOS limits on each snapshot and LUN </a:t>
            </a:r>
            <a:endParaRPr lang="en-US" dirty="0"/>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defTabSz="457106" fontAlgn="auto">
              <a:spcBef>
                <a:spcPts val="0"/>
              </a:spcBef>
              <a:spcAft>
                <a:spcPts val="0"/>
              </a:spcAft>
              <a:defRPr/>
            </a:pPr>
            <a:fld id="{FA04BB6B-BEDE-48E4-970F-8DFC0D4B5AE7}" type="slidenum">
              <a:rPr lang="en-US" sz="1800" smtClean="0">
                <a:solidFill>
                  <a:prstClr val="black"/>
                </a:solidFill>
                <a:latin typeface="Verdana"/>
              </a:rPr>
              <a:pPr defTabSz="457106" fontAlgn="auto">
                <a:spcBef>
                  <a:spcPts val="0"/>
                </a:spcBef>
                <a:spcAft>
                  <a:spcPts val="0"/>
                </a:spcAft>
                <a:defRPr/>
              </a:pPr>
              <a:t>39</a:t>
            </a:fld>
            <a:endParaRPr lang="en-US" sz="1800" dirty="0">
              <a:solidFill>
                <a:prstClr val="black"/>
              </a:solidFill>
              <a:latin typeface="Verdana"/>
            </a:endParaRPr>
          </a:p>
        </p:txBody>
      </p:sp>
    </p:spTree>
    <p:extLst>
      <p:ext uri="{BB962C8B-B14F-4D97-AF65-F5344CB8AC3E}">
        <p14:creationId xmlns:p14="http://schemas.microsoft.com/office/powerpoint/2010/main" val="275978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Unity  arrays support controller-based data at rest encryption or D@RE </a:t>
            </a:r>
          </a:p>
          <a:p>
            <a:r>
              <a:rPr lang="en-US" dirty="0"/>
              <a:t>D@RE uses Advanced Encryption Standard (AES) 256 encryption is FIPS-140-2 Level 1 validated.</a:t>
            </a:r>
          </a:p>
          <a:p>
            <a:r>
              <a:rPr lang="en-US" dirty="0"/>
              <a:t>Designed to protect against physical disk loss, Controller-based D@RE encrypts the entire array with minimal performance overhead and works with both file and block data. D@RE supports ALL drives, and ALL Unity features. The key management is embedded with a unique key for each drive.</a:t>
            </a:r>
          </a:p>
          <a:p>
            <a:r>
              <a:rPr lang="en-GB" dirty="0"/>
              <a:t>Data at rest encryption is a requirement for Healthcare, Government, and Financial environments. The key use cases are for physical disk security and in some cases can eliminate the need for data erasure services.</a:t>
            </a:r>
          </a:p>
          <a:p>
            <a:r>
              <a:rPr lang="en-US" dirty="0"/>
              <a:t>ALL Unity arrays have</a:t>
            </a:r>
            <a:r>
              <a:rPr lang="en-US" baseline="0" dirty="0"/>
              <a:t> to be DAR enabled at POS before leaving the factory. DARE is no cost to thee customer if they decide to enable it. Once shipped, Unity cannot be DARE enabled. Upgrades are not available.</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Encrypts all user data by license</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Encrypts Vault and System Partition by default </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All Unity data services supported</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Embedded encryption key manager</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Advanced Encryption Standard (AES) - 256 encryption</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Encryption/decryption occurs at the SAS controller level as data moves to and from backend disks</a:t>
            </a:r>
          </a:p>
          <a:p>
            <a:pPr marL="342900" lvl="1" defTabSz="914400">
              <a:spcBef>
                <a:spcPts val="900"/>
              </a:spcBef>
              <a:buClr>
                <a:schemeClr val="bg1"/>
              </a:buClr>
              <a:buFont typeface="Wingdings" panose="05000000000000000000" pitchFamily="2" charset="2"/>
              <a:buChar char="ü"/>
            </a:pPr>
            <a:r>
              <a:rPr lang="en-US" sz="1600" dirty="0">
                <a:solidFill>
                  <a:schemeClr val="bg1"/>
                </a:solidFill>
              </a:rPr>
              <a:t>Supported on embedded SAS ports and SAS SLICs</a:t>
            </a:r>
          </a:p>
        </p:txBody>
      </p:sp>
      <p:sp>
        <p:nvSpPr>
          <p:cNvPr id="5" name="Slide Image Placeholder 4"/>
          <p:cNvSpPr>
            <a:spLocks noGrp="1" noRot="1" noChangeAspect="1"/>
          </p:cNvSpPr>
          <p:nvPr>
            <p:ph type="sldImg"/>
          </p:nvPr>
        </p:nvSpPr>
        <p:spPr>
          <a:xfrm>
            <a:off x="1058863" y="685800"/>
            <a:ext cx="4740275" cy="2667000"/>
          </a:xfrm>
        </p:spPr>
      </p:sp>
    </p:spTree>
    <p:extLst>
      <p:ext uri="{BB962C8B-B14F-4D97-AF65-F5344CB8AC3E}">
        <p14:creationId xmlns:p14="http://schemas.microsoft.com/office/powerpoint/2010/main" val="59677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The new Dell EMC Unity All Flash Array (AFA) models bifurcate from what we have had in Unity to date. To date both the Dell EMC Unity AFA and Hybrid systems used the same intel processors, had the same number of cores, and the same amount of memory.</a:t>
            </a:r>
          </a:p>
          <a:p>
            <a:r>
              <a:rPr lang="en-US" sz="1000" dirty="0">
                <a:latin typeface="Arial" panose="020B0604020202020204" pitchFamily="34" charset="0"/>
                <a:cs typeface="Arial" panose="020B0604020202020204" pitchFamily="34" charset="0"/>
              </a:rPr>
              <a:t>Now with the Dell EMC Unity 350F through 650F, we have more Intel core and twice the amount of memory. The increased performance is there to support the inline efficiency features that will be coming in future releases.</a:t>
            </a:r>
          </a:p>
          <a:p>
            <a:endParaRPr lang="en-US" sz="1000"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sz="1000" dirty="0">
                <a:latin typeface="Arial" panose="020B0604020202020204" pitchFamily="34" charset="0"/>
                <a:cs typeface="Arial" panose="020B0604020202020204" pitchFamily="34" charset="0"/>
              </a:rPr>
              <a:t>Note the existing Dell EMC Unity 300F through 600F will continue to be sold and they will run the  new Unity OE V4.2 code, but we expect customers to quickly transition to the new models.</a:t>
            </a:r>
          </a:p>
          <a:p>
            <a:r>
              <a:rPr lang="en-US" sz="1000" dirty="0">
                <a:latin typeface="Arial" panose="020B0604020202020204" pitchFamily="34" charset="0"/>
                <a:cs typeface="Arial" panose="020B0604020202020204" pitchFamily="34" charset="0"/>
              </a:rPr>
              <a:t>The Dell EMC Unity 350F through 650Fs are truly powerhouses of computing capability. Let’s take a quick look at some of the new systems’ specifics.</a:t>
            </a:r>
          </a:p>
          <a:p>
            <a:endParaRPr lang="en-US" dirty="0"/>
          </a:p>
          <a:p>
            <a:pPr marL="401431" lvl="1" indent="-171450">
              <a:buClr>
                <a:srgbClr val="007DB8"/>
              </a:buClr>
              <a:buFont typeface="Arial" panose="020B0604020202020204" pitchFamily="34" charset="0"/>
              <a:buChar char="•"/>
              <a:defRPr/>
            </a:pPr>
            <a:r>
              <a:rPr lang="en-US" sz="1049" kern="0" dirty="0" err="1">
                <a:solidFill>
                  <a:schemeClr val="tx2"/>
                </a:solidFill>
              </a:rPr>
              <a:t>Gemalto</a:t>
            </a:r>
            <a:r>
              <a:rPr lang="en-US" sz="1049" kern="0" dirty="0">
                <a:solidFill>
                  <a:schemeClr val="tx2"/>
                </a:solidFill>
              </a:rPr>
              <a:t> – </a:t>
            </a:r>
            <a:r>
              <a:rPr lang="en-US" sz="1049" kern="0" dirty="0" err="1">
                <a:solidFill>
                  <a:schemeClr val="tx2"/>
                </a:solidFill>
              </a:rPr>
              <a:t>SafeNet</a:t>
            </a:r>
            <a:r>
              <a:rPr lang="en-US" sz="1049" kern="0" dirty="0">
                <a:solidFill>
                  <a:schemeClr val="tx2"/>
                </a:solidFill>
              </a:rPr>
              <a:t> </a:t>
            </a:r>
            <a:r>
              <a:rPr lang="en-US" sz="1049" kern="0" dirty="0" err="1">
                <a:solidFill>
                  <a:schemeClr val="tx2"/>
                </a:solidFill>
              </a:rPr>
              <a:t>KeySecure</a:t>
            </a:r>
            <a:endParaRPr lang="en-US" sz="1049" kern="0" dirty="0">
              <a:solidFill>
                <a:schemeClr val="tx2"/>
              </a:solidFill>
            </a:endParaRPr>
          </a:p>
          <a:p>
            <a:pPr marL="401431" lvl="1" indent="-171450">
              <a:buClr>
                <a:srgbClr val="007DB8"/>
              </a:buClr>
              <a:buFont typeface="Arial" panose="020B0604020202020204" pitchFamily="34" charset="0"/>
              <a:buChar char="•"/>
              <a:defRPr/>
            </a:pPr>
            <a:r>
              <a:rPr lang="en-US" sz="1049" kern="0" dirty="0">
                <a:solidFill>
                  <a:schemeClr val="tx2"/>
                </a:solidFill>
              </a:rPr>
              <a:t>IBM – Security Key Lifecycle Manager</a:t>
            </a:r>
          </a:p>
          <a:p>
            <a:endParaRPr lang="en-US" dirty="0"/>
          </a:p>
        </p:txBody>
      </p:sp>
      <p:sp>
        <p:nvSpPr>
          <p:cNvPr id="4" name="Slide Number Placeholder 3"/>
          <p:cNvSpPr>
            <a:spLocks noGrp="1"/>
          </p:cNvSpPr>
          <p:nvPr>
            <p:ph type="sldNum" sz="quarter" idx="10"/>
          </p:nvPr>
        </p:nvSpPr>
        <p:spPr/>
        <p:txBody>
          <a:bodyPr/>
          <a:lstStyle/>
          <a:p>
            <a:fld id="{8F0EFC9B-4D71-D249-B81B-8D21D0A1D970}" type="slidenum">
              <a:rPr lang="en-US" smtClean="0"/>
              <a:t>5</a:t>
            </a:fld>
            <a:endParaRPr lang="en-US" dirty="0"/>
          </a:p>
        </p:txBody>
      </p:sp>
    </p:spTree>
    <p:extLst>
      <p:ext uri="{BB962C8B-B14F-4D97-AF65-F5344CB8AC3E}">
        <p14:creationId xmlns:p14="http://schemas.microsoft.com/office/powerpoint/2010/main" val="2493592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new portfolio now includes the SCv3000 and the recently announced SC5020 array. From the SCv3000 and up, the software features are available across all platforms. The exception is that the SCv3000 will not support deduplication. </a:t>
            </a:r>
            <a:endParaRPr lang="en-US" dirty="0"/>
          </a:p>
        </p:txBody>
      </p:sp>
      <p:sp>
        <p:nvSpPr>
          <p:cNvPr id="4" name="Slide Number Placeholder 3"/>
          <p:cNvSpPr>
            <a:spLocks noGrp="1"/>
          </p:cNvSpPr>
          <p:nvPr>
            <p:ph type="sldNum" sz="quarter" idx="10"/>
          </p:nvPr>
        </p:nvSpPr>
        <p:spPr>
          <a:xfrm>
            <a:off x="489836" y="9000705"/>
            <a:ext cx="424670" cy="123279"/>
          </a:xfrm>
          <a:prstGeom prst="rect">
            <a:avLst/>
          </a:prstGeom>
        </p:spPr>
        <p:txBody>
          <a:bodyPr/>
          <a:lstStyle/>
          <a:p>
            <a:pPr>
              <a:defRPr/>
            </a:pPr>
            <a:fld id="{FA04BB6B-BEDE-48E4-970F-8DFC0D4B5AE7}" type="slidenum">
              <a:rPr lang="en-US" smtClean="0"/>
              <a:pPr>
                <a:defRPr/>
              </a:pPr>
              <a:t>41</a:t>
            </a:fld>
            <a:endParaRPr lang="en-US" dirty="0"/>
          </a:p>
        </p:txBody>
      </p:sp>
    </p:spTree>
    <p:extLst>
      <p:ext uri="{BB962C8B-B14F-4D97-AF65-F5344CB8AC3E}">
        <p14:creationId xmlns:p14="http://schemas.microsoft.com/office/powerpoint/2010/main" val="920468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Additional features: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Support volumes, consistency groups and VMware </a:t>
            </a:r>
            <a:r>
              <a:rPr lang="en-US" sz="1200" b="0" i="0" kern="1200" dirty="0" err="1">
                <a:solidFill>
                  <a:schemeClr val="tx1"/>
                </a:solidFill>
                <a:effectLst/>
                <a:latin typeface="+mn-lt"/>
                <a:ea typeface="+mn-ea"/>
                <a:cs typeface="+mn-cs"/>
              </a:rPr>
              <a:t>datastores</a:t>
            </a:r>
            <a:r>
              <a:rPr lang="en-US" sz="1200" b="0" i="0" kern="1200" dirty="0">
                <a:solidFill>
                  <a:schemeClr val="tx1"/>
                </a:solidFill>
                <a:effectLst/>
                <a:latin typeface="+mn-lt"/>
                <a:ea typeface="+mn-ea"/>
                <a:cs typeface="+mn-cs"/>
              </a:rPr>
              <a:t> as part of migration.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 upgrade of software on source should be required for migration.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Host O/S Support as defined in the support matrix for the source and destination platform (Microsoft, VMware, RHEL and </a:t>
            </a:r>
            <a:r>
              <a:rPr lang="en-US" sz="1200" b="0" i="0" kern="1200" dirty="0" err="1">
                <a:solidFill>
                  <a:schemeClr val="tx1"/>
                </a:solidFill>
                <a:effectLst/>
                <a:latin typeface="+mn-lt"/>
                <a:ea typeface="+mn-ea"/>
                <a:cs typeface="+mn-cs"/>
              </a:rPr>
              <a:t>Suse</a:t>
            </a:r>
            <a:r>
              <a:rPr lang="en-US" sz="1200" b="0" i="0" kern="1200" dirty="0">
                <a:solidFill>
                  <a:schemeClr val="tx1"/>
                </a:solidFill>
                <a:effectLst/>
                <a:latin typeface="+mn-lt"/>
                <a:ea typeface="+mn-ea"/>
                <a:cs typeface="+mn-cs"/>
              </a:rPr>
              <a:t> Linux, x86 based OS and hosts, AIX, Solaris, HPUX) across clustered and stand-alone servers.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Supported through CLI/REST API - No support in Unity GUI</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Up to 2 concurrent sessions per SP for physical Unity systems, up to 1 concurrent session per SP for </a:t>
            </a:r>
            <a:r>
              <a:rPr lang="en-US" sz="1200" b="0" i="0" kern="1200" dirty="0" err="1">
                <a:solidFill>
                  <a:schemeClr val="tx1"/>
                </a:solidFill>
                <a:effectLst/>
                <a:latin typeface="+mn-lt"/>
                <a:ea typeface="+mn-ea"/>
                <a:cs typeface="+mn-cs"/>
              </a:rPr>
              <a:t>UnityVSA</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useo Sans For Dell" pitchFamily="2" charset="0"/>
              <a:ea typeface="+mn-ea"/>
              <a:cs typeface="+mn-cs"/>
            </a:endParaRPr>
          </a:p>
          <a:p>
            <a:r>
              <a:rPr lang="en-US" sz="1200" b="0" i="0" kern="1200" dirty="0">
                <a:solidFill>
                  <a:schemeClr val="tx1"/>
                </a:solidFill>
                <a:effectLst/>
                <a:latin typeface="Museo Sans For Dell" pitchFamily="2" charset="0"/>
                <a:ea typeface="+mn-ea"/>
                <a:cs typeface="+mn-cs"/>
              </a:rPr>
              <a:t>Planned source support for: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HP EVA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HPE 3PAR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Hitachi HDS</a:t>
            </a:r>
          </a:p>
          <a:p>
            <a:endParaRPr lang="en-US" sz="1200" b="0" i="0" kern="1200" dirty="0">
              <a:solidFill>
                <a:schemeClr val="tx1"/>
              </a:solidFill>
              <a:effectLst/>
              <a:latin typeface="Museo Sans For Dell" pitchFamily="2" charset="0"/>
              <a:ea typeface="+mn-ea"/>
              <a:cs typeface="+mn-cs"/>
            </a:endParaRPr>
          </a:p>
          <a:p>
            <a:r>
              <a:rPr lang="en-US" sz="1200" b="0" i="0" kern="1200" dirty="0">
                <a:solidFill>
                  <a:schemeClr val="tx1"/>
                </a:solidFill>
                <a:effectLst/>
                <a:latin typeface="Museo Sans For Dell" pitchFamily="2" charset="0"/>
                <a:ea typeface="+mn-ea"/>
                <a:cs typeface="+mn-cs"/>
              </a:rPr>
              <a:t>Source Support also planned for: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SC Series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PS Series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VMAX</a:t>
            </a:r>
          </a:p>
          <a:p>
            <a:endParaRPr lang="en-US" sz="1200" b="0" i="0" kern="1200" dirty="0">
              <a:solidFill>
                <a:schemeClr val="tx1"/>
              </a:solidFill>
              <a:effectLst/>
              <a:latin typeface="Museo Sans For Dell" pitchFamily="2" charset="0"/>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A04BB6B-BEDE-48E4-970F-8DFC0D4B5AE7}" type="slidenum">
              <a:rPr lang="en-US" smtClean="0"/>
              <a:pPr>
                <a:defRPr/>
              </a:pPr>
              <a:t>43</a:t>
            </a:fld>
            <a:endParaRPr lang="en-US" dirty="0"/>
          </a:p>
        </p:txBody>
      </p:sp>
    </p:spTree>
    <p:extLst>
      <p:ext uri="{BB962C8B-B14F-4D97-AF65-F5344CB8AC3E}">
        <p14:creationId xmlns:p14="http://schemas.microsoft.com/office/powerpoint/2010/main" val="196556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396875"/>
            <a:ext cx="6299200" cy="35433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395987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327957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Future-Proof Loyalty Program is a customer facing program designed to provide investment protection with a set of world class technology capabilities and programs to provide value for the entire lifetime of your applications. The Future-Proof Loyalty program is different because it is available to customers at no additional cost either in terms of higher maintenance price or higher product price. The Dell EMC Program leverages the strength of Dell Technologies to offer the industry’s strongest and most encompassing loyalty program.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lvl="0">
              <a:buFont typeface="+mj-lt"/>
              <a:buNone/>
            </a:pPr>
            <a:r>
              <a:rPr lang="en-US" b="1" dirty="0"/>
              <a:t>3-year Satisfaction Guarantee. </a:t>
            </a:r>
            <a:r>
              <a:rPr lang="en-US" dirty="0"/>
              <a:t>The product will do what we say it will do,</a:t>
            </a:r>
            <a:r>
              <a:rPr lang="en-US" baseline="0" dirty="0"/>
              <a:t> and if you’re still not satisfied, we will repair, replace, or give you money back.</a:t>
            </a:r>
            <a:endParaRPr lang="en-US" dirty="0"/>
          </a:p>
          <a:p>
            <a:pPr lvl="0">
              <a:buFont typeface="+mj-lt"/>
              <a:buNone/>
            </a:pPr>
            <a:endParaRPr lang="en-US" b="1" dirty="0"/>
          </a:p>
          <a:p>
            <a:pPr lvl="0">
              <a:buFont typeface="+mj-lt"/>
              <a:buNone/>
            </a:pPr>
            <a:r>
              <a:rPr lang="en-US" b="1" dirty="0"/>
              <a:t>Hardware Investment Protection. </a:t>
            </a:r>
            <a:r>
              <a:rPr lang="en-US" dirty="0"/>
              <a:t>Your hardware will keep its value, from purchase through upgrade.</a:t>
            </a:r>
          </a:p>
          <a:p>
            <a:pPr lvl="0">
              <a:buFont typeface="+mj-lt"/>
              <a:buNone/>
            </a:pPr>
            <a:endParaRPr lang="en-US" b="1" dirty="0"/>
          </a:p>
          <a:p>
            <a:pPr lvl="0">
              <a:buFont typeface="+mj-lt"/>
              <a:buNone/>
            </a:pPr>
            <a:r>
              <a:rPr lang="en-US" b="1" dirty="0"/>
              <a:t>Predictable Support Pricing. </a:t>
            </a:r>
            <a:r>
              <a:rPr lang="en-US" dirty="0"/>
              <a:t>Clear and predictable prepaid and renewal support pricing.</a:t>
            </a:r>
          </a:p>
          <a:p>
            <a:pPr lvl="0">
              <a:buFont typeface="+mj-lt"/>
              <a:buNone/>
            </a:pPr>
            <a:endParaRPr lang="en-US" dirty="0"/>
          </a:p>
          <a:p>
            <a:pPr lvl="0">
              <a:buFont typeface="+mj-lt"/>
              <a:buNone/>
            </a:pPr>
            <a:r>
              <a:rPr lang="en-US" b="1" dirty="0"/>
              <a:t>Never-Worry Data Migrations.</a:t>
            </a:r>
            <a:r>
              <a:rPr lang="en-US" dirty="0"/>
              <a:t> We</a:t>
            </a:r>
            <a:r>
              <a:rPr lang="en-US" baseline="0" dirty="0"/>
              <a:t> make it</a:t>
            </a:r>
            <a:r>
              <a:rPr lang="en-US" dirty="0"/>
              <a:t> simple to move to the next generation.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4:1 All Flash Storage Efficiency Guarantee</a:t>
            </a:r>
            <a:r>
              <a:rPr lang="en-US" dirty="0"/>
              <a:t>. We guarantee the effective capacity of your all flash array.</a:t>
            </a:r>
          </a:p>
          <a:p>
            <a:pPr lvl="0">
              <a:buFont typeface="+mj-lt"/>
              <a:buNone/>
            </a:pPr>
            <a:endParaRPr lang="en-US" dirty="0"/>
          </a:p>
          <a:p>
            <a:pPr lvl="0">
              <a:buFont typeface="+mj-lt"/>
              <a:buNone/>
            </a:pPr>
            <a:r>
              <a:rPr lang="en-US" b="1" dirty="0"/>
              <a:t>All Inclusive Software. </a:t>
            </a:r>
            <a:r>
              <a:rPr lang="en-US" dirty="0"/>
              <a:t>You get a functional, useable system with a single purchase.</a:t>
            </a:r>
          </a:p>
          <a:p>
            <a:pPr lvl="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Up to 55:1 Data Protection Deduplication Guarantee. </a:t>
            </a:r>
            <a:r>
              <a:rPr lang="en-US" dirty="0"/>
              <a:t>Data reduction for data protection appliances</a:t>
            </a:r>
          </a:p>
          <a:p>
            <a:pPr lvl="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Cloud Consumption. </a:t>
            </a:r>
            <a:r>
              <a:rPr lang="en-US" baseline="0" dirty="0"/>
              <a:t>which aligns with the Dell Financial Services options for flexible consumption models based on the type and usage of our cloud offerings.</a:t>
            </a:r>
          </a:p>
          <a:p>
            <a:pPr lvl="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Cloud</a:t>
            </a:r>
            <a:r>
              <a:rPr lang="en-US" b="1" baseline="0" dirty="0"/>
              <a:t> Enabled. </a:t>
            </a:r>
            <a:r>
              <a:rPr lang="en-US" baseline="0" dirty="0"/>
              <a:t>which addresses the mobility, protection, and management </a:t>
            </a:r>
            <a:r>
              <a:rPr lang="en-US" b="1" baseline="0" dirty="0"/>
              <a:t>of data and applications in the cloud.</a:t>
            </a:r>
            <a:endParaRPr lang="en-US" b="1" dirty="0"/>
          </a:p>
          <a:p>
            <a:pPr lvl="1">
              <a:buFont typeface="+mj-lt"/>
              <a:buAutoNum type="arabicPeriod"/>
            </a:pPr>
            <a:endParaRPr lang="en-US" dirty="0"/>
          </a:p>
          <a:p>
            <a:r>
              <a:rPr lang="en-US" dirty="0"/>
              <a:t>Future-Proof provides customers with investment protection, peace of mind and a path forward.</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005D6-3A47-43DD-9E68-074D0CEB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10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Dell EMC Unity has consistently provided</a:t>
            </a:r>
            <a:r>
              <a:rPr lang="en-US" baseline="0" dirty="0"/>
              <a:t> leading deployment flexibility, including purpose-built hardware, converged infrastructure and software-defined storage with UnityVSA, as well as multiple capabilities that leverage the capabilities of the cloud (data protection, archiving and global management).</a:t>
            </a:r>
          </a:p>
          <a:p>
            <a:endParaRPr lang="en-US" baseline="0" dirty="0"/>
          </a:p>
          <a:p>
            <a:r>
              <a:rPr lang="en-US" baseline="0" dirty="0"/>
              <a:t>Now Unity takes deployment flexibility and cloud utility even further, with the new Dell EMC Unity Cloud Edition.  Users will be able to deploy fully-functional Unity storage as a VM in a VMware Cloud environment, with initial qualification for VMC on AWS.  Potential use cases for the first version include:</a:t>
            </a:r>
          </a:p>
          <a:p>
            <a:pPr marL="228600" indent="-228600">
              <a:buFont typeface="+mj-lt"/>
              <a:buAutoNum type="arabicPeriod"/>
            </a:pPr>
            <a:r>
              <a:rPr lang="en-US" baseline="0" dirty="0"/>
              <a:t>comprehensive UFS64 file services for VM Cloud</a:t>
            </a:r>
          </a:p>
          <a:p>
            <a:pPr marL="228600" indent="-228600">
              <a:buFont typeface="+mj-lt"/>
              <a:buAutoNum type="arabicPeriod"/>
            </a:pPr>
            <a:r>
              <a:rPr lang="en-US" baseline="0" dirty="0"/>
              <a:t>cloud-based DR capabilities with native </a:t>
            </a:r>
            <a:r>
              <a:rPr lang="en-US" baseline="0" dirty="0" err="1"/>
              <a:t>async</a:t>
            </a:r>
            <a:r>
              <a:rPr lang="en-US" baseline="0" dirty="0"/>
              <a:t> replication; and</a:t>
            </a:r>
          </a:p>
          <a:p>
            <a:pPr marL="228600" indent="-228600">
              <a:buFont typeface="+mj-lt"/>
              <a:buAutoNum type="arabicPeriod"/>
            </a:pPr>
            <a:r>
              <a:rPr lang="en-US" baseline="0" dirty="0"/>
              <a:t>easily scalable test and dev environments created without additional Unity hardware.</a:t>
            </a:r>
          </a:p>
          <a:p>
            <a:endParaRPr lang="en-US" baseline="0" dirty="0"/>
          </a:p>
          <a:p>
            <a:r>
              <a:rPr lang="en-US" baseline="0" dirty="0"/>
              <a:t>Current Unity customers can take advantage of the UI and features with the same look and feel as their data center systems.</a:t>
            </a:r>
            <a:endParaRPr lang="en-US" dirty="0"/>
          </a:p>
        </p:txBody>
      </p:sp>
    </p:spTree>
    <p:extLst>
      <p:ext uri="{BB962C8B-B14F-4D97-AF65-F5344CB8AC3E}">
        <p14:creationId xmlns:p14="http://schemas.microsoft.com/office/powerpoint/2010/main" val="176030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Dell EMC Unity-VMware Cloud Foundation NFS qualification allows  customers to implement “Do It Yourself” Cloud Building Blocks to design and build a custom cloud platform using best-of-breed cloud-enabled infrastructure such as Dell EMC Unity, providing flexibility as well as investment protection. Dell EMC Unity is the first NFS-based (i.e. File) external storage array family to be validated with VMware Cloud Foundation. This is a big deal being 1</a:t>
            </a:r>
            <a:r>
              <a:rPr lang="en-US" baseline="30000" dirty="0"/>
              <a:t>st</a:t>
            </a:r>
            <a:r>
              <a:rPr lang="en-US" dirty="0"/>
              <a:t>. It shows customers a tangible benefit of buying the complete Dell Technologies stack and it highlights our Dell EMC Unity engineering investments in VMware vs. our competition’s. For more information about this exciting news, please go to the Dell EMC Cloud Marketplace web site (noted on the slide) after November 12, 2018. </a:t>
            </a:r>
          </a:p>
          <a:p>
            <a:endParaRPr lang="en-US" dirty="0"/>
          </a:p>
          <a:p>
            <a:r>
              <a:rPr lang="en-US" dirty="0"/>
              <a:t>https://www.dellemc.com/en-us/cloud/hybrid-cloud-computing/index.htm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FAC7E94-4F27-4980-A859-B35D8396A426}" type="slidenum">
              <a:rPr lang="en-US" smtClean="0"/>
              <a:t>9</a:t>
            </a:fld>
            <a:endParaRPr lang="en-US"/>
          </a:p>
        </p:txBody>
      </p:sp>
    </p:spTree>
    <p:extLst>
      <p:ext uri="{BB962C8B-B14F-4D97-AF65-F5344CB8AC3E}">
        <p14:creationId xmlns:p14="http://schemas.microsoft.com/office/powerpoint/2010/main" val="297932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84175"/>
            <a:ext cx="6096000" cy="3430588"/>
          </a:xfrm>
        </p:spPr>
      </p:sp>
      <p:sp>
        <p:nvSpPr>
          <p:cNvPr id="3" name="Notes Placeholder 2"/>
          <p:cNvSpPr>
            <a:spLocks noGrp="1"/>
          </p:cNvSpPr>
          <p:nvPr>
            <p:ph type="body" idx="1"/>
          </p:nvPr>
        </p:nvSpPr>
        <p:spPr/>
        <p:txBody>
          <a:bodyPr/>
          <a:lstStyle/>
          <a:p>
            <a:pPr marL="0" indent="0">
              <a:buFont typeface="Arial"/>
              <a:buNone/>
              <a:defRPr/>
            </a:pPr>
            <a:r>
              <a:rPr lang="en-US" sz="1500" dirty="0">
                <a:solidFill>
                  <a:schemeClr val="bg1"/>
                </a:solidFill>
              </a:rPr>
              <a:t>Automated </a:t>
            </a:r>
            <a:r>
              <a:rPr lang="en-US" sz="1500" dirty="0" err="1">
                <a:solidFill>
                  <a:schemeClr val="bg1"/>
                </a:solidFill>
              </a:rPr>
              <a:t>Tiering</a:t>
            </a:r>
            <a:r>
              <a:rPr lang="en-US" sz="1500" dirty="0">
                <a:solidFill>
                  <a:schemeClr val="bg1"/>
                </a:solidFill>
              </a:rPr>
              <a:t>/Archiving</a:t>
            </a:r>
          </a:p>
          <a:p>
            <a:pPr marL="169855" indent="-169855" defTabSz="609525">
              <a:spcBef>
                <a:spcPct val="0"/>
              </a:spcBef>
              <a:defRPr/>
            </a:pPr>
            <a:r>
              <a:rPr lang="en-US" sz="1200" dirty="0"/>
              <a:t>Policy-based file </a:t>
            </a:r>
            <a:r>
              <a:rPr lang="en-US" sz="1200" dirty="0" err="1"/>
              <a:t>tiering</a:t>
            </a:r>
            <a:endParaRPr lang="en-US" sz="1200" dirty="0"/>
          </a:p>
          <a:p>
            <a:pPr marL="287338" lvl="2" indent="-114300" defTabSz="609525">
              <a:spcBef>
                <a:spcPct val="0"/>
              </a:spcBef>
              <a:defRPr/>
            </a:pPr>
            <a:r>
              <a:rPr lang="en-US" sz="800" dirty="0">
                <a:solidFill>
                  <a:srgbClr val="717074"/>
                </a:solidFill>
              </a:rPr>
              <a:t>Seamless file retrieval</a:t>
            </a:r>
          </a:p>
          <a:p>
            <a:pPr marL="169855" indent="-169855" defTabSz="609525">
              <a:spcBef>
                <a:spcPct val="0"/>
              </a:spcBef>
              <a:defRPr/>
            </a:pPr>
            <a:r>
              <a:rPr lang="en-US" sz="1200" dirty="0"/>
              <a:t>Policy-based snapshot archiving</a:t>
            </a:r>
          </a:p>
          <a:p>
            <a:pPr marL="287338" lvl="2" indent="-114300" defTabSz="609525">
              <a:spcBef>
                <a:spcPct val="0"/>
              </a:spcBef>
              <a:defRPr/>
            </a:pPr>
            <a:r>
              <a:rPr lang="en-US" sz="800" dirty="0">
                <a:solidFill>
                  <a:srgbClr val="717074"/>
                </a:solidFill>
              </a:rPr>
              <a:t>Support for LUNs and Consistency Groups</a:t>
            </a:r>
          </a:p>
          <a:p>
            <a:pPr marL="169855" indent="-169855" defTabSz="609525">
              <a:spcBef>
                <a:spcPct val="0"/>
              </a:spcBef>
              <a:defRPr/>
            </a:pPr>
            <a:r>
              <a:rPr lang="en-US" sz="1200" dirty="0"/>
              <a:t>No end user impact; no change to apps</a:t>
            </a:r>
          </a:p>
          <a:p>
            <a:pPr marL="0" indent="0">
              <a:buClr>
                <a:srgbClr val="2C95DD"/>
              </a:buClr>
              <a:buNone/>
              <a:defRPr/>
            </a:pPr>
            <a:r>
              <a:rPr lang="en-US" sz="1500" dirty="0">
                <a:solidFill>
                  <a:schemeClr val="bg1"/>
                </a:solidFill>
              </a:rPr>
              <a:t>Immediate Savings</a:t>
            </a:r>
          </a:p>
          <a:p>
            <a:pPr marL="169855" lvl="1" indent="-169855" defTabSz="609525">
              <a:spcBef>
                <a:spcPct val="0"/>
              </a:spcBef>
              <a:buFont typeface="Arial"/>
              <a:buChar char="•"/>
              <a:defRPr/>
            </a:pPr>
            <a:r>
              <a:rPr lang="en-US" sz="1200" dirty="0"/>
              <a:t>No cost RTU license, improves TCO</a:t>
            </a:r>
          </a:p>
          <a:p>
            <a:pPr marL="169855" lvl="1" indent="-169855" defTabSz="609525">
              <a:spcBef>
                <a:spcPct val="0"/>
              </a:spcBef>
              <a:buFont typeface="Arial"/>
              <a:buChar char="•"/>
              <a:defRPr/>
            </a:pPr>
            <a:r>
              <a:rPr lang="en-US" sz="1200" dirty="0"/>
              <a:t>Frees up inactive file storage</a:t>
            </a:r>
          </a:p>
          <a:p>
            <a:pPr marL="169855" lvl="1" indent="-169855" defTabSz="609525">
              <a:spcBef>
                <a:spcPct val="0"/>
              </a:spcBef>
              <a:buFont typeface="Arial"/>
              <a:buChar char="•"/>
              <a:defRPr/>
            </a:pPr>
            <a:r>
              <a:rPr lang="en-US" sz="1200" dirty="0"/>
              <a:t>Reduces backup window</a:t>
            </a:r>
          </a:p>
          <a:p>
            <a:pPr marL="0" lvl="1" indent="0">
              <a:buClr>
                <a:srgbClr val="2C95DD"/>
              </a:buClr>
              <a:buNone/>
              <a:defRPr/>
            </a:pPr>
            <a:r>
              <a:rPr lang="en-US" sz="1500" dirty="0">
                <a:solidFill>
                  <a:schemeClr val="bg1"/>
                </a:solidFill>
              </a:rPr>
              <a:t>Deployment Flexibility</a:t>
            </a:r>
          </a:p>
          <a:p>
            <a:pPr marL="169855" lvl="1" indent="-169855" defTabSz="609525">
              <a:spcBef>
                <a:spcPct val="0"/>
              </a:spcBef>
              <a:buFont typeface="Arial"/>
              <a:buChar char="•"/>
              <a:defRPr/>
            </a:pPr>
            <a:r>
              <a:rPr lang="en-US" sz="1200" dirty="0"/>
              <a:t>Physical or Physical-HA</a:t>
            </a:r>
          </a:p>
          <a:p>
            <a:pPr marL="169855" lvl="1" indent="-169855" defTabSz="609525">
              <a:spcBef>
                <a:spcPct val="0"/>
              </a:spcBef>
              <a:buFont typeface="Arial"/>
              <a:buChar char="•"/>
              <a:defRPr/>
            </a:pPr>
            <a:r>
              <a:rPr lang="en-US" sz="1200" dirty="0"/>
              <a:t>Virtual or Virtual-HA</a:t>
            </a:r>
          </a:p>
          <a:p>
            <a:pPr marL="0" lvl="1" indent="0">
              <a:buClr>
                <a:srgbClr val="2C95DD"/>
              </a:buClr>
              <a:buNone/>
              <a:defRPr/>
            </a:pPr>
            <a:r>
              <a:rPr lang="en-US" sz="1500" dirty="0">
                <a:solidFill>
                  <a:schemeClr val="bg1"/>
                </a:solidFill>
              </a:rPr>
              <a:t>Secure and Efficient</a:t>
            </a:r>
          </a:p>
          <a:p>
            <a:pPr marL="169855" lvl="1" indent="-169855" defTabSz="609525">
              <a:spcBef>
                <a:spcPct val="0"/>
              </a:spcBef>
              <a:buClr>
                <a:srgbClr val="2C95DD"/>
              </a:buClr>
              <a:buFont typeface="Arial"/>
              <a:buChar char="•"/>
              <a:defRPr/>
            </a:pPr>
            <a:r>
              <a:rPr lang="en-US" sz="1200" dirty="0"/>
              <a:t>In-flight encryption</a:t>
            </a:r>
          </a:p>
          <a:p>
            <a:pPr marL="169855" lvl="1" indent="-169855" defTabSz="609525">
              <a:spcBef>
                <a:spcPct val="0"/>
              </a:spcBef>
              <a:buClr>
                <a:srgbClr val="2C95DD"/>
              </a:buClr>
              <a:buFont typeface="Arial"/>
              <a:buChar char="•"/>
              <a:defRPr/>
            </a:pPr>
            <a:r>
              <a:rPr lang="en-US" sz="1200" dirty="0"/>
              <a:t>Compression in the cloud</a:t>
            </a:r>
          </a:p>
          <a:p>
            <a:pPr marL="0" lvl="1" indent="0" defTabSz="609525">
              <a:spcBef>
                <a:spcPct val="0"/>
              </a:spcBef>
              <a:buClr>
                <a:srgbClr val="2C95DD"/>
              </a:buClr>
              <a:buFont typeface="Arial"/>
              <a:buNone/>
              <a:defRPr/>
            </a:pPr>
            <a:endParaRPr lang="en-US" sz="1200" dirty="0"/>
          </a:p>
          <a:p>
            <a:pPr marL="0" lvl="1" indent="0" defTabSz="609525">
              <a:spcBef>
                <a:spcPct val="0"/>
              </a:spcBef>
              <a:buClr>
                <a:srgbClr val="2C95DD"/>
              </a:buClr>
              <a:buFont typeface="Arial"/>
              <a:buNone/>
              <a:defRPr/>
            </a:pPr>
            <a:r>
              <a:rPr lang="en-US" sz="1200" dirty="0"/>
              <a:t>CTA OE Minimum</a:t>
            </a:r>
            <a:r>
              <a:rPr lang="en-US" sz="1200" baseline="0" dirty="0"/>
              <a:t> </a:t>
            </a:r>
            <a:r>
              <a:rPr lang="en-US" sz="1200" dirty="0"/>
              <a:t>Versions:</a:t>
            </a:r>
          </a:p>
          <a:p>
            <a:r>
              <a:rPr lang="en-US" sz="2000" dirty="0"/>
              <a:t>File </a:t>
            </a:r>
            <a:r>
              <a:rPr lang="en-US" sz="2000" dirty="0" err="1"/>
              <a:t>Tiering</a:t>
            </a:r>
            <a:r>
              <a:rPr lang="en-US" sz="2000" dirty="0"/>
              <a:t>: </a:t>
            </a:r>
          </a:p>
          <a:p>
            <a:pPr lvl="1"/>
            <a:r>
              <a:rPr lang="en-US" sz="1800" dirty="0"/>
              <a:t>Dell EMC Unity OE 4.1+</a:t>
            </a:r>
          </a:p>
          <a:p>
            <a:pPr lvl="1"/>
            <a:r>
              <a:rPr lang="en-US" sz="1800" dirty="0"/>
              <a:t>CTA 11+</a:t>
            </a:r>
          </a:p>
          <a:p>
            <a:r>
              <a:rPr lang="en-US" sz="2000" dirty="0"/>
              <a:t>Block Snapshot Archiving</a:t>
            </a:r>
            <a:r>
              <a:rPr lang="en-US" sz="1800" dirty="0"/>
              <a:t>: </a:t>
            </a:r>
          </a:p>
          <a:p>
            <a:pPr lvl="1"/>
            <a:r>
              <a:rPr lang="en-US" sz="1800" dirty="0"/>
              <a:t>Dell EMC Unity OE 4.2+</a:t>
            </a:r>
          </a:p>
          <a:p>
            <a:pPr lvl="1"/>
            <a:r>
              <a:rPr lang="en-US" sz="1800" dirty="0"/>
              <a:t>CTA 12+</a:t>
            </a:r>
          </a:p>
          <a:p>
            <a:r>
              <a:rPr lang="en-US" sz="2200" dirty="0"/>
              <a:t>File Migration</a:t>
            </a:r>
            <a:r>
              <a:rPr lang="en-US" sz="2000" dirty="0"/>
              <a:t>: </a:t>
            </a:r>
          </a:p>
          <a:p>
            <a:pPr lvl="1"/>
            <a:r>
              <a:rPr lang="en-US" sz="1800" dirty="0"/>
              <a:t>Dell EMC Unity OE 4.2+</a:t>
            </a:r>
          </a:p>
          <a:p>
            <a:pPr lvl="1"/>
            <a:r>
              <a:rPr lang="en-US" sz="1800" dirty="0"/>
              <a:t>CTA 12 SP1+</a:t>
            </a:r>
          </a:p>
          <a:p>
            <a:pPr marL="0" lvl="1" indent="0" defTabSz="609525">
              <a:spcBef>
                <a:spcPct val="0"/>
              </a:spcBef>
              <a:buClr>
                <a:srgbClr val="2C95DD"/>
              </a:buClr>
              <a:buFont typeface="Arial"/>
              <a:buNone/>
              <a:defRPr/>
            </a:pPr>
            <a:endParaRPr lang="en-US" sz="1200" dirty="0"/>
          </a:p>
          <a:p>
            <a:pPr marL="169855" lvl="1" indent="-169855" defTabSz="609525">
              <a:spcBef>
                <a:spcPct val="0"/>
              </a:spcBef>
              <a:buClr>
                <a:srgbClr val="2C95DD"/>
              </a:buClr>
              <a:buFont typeface="Arial"/>
              <a:buChar char="•"/>
              <a:defRPr/>
            </a:pPr>
            <a:endParaRPr lang="en-US" sz="1200" dirty="0"/>
          </a:p>
          <a:p>
            <a:endParaRPr lang="en-US" dirty="0"/>
          </a:p>
        </p:txBody>
      </p:sp>
    </p:spTree>
    <p:extLst>
      <p:ext uri="{BB962C8B-B14F-4D97-AF65-F5344CB8AC3E}">
        <p14:creationId xmlns:p14="http://schemas.microsoft.com/office/powerpoint/2010/main" val="45570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say that Dell EMC Unity was designed as “All Flash”. Here are some of its capabilities that back up our statement.</a:t>
            </a:r>
          </a:p>
        </p:txBody>
      </p:sp>
      <p:sp>
        <p:nvSpPr>
          <p:cNvPr id="4" name="Slide Number Placeholder 3"/>
          <p:cNvSpPr>
            <a:spLocks noGrp="1"/>
          </p:cNvSpPr>
          <p:nvPr>
            <p:ph type="sldNum" sz="quarter" idx="10"/>
          </p:nvPr>
        </p:nvSpPr>
        <p:spPr/>
        <p:txBody>
          <a:bodyPr/>
          <a:lstStyle/>
          <a:p>
            <a:fld id="{8F0EFC9B-4D71-D249-B81B-8D21D0A1D970}" type="slidenum">
              <a:rPr lang="en-US" smtClean="0"/>
              <a:t>11</a:t>
            </a:fld>
            <a:endParaRPr lang="en-US" dirty="0"/>
          </a:p>
        </p:txBody>
      </p:sp>
    </p:spTree>
    <p:extLst>
      <p:ext uri="{BB962C8B-B14F-4D97-AF65-F5344CB8AC3E}">
        <p14:creationId xmlns:p14="http://schemas.microsoft.com/office/powerpoint/2010/main" val="403326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84175"/>
            <a:ext cx="6096000" cy="34305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2891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4048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87772" y="1917700"/>
            <a:ext cx="1560285" cy="2737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6033" y="441234"/>
            <a:ext cx="2587752" cy="1554480"/>
          </a:xfrm>
          <a:prstGeom prst="rect">
            <a:avLst/>
          </a:prstGeom>
        </p:spPr>
      </p:pic>
      <p:sp>
        <p:nvSpPr>
          <p:cNvPr id="10" name="Text Placeholder 9"/>
          <p:cNvSpPr>
            <a:spLocks noGrp="1"/>
          </p:cNvSpPr>
          <p:nvPr>
            <p:ph type="body" sz="quarter" idx="10" hasCustomPrompt="1"/>
          </p:nvPr>
        </p:nvSpPr>
        <p:spPr>
          <a:xfrm>
            <a:off x="377370" y="3132662"/>
            <a:ext cx="6545943" cy="962025"/>
          </a:xfrm>
          <a:prstGeom prst="rect">
            <a:avLst/>
          </a:prstGeom>
        </p:spPr>
        <p:txBody>
          <a:bodyPr/>
          <a:lstStyle>
            <a:lvl1pPr marL="0" indent="0">
              <a:buNone/>
              <a:defRPr sz="5200" baseline="0">
                <a:solidFill>
                  <a:schemeClr val="tx2"/>
                </a:solidFill>
                <a:latin typeface="Arial" charset="0"/>
                <a:ea typeface="Arial" charset="0"/>
                <a:cs typeface="Arial" charset="0"/>
              </a:defRPr>
            </a:lvl1pPr>
          </a:lstStyle>
          <a:p>
            <a:pPr lvl="0"/>
            <a:r>
              <a:rPr lang="en-US" dirty="0"/>
              <a:t>Click to edit title slide</a:t>
            </a:r>
          </a:p>
        </p:txBody>
      </p:sp>
    </p:spTree>
    <p:extLst>
      <p:ext uri="{BB962C8B-B14F-4D97-AF65-F5344CB8AC3E}">
        <p14:creationId xmlns:p14="http://schemas.microsoft.com/office/powerpoint/2010/main" val="489493250"/>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47305"/>
      </p:ext>
    </p:extLst>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454732552"/>
      </p:ext>
    </p:extLst>
  </p:cSld>
  <p:clrMapOvr>
    <a:masterClrMapping/>
  </p:clrMapOvr>
  <p:transition spd="med">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326423487"/>
      </p:ext>
    </p:extLst>
  </p:cSld>
  <p:clrMapOvr>
    <a:masterClrMapping/>
  </p:clrMapOvr>
  <p:transition spd="med">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362891514"/>
      </p:ext>
    </p:extLst>
  </p:cSld>
  <p:clrMapOvr>
    <a:masterClrMapping/>
  </p:clrMapOvr>
  <p:transition spd="med">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743045553"/>
      </p:ext>
    </p:extLst>
  </p:cSld>
  <p:clrMapOvr>
    <a:masterClrMapping/>
  </p:clrMapOvr>
  <p:transition spd="med">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631388719"/>
      </p:ext>
    </p:extLst>
  </p:cSld>
  <p:clrMapOvr>
    <a:masterClrMapping/>
  </p:clrMapOvr>
  <p:transition spd="med">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6"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31155497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88"/>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6"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212603485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5" y="1277939"/>
            <a:ext cx="79581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49828591"/>
      </p:ext>
    </p:extLst>
  </p:cSld>
  <p:clrMapOvr>
    <a:masterClrMapping/>
  </p:clrMapOvr>
  <p:transition spd="med">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2_Title slide_Carbon">
    <p:spTree>
      <p:nvGrpSpPr>
        <p:cNvPr id="1" name=""/>
        <p:cNvGrpSpPr/>
        <p:nvPr/>
      </p:nvGrpSpPr>
      <p:grpSpPr>
        <a:xfrm>
          <a:off x="0" y="0"/>
          <a:ext cx="0" cy="0"/>
          <a:chOff x="0" y="0"/>
          <a:chExt cx="0" cy="0"/>
        </a:xfrm>
      </p:grpSpPr>
      <p:sp>
        <p:nvSpPr>
          <p:cNvPr id="2" name="Rectangle 1"/>
          <p:cNvSpPr/>
          <p:nvPr userDrawn="1"/>
        </p:nvSpPr>
        <p:spPr>
          <a:xfrm>
            <a:off x="2" y="2"/>
            <a:ext cx="9144000" cy="5150644"/>
          </a:xfrm>
          <a:prstGeom prst="rect">
            <a:avLst/>
          </a:prstGeom>
          <a:noFill/>
        </p:spPr>
        <p:txBody>
          <a:bodyPr wrap="square" lIns="77153" tIns="57865" rIns="57865" bIns="57865" rtlCol="0" anchor="ctr">
            <a:noAutofit/>
          </a:bodyPr>
          <a:lstStyle/>
          <a:p>
            <a:pPr algn="ctr">
              <a:lnSpc>
                <a:spcPct val="90000"/>
              </a:lnSpc>
              <a:spcBef>
                <a:spcPts val="253"/>
              </a:spcBef>
            </a:pPr>
            <a:endParaRPr lang="en-US" sz="844">
              <a:solidFill>
                <a:srgbClr val="000000"/>
              </a:solidFill>
              <a:latin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1646" y="5020691"/>
            <a:ext cx="1632354" cy="12280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3760464900"/>
      </p:ext>
    </p:extLst>
  </p:cSld>
  <p:clrMapOvr>
    <a:masterClrMapping/>
  </p:clrMapOvr>
  <p:transition spd="med">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22942" y="820352"/>
            <a:ext cx="8098118" cy="259687"/>
          </a:xfrm>
          <a:prstGeom prst="rect">
            <a:avLst/>
          </a:prstGeom>
        </p:spPr>
        <p:txBody>
          <a:bodyPr lIns="0" tIns="0" rIns="0" bIns="0"/>
          <a:lstStyle>
            <a:lvl1pPr>
              <a:defRPr sz="1688" b="0" i="0">
                <a:solidFill>
                  <a:srgbClr val="0087CC"/>
                </a:solidFill>
                <a:latin typeface="American Typewriter"/>
                <a:cs typeface="American Typewriter"/>
              </a:defRPr>
            </a:lvl1pPr>
          </a:lstStyle>
          <a:p>
            <a:endParaRPr/>
          </a:p>
        </p:txBody>
      </p:sp>
      <p:sp>
        <p:nvSpPr>
          <p:cNvPr id="3" name="Holder 3"/>
          <p:cNvSpPr>
            <a:spLocks noGrp="1"/>
          </p:cNvSpPr>
          <p:nvPr>
            <p:ph type="body" idx="1"/>
          </p:nvPr>
        </p:nvSpPr>
        <p:spPr>
          <a:xfrm>
            <a:off x="457200" y="1183005"/>
            <a:ext cx="8229601" cy="116981"/>
          </a:xfrm>
          <a:prstGeom prst="rect">
            <a:avLst/>
          </a:prstGeom>
        </p:spPr>
        <p:txBody>
          <a:bodyPr lIns="0" tIns="0" rIns="0" bIns="0"/>
          <a:lstStyle>
            <a:lvl1pPr>
              <a:defRPr/>
            </a:lvl1pPr>
          </a:lstStyle>
          <a:p>
            <a:endParaRPr/>
          </a:p>
        </p:txBody>
      </p:sp>
    </p:spTree>
    <p:extLst>
      <p:ext uri="{BB962C8B-B14F-4D97-AF65-F5344CB8AC3E}">
        <p14:creationId xmlns:p14="http://schemas.microsoft.com/office/powerpoint/2010/main" val="363049794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Logo slide gray">
    <p:spTree>
      <p:nvGrpSpPr>
        <p:cNvPr id="1" name=""/>
        <p:cNvGrpSpPr/>
        <p:nvPr/>
      </p:nvGrpSpPr>
      <p:grpSpPr>
        <a:xfrm>
          <a:off x="0" y="0"/>
          <a:ext cx="0" cy="0"/>
          <a:chOff x="0" y="0"/>
          <a:chExt cx="0" cy="0"/>
        </a:xfrm>
      </p:grpSpPr>
      <p:pic>
        <p:nvPicPr>
          <p:cNvPr id="3" name="Picture 2" descr="DellEMC_Logo_Hz_Blue_Wh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8462" y="2266463"/>
            <a:ext cx="3077307" cy="548194"/>
          </a:xfrm>
          <a:prstGeom prst="rect">
            <a:avLst/>
          </a:prstGeom>
        </p:spPr>
      </p:pic>
    </p:spTree>
    <p:extLst>
      <p:ext uri="{BB962C8B-B14F-4D97-AF65-F5344CB8AC3E}">
        <p14:creationId xmlns:p14="http://schemas.microsoft.com/office/powerpoint/2010/main" val="378150911"/>
      </p:ext>
    </p:extLst>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44607651"/>
      </p:ext>
    </p:extLst>
  </p:cSld>
  <p:clrMapOvr>
    <a:masterClrMapping/>
  </p:clrMapOvr>
  <p:transition spd="med">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86230229"/>
      </p:ext>
    </p:extLst>
  </p:cSld>
  <p:clrMapOvr>
    <a:masterClrMapping/>
  </p:clrMapOvr>
  <p:transition spd="med">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788693046"/>
      </p:ext>
    </p:extLst>
  </p:cSld>
  <p:clrMapOvr>
    <a:masterClrMapping/>
  </p:clrMapOvr>
  <p:transition spd="med">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spTree>
      <p:nvGrpSpPr>
        <p:cNvPr id="1" name=""/>
        <p:cNvGrpSpPr/>
        <p:nvPr/>
      </p:nvGrpSpPr>
      <p:grpSpPr>
        <a:xfrm>
          <a:off x="0" y="0"/>
          <a:ext cx="0" cy="0"/>
          <a:chOff x="0" y="0"/>
          <a:chExt cx="0" cy="0"/>
        </a:xfrm>
      </p:grpSpPr>
      <p:sp>
        <p:nvSpPr>
          <p:cNvPr id="2" name="Rectangle 1"/>
          <p:cNvSpPr/>
          <p:nvPr userDrawn="1"/>
        </p:nvSpPr>
        <p:spPr>
          <a:xfrm>
            <a:off x="0" y="19455"/>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000000"/>
              </a:solidFill>
              <a:latin typeface="Arial"/>
            </a:endParaRPr>
          </a:p>
        </p:txBody>
      </p:sp>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sp>
        <p:nvSpPr>
          <p:cNvPr id="8" name="TextBox 7"/>
          <p:cNvSpPr txBox="1"/>
          <p:nvPr userDrawn="1"/>
        </p:nvSpPr>
        <p:spPr>
          <a:xfrm>
            <a:off x="295274" y="4873847"/>
            <a:ext cx="265176" cy="89154"/>
          </a:xfrm>
          <a:prstGeom prst="rect">
            <a:avLst/>
          </a:prstGeom>
        </p:spPr>
        <p:txBody>
          <a:bodyPr vert="horz" lIns="0" tIns="0" rIns="0" bIns="0" rtlCol="0" anchor="ctr">
            <a:noAutofit/>
          </a:bodyPr>
          <a:lstStyle/>
          <a:p>
            <a:pPr>
              <a:lnSpc>
                <a:spcPct val="90000"/>
              </a:lnSpc>
              <a:buClr>
                <a:srgbClr val="007DB8"/>
              </a:buClr>
            </a:pPr>
            <a:endParaRPr lang="en-US" sz="900" dirty="0">
              <a:solidFill>
                <a:srgbClr val="000000">
                  <a:lumMod val="50000"/>
                  <a:lumOff val="50000"/>
                </a:srgbClr>
              </a:solidFill>
              <a:latin typeface="Arial"/>
            </a:endParaRPr>
          </a:p>
        </p:txBody>
      </p:sp>
      <p:sp>
        <p:nvSpPr>
          <p:cNvPr id="10" name="TextBox 9"/>
          <p:cNvSpPr txBox="1"/>
          <p:nvPr userDrawn="1"/>
        </p:nvSpPr>
        <p:spPr>
          <a:xfrm>
            <a:off x="617335" y="4412677"/>
            <a:ext cx="265176" cy="89154"/>
          </a:xfrm>
          <a:prstGeom prst="rect">
            <a:avLst/>
          </a:prstGeom>
        </p:spPr>
        <p:txBody>
          <a:bodyPr vert="horz" lIns="0" tIns="0" rIns="0" bIns="0" rtlCol="0" anchor="ctr">
            <a:noAutofit/>
          </a:bodyPr>
          <a:lstStyle/>
          <a:p>
            <a:pPr>
              <a:lnSpc>
                <a:spcPct val="90000"/>
              </a:lnSpc>
              <a:buClr>
                <a:srgbClr val="007DB8"/>
              </a:buClr>
            </a:pPr>
            <a:endParaRPr lang="en-US" sz="900" dirty="0">
              <a:solidFill>
                <a:srgbClr val="000000">
                  <a:lumMod val="50000"/>
                  <a:lumOff val="50000"/>
                </a:srgbClr>
              </a:solidFill>
              <a:latin typeface="Arial"/>
            </a:endParaRPr>
          </a:p>
        </p:txBody>
      </p:sp>
      <p:sp>
        <p:nvSpPr>
          <p:cNvPr id="14" name="TextBox 13"/>
          <p:cNvSpPr txBox="1"/>
          <p:nvPr userDrawn="1"/>
        </p:nvSpPr>
        <p:spPr>
          <a:xfrm>
            <a:off x="245680" y="4877394"/>
            <a:ext cx="265176" cy="89154"/>
          </a:xfrm>
          <a:prstGeom prst="rect">
            <a:avLst/>
          </a:prstGeom>
        </p:spPr>
        <p:txBody>
          <a:bodyPr vert="horz" lIns="0" tIns="0" rIns="0" bIns="0" rtlCol="0" anchor="ctr">
            <a:noAutofit/>
          </a:bodyPr>
          <a:lstStyle/>
          <a:p>
            <a:pPr>
              <a:lnSpc>
                <a:spcPct val="90000"/>
              </a:lnSpc>
              <a:buClr>
                <a:srgbClr val="007DB8"/>
              </a:buClr>
            </a:pPr>
            <a:endParaRPr lang="en-US" sz="900" dirty="0">
              <a:solidFill>
                <a:srgbClr val="FFFFFF"/>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156149796"/>
      </p:ext>
    </p:extLst>
  </p:cSld>
  <p:clrMapOvr>
    <a:masterClrMapping/>
  </p:clrMapOvr>
  <p:transition spd="med">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624353038"/>
      </p:ext>
    </p:extLst>
  </p:cSld>
  <p:clrMapOvr>
    <a:masterClrMapping/>
  </p:clrMapOvr>
  <p:transition spd="med">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947140138"/>
      </p:ext>
    </p:extLst>
  </p:cSld>
  <p:clrMapOvr>
    <a:masterClrMapping/>
  </p:clrMapOvr>
  <p:transition spd="med">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1575647496"/>
      </p:ext>
    </p:extLst>
  </p:cSld>
  <p:clrMapOvr>
    <a:masterClrMapping/>
  </p:clrMapOvr>
  <p:transition spd="med">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919135051"/>
      </p:ext>
    </p:extLst>
  </p:cSld>
  <p:clrMapOvr>
    <a:masterClrMapping/>
  </p:clrMapOvr>
  <p:transition spd="med">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74319" y="1097280"/>
            <a:ext cx="79552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977952299"/>
      </p:ext>
    </p:extLst>
  </p:cSld>
  <p:clrMapOvr>
    <a:masterClrMapping/>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683390024"/>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Divider_Black">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
        <p:nvSpPr>
          <p:cNvPr id="6" name="TextBox 5"/>
          <p:cNvSpPr txBox="1"/>
          <p:nvPr userDrawn="1"/>
        </p:nvSpPr>
        <p:spPr>
          <a:xfrm>
            <a:off x="295274" y="4832722"/>
            <a:ext cx="0" cy="119905"/>
          </a:xfrm>
          <a:prstGeom prst="rect">
            <a:avLst/>
          </a:prstGeom>
        </p:spPr>
        <p:txBody>
          <a:bodyPr vert="horz" wrap="none" lIns="0" tIns="0" rIns="0" bIns="0" rtlCol="0" anchor="ctr" anchorCtr="0">
            <a:spAutoFit/>
          </a:bodyPr>
          <a:lstStyle/>
          <a:p>
            <a:pPr algn="r">
              <a:lnSpc>
                <a:spcPct val="90000"/>
              </a:lnSpc>
              <a:buClr>
                <a:srgbClr val="007DB8"/>
              </a:buClr>
            </a:pPr>
            <a:endParaRPr lang="en-US" sz="850" dirty="0">
              <a:solidFill>
                <a:srgbClr val="000000">
                  <a:lumMod val="50000"/>
                  <a:lumOff val="50000"/>
                </a:srgbClr>
              </a:solidFill>
              <a:latin typeface="Arial"/>
            </a:endParaRPr>
          </a:p>
        </p:txBody>
      </p:sp>
      <p:sp>
        <p:nvSpPr>
          <p:cNvPr id="8" name="TextBox 7"/>
          <p:cNvSpPr txBox="1"/>
          <p:nvPr userDrawn="1"/>
        </p:nvSpPr>
        <p:spPr>
          <a:xfrm>
            <a:off x="295274" y="4832722"/>
            <a:ext cx="0" cy="119905"/>
          </a:xfrm>
          <a:prstGeom prst="rect">
            <a:avLst/>
          </a:prstGeom>
        </p:spPr>
        <p:txBody>
          <a:bodyPr vert="horz" wrap="none" lIns="0" tIns="0" rIns="0" bIns="0" rtlCol="0" anchor="ctr" anchorCtr="0">
            <a:spAutoFit/>
          </a:bodyPr>
          <a:lstStyle/>
          <a:p>
            <a:pPr algn="r">
              <a:lnSpc>
                <a:spcPct val="90000"/>
              </a:lnSpc>
              <a:buClr>
                <a:srgbClr val="007DB8"/>
              </a:buClr>
            </a:pPr>
            <a:endParaRPr lang="en-US" sz="850" dirty="0">
              <a:solidFill>
                <a:srgbClr val="000000">
                  <a:lumMod val="50000"/>
                  <a:lumOff val="50000"/>
                </a:srgbClr>
              </a:solidFill>
              <a:latin typeface="Arial"/>
            </a:endParaRPr>
          </a:p>
        </p:txBody>
      </p:sp>
      <p:pic>
        <p:nvPicPr>
          <p:cNvPr id="2" name="Picture 1" descr="UNITY_bkgd.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1263" cy="4803998"/>
          </a:xfrm>
          <a:prstGeom prst="rect">
            <a:avLst/>
          </a:prstGeom>
        </p:spPr>
      </p:pic>
      <p:sp>
        <p:nvSpPr>
          <p:cNvPr id="10" name="Rectangle 9"/>
          <p:cNvSpPr/>
          <p:nvPr userDrawn="1"/>
        </p:nvSpPr>
        <p:spPr>
          <a:xfrm>
            <a:off x="1" y="-6349"/>
            <a:ext cx="9139044" cy="4810347"/>
          </a:xfrm>
          <a:prstGeom prst="rect">
            <a:avLst/>
          </a:prstGeom>
          <a:gradFill flip="none" rotWithShape="1">
            <a:gsLst>
              <a:gs pos="50000">
                <a:schemeClr val="accent1">
                  <a:alpha val="50000"/>
                </a:schemeClr>
              </a:gs>
              <a:gs pos="100000">
                <a:schemeClr val="bg1">
                  <a:alpha val="0"/>
                </a:schemeClr>
              </a:gs>
            </a:gsLst>
            <a:lin ang="54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11" name="Title 1"/>
          <p:cNvSpPr>
            <a:spLocks noGrp="1"/>
          </p:cNvSpPr>
          <p:nvPr>
            <p:ph type="title" hasCustomPrompt="1"/>
          </p:nvPr>
        </p:nvSpPr>
        <p:spPr>
          <a:xfrm>
            <a:off x="274319" y="267706"/>
            <a:ext cx="7703643" cy="486332"/>
          </a:xfrm>
          <a:prstGeom prst="rect">
            <a:avLst/>
          </a:prstGeom>
        </p:spPr>
        <p:txBody>
          <a:bodyPr lIns="0" rIns="0"/>
          <a:lstStyle>
            <a:lvl1pPr>
              <a:defRPr baseline="0">
                <a:solidFill>
                  <a:srgbClr val="FFFFFF"/>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12" name="Text Placeholder 12"/>
          <p:cNvSpPr>
            <a:spLocks noGrp="1"/>
          </p:cNvSpPr>
          <p:nvPr>
            <p:ph type="subTitle" idx="11" hasCustomPrompt="1"/>
          </p:nvPr>
        </p:nvSpPr>
        <p:spPr>
          <a:xfrm>
            <a:off x="266700" y="767409"/>
            <a:ext cx="6816942"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94252302"/>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6781" y="267705"/>
            <a:ext cx="4285279"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4320"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006862548"/>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5" name="Text Placeholder 7"/>
          <p:cNvSpPr>
            <a:spLocks noGrp="1"/>
          </p:cNvSpPr>
          <p:nvPr>
            <p:ph type="body" sz="quarter" idx="10" hasCustomPrompt="1"/>
          </p:nvPr>
        </p:nvSpPr>
        <p:spPr>
          <a:xfrm>
            <a:off x="274320" y="819150"/>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515044259"/>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664797"/>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7"/>
          <p:cNvSpPr>
            <a:spLocks noGrp="1"/>
          </p:cNvSpPr>
          <p:nvPr>
            <p:ph type="body" sz="quarter" idx="10" hasCustomPrompt="1"/>
          </p:nvPr>
        </p:nvSpPr>
        <p:spPr>
          <a:xfrm>
            <a:off x="274320" y="1159646"/>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86057299"/>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3952987947"/>
      </p:ext>
    </p:extLst>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771375544"/>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64101717"/>
      </p:ext>
    </p:extLst>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563768961"/>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039354457"/>
      </p:ext>
    </p:extLst>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703314611"/>
      </p:ext>
    </p:extLst>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415238320"/>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chemeClr val="bg1"/>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3" name="Content Placeholder 2"/>
          <p:cNvSpPr>
            <a:spLocks noGrp="1"/>
          </p:cNvSpPr>
          <p:nvPr>
            <p:ph sz="half" idx="13" hasCustomPrompt="1"/>
          </p:nvPr>
        </p:nvSpPr>
        <p:spPr>
          <a:xfrm>
            <a:off x="274319" y="1280160"/>
            <a:ext cx="4305377"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chemeClr val="bg2"/>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chemeClr val="bg2"/>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chemeClr val="bg2"/>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403479210"/>
      </p:ext>
    </p:extLst>
  </p:cSld>
  <p:clrMapOvr>
    <a:masterClrMapping/>
  </p:clrMapOvr>
  <p:transition spd="med">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68764306"/>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780281013"/>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052287972"/>
      </p:ext>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9075" y="285018"/>
            <a:ext cx="8228358" cy="533521"/>
          </a:xfrm>
          <a:prstGeom prst="rect">
            <a:avLst/>
          </a:prstGeom>
        </p:spPr>
        <p:txBody>
          <a:bodyPr wrap="square" anchor="t"/>
          <a:lstStyle>
            <a:lvl1pPr>
              <a:lnSpc>
                <a:spcPct val="90000"/>
              </a:lnSpc>
              <a:defRPr sz="2400" b="0" i="0">
                <a:solidFill>
                  <a:schemeClr val="bg1"/>
                </a:solidFill>
                <a:latin typeface="Museo Sans For Dell 300"/>
                <a:cs typeface="Museo Sans For Dell 30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653369300"/>
      </p:ext>
    </p:extLst>
  </p:cSld>
  <p:clrMapOvr>
    <a:masterClrMapping/>
  </p:clrMapOvr>
  <p:transition spd="med">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597501409"/>
      </p:ext>
    </p:extLst>
  </p:cSld>
  <p:clrMapOvr>
    <a:masterClrMapping/>
  </p:clrMapOvr>
  <p:transition spd="med">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64797"/>
          </a:xfrm>
          <a:prstGeom prst="rect">
            <a:avLst/>
          </a:prstGeom>
        </p:spPr>
        <p:txBody>
          <a:bodyPr/>
          <a:lstStyle>
            <a:lvl1pPr>
              <a:defRPr/>
            </a:lvl1pPr>
          </a:lstStyle>
          <a:p>
            <a:r>
              <a:rPr lang="en-US" dirty="0"/>
              <a:t>Click to edit content page title</a:t>
            </a:r>
          </a:p>
        </p:txBody>
      </p:sp>
    </p:spTree>
    <p:extLst>
      <p:ext uri="{BB962C8B-B14F-4D97-AF65-F5344CB8AC3E}">
        <p14:creationId xmlns:p14="http://schemas.microsoft.com/office/powerpoint/2010/main" val="2537320891"/>
      </p:ext>
    </p:extLst>
  </p:cSld>
  <p:clrMapOvr>
    <a:masterClrMapping/>
  </p:clrMapOvr>
  <p:transition spd="med">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HEADER NO BOD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0854" y="239556"/>
            <a:ext cx="7955280" cy="640080"/>
          </a:xfrm>
          <a:prstGeom prst="rect">
            <a:avLst/>
          </a:prstGeom>
        </p:spPr>
        <p:txBody>
          <a:bodyPr lIns="0" rIns="0">
            <a:scene3d>
              <a:camera prst="orthographicFront"/>
              <a:lightRig rig="threePt" dir="t"/>
            </a:scene3d>
            <a:sp3d extrusionH="57150">
              <a:bevelT w="0" h="0"/>
            </a:sp3d>
          </a:bodyPr>
          <a:lstStyle>
            <a:lvl1pPr>
              <a:defRPr lang="en-US" dirty="0">
                <a:ln w="3175">
                  <a:solidFill>
                    <a:schemeClr val="tx2">
                      <a:lumMod val="85000"/>
                    </a:schemeClr>
                  </a:solidFill>
                </a:ln>
                <a:gradFill flip="none" rotWithShape="1">
                  <a:gsLst>
                    <a:gs pos="0">
                      <a:schemeClr val="accent5">
                        <a:lumMod val="0"/>
                        <a:lumOff val="100000"/>
                      </a:schemeClr>
                    </a:gs>
                    <a:gs pos="100000">
                      <a:schemeClr val="tx2">
                        <a:lumMod val="95000"/>
                      </a:schemeClr>
                    </a:gs>
                    <a:gs pos="63000">
                      <a:schemeClr val="tx1">
                        <a:lumMod val="60000"/>
                        <a:lumOff val="40000"/>
                      </a:schemeClr>
                    </a:gs>
                    <a:gs pos="24000">
                      <a:schemeClr val="tx2">
                        <a:lumMod val="85000"/>
                      </a:schemeClr>
                    </a:gs>
                  </a:gsLst>
                  <a:lin ang="5400000" scaled="1"/>
                  <a:tileRect/>
                </a:gradFill>
                <a:effectLst>
                  <a:reflection blurRad="6350" stA="25000" endPos="48000" dir="5400000" sy="-100000" algn="bl" rotWithShape="0"/>
                </a:effectLst>
                <a:latin typeface="Arial" panose="020B0604020202020204" pitchFamily="34" charset="0"/>
                <a:ea typeface="Arial"/>
                <a:cs typeface="Arial" panose="020B0604020202020204" pitchFamily="34" charset="0"/>
              </a:defRPr>
            </a:lvl1pPr>
          </a:lstStyle>
          <a:p>
            <a:pPr lvl="0"/>
            <a:r>
              <a:rPr lang="en-US" dirty="0"/>
              <a:t>Click to edit content page title</a:t>
            </a:r>
          </a:p>
        </p:txBody>
      </p:sp>
    </p:spTree>
    <p:extLst>
      <p:ext uri="{BB962C8B-B14F-4D97-AF65-F5344CB8AC3E}">
        <p14:creationId xmlns:p14="http://schemas.microsoft.com/office/powerpoint/2010/main" val="1714550700"/>
      </p:ext>
    </p:extLst>
  </p:cSld>
  <p:clrMapOvr>
    <a:masterClrMapping/>
  </p:clrMapOvr>
  <p:transition spd="med">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DE Divider">
    <p:bg>
      <p:bgPr>
        <a:solidFill>
          <a:schemeClr val="bg2"/>
        </a:solidFill>
        <a:effectLst/>
      </p:bgPr>
    </p:bg>
    <p:spTree>
      <p:nvGrpSpPr>
        <p:cNvPr id="1" name=""/>
        <p:cNvGrpSpPr/>
        <p:nvPr/>
      </p:nvGrpSpPr>
      <p:grpSpPr>
        <a:xfrm>
          <a:off x="0" y="0"/>
          <a:ext cx="0" cy="0"/>
          <a:chOff x="0" y="0"/>
          <a:chExt cx="0" cy="0"/>
        </a:xfrm>
      </p:grpSpPr>
      <p:sp>
        <p:nvSpPr>
          <p:cNvPr id="6" name="Oval 5"/>
          <p:cNvSpPr/>
          <p:nvPr userDrawn="1"/>
        </p:nvSpPr>
        <p:spPr>
          <a:xfrm>
            <a:off x="0" y="0"/>
            <a:ext cx="9144000" cy="51435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FFFFFF"/>
              </a:solidFill>
              <a:latin typeface="Arial"/>
            </a:endParaRPr>
          </a:p>
        </p:txBody>
      </p:sp>
      <p:sp>
        <p:nvSpPr>
          <p:cNvPr id="9" name="Title Placeholder 21"/>
          <p:cNvSpPr>
            <a:spLocks noGrp="1"/>
          </p:cNvSpPr>
          <p:nvPr>
            <p:ph type="ctrTitle" hasCustomPrompt="1"/>
          </p:nvPr>
        </p:nvSpPr>
        <p:spPr>
          <a:xfrm>
            <a:off x="274320" y="289726"/>
            <a:ext cx="6464456" cy="1661993"/>
          </a:xfrm>
          <a:prstGeom prst="rect">
            <a:avLst/>
          </a:prstGeom>
        </p:spPr>
        <p:txBody>
          <a:bodyPr wrap="square" lIns="0" rIns="0" anchor="b" anchorCtr="0">
            <a:normAutofit/>
          </a:bodyPr>
          <a:lstStyle>
            <a:lvl1pPr>
              <a:lnSpc>
                <a:spcPct val="80000"/>
              </a:lnSpc>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065521"/>
            <a:ext cx="6464456"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
        <p:nvSpPr>
          <p:cNvPr id="7"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3658820524"/>
      </p:ext>
    </p:extLst>
  </p:cSld>
  <p:clrMapOvr>
    <a:masterClrMapping/>
  </p:clrMapOvr>
  <p:transition spd="med">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D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472577"/>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Tree>
    <p:extLst>
      <p:ext uri="{BB962C8B-B14F-4D97-AF65-F5344CB8AC3E}">
        <p14:creationId xmlns:p14="http://schemas.microsoft.com/office/powerpoint/2010/main" val="1548265370"/>
      </p:ext>
    </p:extLst>
  </p:cSld>
  <p:clrMapOvr>
    <a:masterClrMapping/>
  </p:clrMapOvr>
  <p:transition spd="med">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E Title &amp; Body">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0" y="0"/>
            <a:ext cx="9144000" cy="51435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FFFFFF"/>
              </a:solidFill>
              <a:latin typeface="Arial"/>
            </a:endParaRPr>
          </a:p>
        </p:txBody>
      </p:sp>
      <p:sp>
        <p:nvSpPr>
          <p:cNvPr id="2" name="Title 1"/>
          <p:cNvSpPr>
            <a:spLocks noGrp="1"/>
          </p:cNvSpPr>
          <p:nvPr>
            <p:ph type="title" hasCustomPrompt="1"/>
          </p:nvPr>
        </p:nvSpPr>
        <p:spPr>
          <a:xfrm>
            <a:off x="274319" y="271886"/>
            <a:ext cx="7955280" cy="479747"/>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solidFill>
                  <a:schemeClr val="tx2"/>
                </a:solidFill>
                <a:latin typeface="+mn-lt"/>
                <a:ea typeface="Arial"/>
              </a:defRPr>
            </a:lvl1pPr>
            <a:lvl2pPr>
              <a:lnSpc>
                <a:spcPct val="100000"/>
              </a:lnSpc>
              <a:spcBef>
                <a:spcPts val="300"/>
              </a:spcBef>
              <a:spcAft>
                <a:spcPts val="0"/>
              </a:spcAft>
              <a:buClr>
                <a:srgbClr val="808080"/>
              </a:buClr>
              <a:defRPr>
                <a:solidFill>
                  <a:schemeClr val="tx2"/>
                </a:solidFill>
                <a:latin typeface="+mn-lt"/>
                <a:ea typeface="Arial"/>
              </a:defRPr>
            </a:lvl2pPr>
            <a:lvl3pPr marL="858838" indent="-169863">
              <a:lnSpc>
                <a:spcPct val="100000"/>
              </a:lnSpc>
              <a:spcBef>
                <a:spcPts val="300"/>
              </a:spcBef>
              <a:spcAft>
                <a:spcPts val="0"/>
              </a:spcAft>
              <a:buClr>
                <a:srgbClr val="808080"/>
              </a:buClr>
              <a:defRPr>
                <a:solidFill>
                  <a:schemeClr val="tx2"/>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702010474"/>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6"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154586651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0846" cy="5152976"/>
          </a:xfrm>
          <a:prstGeom prst="rect">
            <a:avLst/>
          </a:prstGeom>
        </p:spPr>
      </p:pic>
      <p:sp>
        <p:nvSpPr>
          <p:cNvPr id="9" name="Title Placeholder 21"/>
          <p:cNvSpPr>
            <a:spLocks noGrp="1"/>
          </p:cNvSpPr>
          <p:nvPr>
            <p:ph type="ctrTitle" hasCustomPrompt="1"/>
          </p:nvPr>
        </p:nvSpPr>
        <p:spPr>
          <a:xfrm>
            <a:off x="274319" y="29033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3000589409"/>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60844" cy="5152975"/>
          </a:xfrm>
          <a:prstGeom prst="rect">
            <a:avLst/>
          </a:prstGeom>
        </p:spPr>
      </p:pic>
      <p:sp>
        <p:nvSpPr>
          <p:cNvPr id="9" name="Title Placeholder 21"/>
          <p:cNvSpPr>
            <a:spLocks noGrp="1"/>
          </p:cNvSpPr>
          <p:nvPr>
            <p:ph type="ctrTitle" hasCustomPrompt="1"/>
          </p:nvPr>
        </p:nvSpPr>
        <p:spPr>
          <a:xfrm>
            <a:off x="274321" y="289727"/>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3109929256"/>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60844" cy="5152975"/>
          </a:xfrm>
          <a:prstGeom prst="rect">
            <a:avLst/>
          </a:prstGeom>
        </p:spPr>
      </p:pic>
      <p:sp>
        <p:nvSpPr>
          <p:cNvPr id="9" name="Title Placeholder 21"/>
          <p:cNvSpPr>
            <a:spLocks noGrp="1"/>
          </p:cNvSpPr>
          <p:nvPr>
            <p:ph type="ctrTitle" hasCustomPrompt="1"/>
          </p:nvPr>
        </p:nvSpPr>
        <p:spPr>
          <a:xfrm>
            <a:off x="274319" y="288115"/>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2256659798"/>
      </p:ext>
    </p:extLst>
  </p:cSld>
  <p:clrMapOvr>
    <a:masterClrMapping/>
  </p:clrMapOvr>
  <p:transition spd="slow">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fontAlgn="base">
              <a:lnSpc>
                <a:spcPct val="90000"/>
              </a:lnSpc>
              <a:spcBef>
                <a:spcPts val="600"/>
              </a:spcBef>
            </a:pPr>
            <a:endParaRPr lang="en-US" sz="2000" dirty="0" err="1">
              <a:solidFill>
                <a:srgbClr val="000000"/>
              </a:solidFill>
            </a:endParaRPr>
          </a:p>
        </p:txBody>
      </p:sp>
      <p:sp>
        <p:nvSpPr>
          <p:cNvPr id="361476" name="Title Placeholder 21"/>
          <p:cNvSpPr>
            <a:spLocks noGrp="1"/>
          </p:cNvSpPr>
          <p:nvPr>
            <p:ph type="ctrTitle" hasCustomPrompt="1"/>
          </p:nvPr>
        </p:nvSpPr>
        <p:spPr>
          <a:xfrm>
            <a:off x="274321" y="28929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876491636"/>
      </p:ext>
    </p:extLst>
  </p:cSld>
  <p:clrMapOvr>
    <a:masterClrMapping/>
  </p:clrMapOvr>
  <p:transition spd="slow">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fontAlgn="base">
              <a:lnSpc>
                <a:spcPct val="90000"/>
              </a:lnSpc>
              <a:spcBef>
                <a:spcPts val="600"/>
              </a:spcBef>
            </a:pPr>
            <a:endParaRPr lang="en-US" sz="2000" dirty="0" err="1">
              <a:solidFill>
                <a:srgbClr val="000000"/>
              </a:solidFill>
            </a:endParaRPr>
          </a:p>
        </p:txBody>
      </p:sp>
      <p:sp>
        <p:nvSpPr>
          <p:cNvPr id="361476" name="Title Placeholder 21"/>
          <p:cNvSpPr>
            <a:spLocks noGrp="1"/>
          </p:cNvSpPr>
          <p:nvPr>
            <p:ph type="ctrTitle" hasCustomPrompt="1"/>
          </p:nvPr>
        </p:nvSpPr>
        <p:spPr>
          <a:xfrm>
            <a:off x="274321" y="29416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954179770"/>
      </p:ext>
    </p:extLst>
  </p:cSld>
  <p:clrMapOvr>
    <a:masterClrMapping/>
  </p:clrMapOvr>
  <p:transition spd="slow">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fontAlgn="base">
              <a:lnSpc>
                <a:spcPct val="90000"/>
              </a:lnSpc>
              <a:spcBef>
                <a:spcPts val="600"/>
              </a:spcBef>
            </a:pPr>
            <a:endParaRPr lang="en-US" sz="2000" dirty="0" err="1">
              <a:solidFill>
                <a:srgbClr val="000000"/>
              </a:solidFill>
            </a:endParaRPr>
          </a:p>
        </p:txBody>
      </p:sp>
      <p:sp>
        <p:nvSpPr>
          <p:cNvPr id="361476" name="Title Placeholder 21"/>
          <p:cNvSpPr>
            <a:spLocks noGrp="1"/>
          </p:cNvSpPr>
          <p:nvPr>
            <p:ph type="ctrTitle" hasCustomPrompt="1"/>
          </p:nvPr>
        </p:nvSpPr>
        <p:spPr>
          <a:xfrm>
            <a:off x="274321" y="29416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1"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4" y="4374069"/>
            <a:ext cx="1630654" cy="290800"/>
          </a:xfrm>
          <a:prstGeom prst="rect">
            <a:avLst/>
          </a:prstGeom>
        </p:spPr>
      </p:pic>
    </p:spTree>
    <p:extLst>
      <p:ext uri="{BB962C8B-B14F-4D97-AF65-F5344CB8AC3E}">
        <p14:creationId xmlns:p14="http://schemas.microsoft.com/office/powerpoint/2010/main" val="3690886825"/>
      </p:ext>
    </p:extLst>
  </p:cSld>
  <p:clrMapOvr>
    <a:masterClrMapping/>
  </p:clrMapOvr>
  <p:transition spd="slow">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cs typeface="Arial" panose="020B0604020202020204" pitchFamily="34" charset="0"/>
              </a:defRPr>
            </a:lvl1pPr>
            <a:lvl2pPr marL="573074" indent="-231770">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4024231122"/>
      </p:ext>
    </p:extLst>
  </p:cSld>
  <p:clrMapOvr>
    <a:masterClrMapping/>
  </p:clrMapOvr>
  <p:transition spd="slow">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9263295"/>
      </p:ext>
    </p:extLst>
  </p:cSld>
  <p:clrMapOvr>
    <a:masterClrMapping/>
  </p:clrMapOvr>
  <p:transition spd="slow">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74" indent="-231770">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528768824"/>
      </p:ext>
    </p:extLst>
  </p:cSld>
  <p:clrMapOvr>
    <a:masterClrMapping/>
  </p:clrMapOvr>
  <p:transition spd="slow">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74319" y="1097280"/>
            <a:ext cx="79552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74" indent="-231770">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92102645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7"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251672430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61" indent="-231770">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61" indent="-231770">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577356685"/>
      </p:ext>
    </p:extLst>
  </p:cSld>
  <p:clrMapOvr>
    <a:masterClrMapping/>
  </p:clrMapOvr>
  <p:transition spd="slow">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6782" y="267705"/>
            <a:ext cx="4285279"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4320"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61" indent="-231770">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578995670"/>
      </p:ext>
    </p:extLst>
  </p:cSld>
  <p:clrMapOvr>
    <a:masterClrMapping/>
  </p:clrMapOvr>
  <p:transition spd="slow">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74" indent="-231770">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5" name="Text Placeholder 7"/>
          <p:cNvSpPr>
            <a:spLocks noGrp="1"/>
          </p:cNvSpPr>
          <p:nvPr>
            <p:ph type="body" sz="quarter" idx="10" hasCustomPrompt="1"/>
          </p:nvPr>
        </p:nvSpPr>
        <p:spPr>
          <a:xfrm>
            <a:off x="274320" y="819150"/>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13702584"/>
      </p:ext>
    </p:extLst>
  </p:cSld>
  <p:clrMapOvr>
    <a:masterClrMapping/>
  </p:clrMapOvr>
  <p:transition spd="slow">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7"/>
            <a:ext cx="4297680" cy="664797"/>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74" indent="-231770">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7"/>
          <p:cNvSpPr>
            <a:spLocks noGrp="1"/>
          </p:cNvSpPr>
          <p:nvPr>
            <p:ph type="body" sz="quarter" idx="10" hasCustomPrompt="1"/>
          </p:nvPr>
        </p:nvSpPr>
        <p:spPr>
          <a:xfrm>
            <a:off x="274320" y="1159646"/>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680345422"/>
      </p:ext>
    </p:extLst>
  </p:cSld>
  <p:clrMapOvr>
    <a:masterClrMapping/>
  </p:clrMapOvr>
  <p:transition spd="slow">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3"/>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847890891"/>
      </p:ext>
    </p:extLst>
  </p:cSld>
  <p:clrMapOvr>
    <a:masterClrMapping/>
  </p:clrMapOvr>
  <p:transition spd="slow">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1928516022"/>
      </p:ext>
    </p:extLst>
  </p:cSld>
  <p:clrMapOvr>
    <a:masterClrMapping/>
  </p:clrMapOvr>
  <p:transition spd="slow">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56778" cy="5150688"/>
          </a:xfrm>
          <a:prstGeom prst="rect">
            <a:avLst/>
          </a:prstGeom>
        </p:spPr>
      </p:pic>
      <p:sp>
        <p:nvSpPr>
          <p:cNvPr id="7"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3605449690"/>
      </p:ext>
    </p:extLst>
  </p:cSld>
  <p:clrMapOvr>
    <a:masterClrMapping/>
  </p:clrMapOvr>
  <p:transition spd="slow">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56778" cy="5150688"/>
          </a:xfrm>
          <a:prstGeom prst="rect">
            <a:avLst/>
          </a:prstGeom>
        </p:spPr>
      </p:pic>
      <p:sp>
        <p:nvSpPr>
          <p:cNvPr id="7"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3993403695"/>
      </p:ext>
    </p:extLst>
  </p:cSld>
  <p:clrMapOvr>
    <a:masterClrMapping/>
  </p:clrMapOvr>
  <p:transition spd="slow">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3823076946"/>
      </p:ext>
    </p:extLst>
  </p:cSld>
  <p:clrMapOvr>
    <a:masterClrMapping/>
  </p:clrMapOvr>
  <p:transition spd="slow">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356582239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W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472577"/>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3" name="Text Placeholder 12"/>
          <p:cNvSpPr>
            <a:spLocks noGrp="1"/>
          </p:cNvSpPr>
          <p:nvPr>
            <p:ph type="subTitle" idx="11" hasCustomPrompt="1"/>
          </p:nvPr>
        </p:nvSpPr>
        <p:spPr>
          <a:xfrm>
            <a:off x="274319" y="763588"/>
            <a:ext cx="7960422"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250213893"/>
      </p:ext>
    </p:extLst>
  </p:cSld>
  <p:clrMapOvr>
    <a:masterClrMapping/>
  </p:clrMapOvr>
  <p:transition spd="slow">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548983127"/>
      </p:ext>
    </p:extLst>
  </p:cSld>
  <p:clrMapOvr>
    <a:masterClrMapping/>
  </p:clrMapOvr>
  <p:transition spd="slow">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2" y="2257138"/>
            <a:ext cx="3046048" cy="543212"/>
          </a:xfrm>
          <a:prstGeom prst="rect">
            <a:avLst/>
          </a:prstGeom>
        </p:spPr>
      </p:pic>
    </p:spTree>
    <p:extLst>
      <p:ext uri="{BB962C8B-B14F-4D97-AF65-F5344CB8AC3E}">
        <p14:creationId xmlns:p14="http://schemas.microsoft.com/office/powerpoint/2010/main" val="2857891372"/>
      </p:ext>
    </p:extLst>
  </p:cSld>
  <p:clrMapOvr>
    <a:masterClrMapping/>
  </p:clrMapOvr>
  <p:transition spd="slow">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2" y="2257138"/>
            <a:ext cx="3046048" cy="543212"/>
          </a:xfrm>
          <a:prstGeom prst="rect">
            <a:avLst/>
          </a:prstGeom>
        </p:spPr>
      </p:pic>
    </p:spTree>
    <p:extLst>
      <p:ext uri="{BB962C8B-B14F-4D97-AF65-F5344CB8AC3E}">
        <p14:creationId xmlns:p14="http://schemas.microsoft.com/office/powerpoint/2010/main" val="1836588071"/>
      </p:ext>
    </p:extLst>
  </p:cSld>
  <p:clrMapOvr>
    <a:masterClrMapping/>
  </p:clrMapOvr>
  <p:transition spd="slow">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2" y="2257138"/>
            <a:ext cx="3046048" cy="543212"/>
          </a:xfrm>
          <a:prstGeom prst="rect">
            <a:avLst/>
          </a:prstGeom>
        </p:spPr>
      </p:pic>
    </p:spTree>
    <p:extLst>
      <p:ext uri="{BB962C8B-B14F-4D97-AF65-F5344CB8AC3E}">
        <p14:creationId xmlns:p14="http://schemas.microsoft.com/office/powerpoint/2010/main" val="2147250031"/>
      </p:ext>
    </p:extLst>
  </p:cSld>
  <p:clrMapOvr>
    <a:masterClrMapping/>
  </p:clrMapOvr>
  <p:transition spd="slow">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990600"/>
            <a:ext cx="8458200" cy="3548063"/>
          </a:xfrm>
          <a:prstGeom prst="rect">
            <a:avLst/>
          </a:prstGeom>
        </p:spPr>
        <p:txBody>
          <a:bodyPr vert="horz" lIns="0" tIns="0" rIns="0" bIns="0"/>
          <a:lstStyle>
            <a:lvl1pPr marL="228594" indent="-228594">
              <a:spcBef>
                <a:spcPts val="1200"/>
              </a:spcBef>
              <a:buClr>
                <a:schemeClr val="tx2"/>
              </a:buClr>
              <a:defRPr sz="2400">
                <a:solidFill>
                  <a:schemeClr val="bg2"/>
                </a:solidFill>
                <a:latin typeface="+mn-lt"/>
              </a:defRPr>
            </a:lvl1pPr>
            <a:lvl2pPr>
              <a:spcBef>
                <a:spcPts val="300"/>
              </a:spcBef>
              <a:buClr>
                <a:schemeClr val="tx2"/>
              </a:buClr>
              <a:defRPr sz="2025">
                <a:solidFill>
                  <a:schemeClr val="bg2"/>
                </a:solidFill>
                <a:latin typeface="+mn-lt"/>
              </a:defRPr>
            </a:lvl2pPr>
            <a:lvl3pPr marL="1084236" indent="-169859">
              <a:spcBef>
                <a:spcPts val="300"/>
              </a:spcBef>
              <a:buClr>
                <a:schemeClr val="tx2"/>
              </a:buClr>
              <a:defRPr sz="1575">
                <a:solidFill>
                  <a:schemeClr val="bg2"/>
                </a:solidFill>
                <a:latin typeface="+mn-lt"/>
              </a:defRPr>
            </a:lvl3pPr>
            <a:lvl4pPr marL="1430303" indent="-168271">
              <a:spcBef>
                <a:spcPts val="300"/>
              </a:spcBef>
              <a:buClr>
                <a:schemeClr val="tx2"/>
              </a:buClr>
              <a:defRPr sz="1200">
                <a:solidFill>
                  <a:schemeClr val="bg2"/>
                </a:solidFill>
                <a:latin typeface="+mn-lt"/>
              </a:defRPr>
            </a:lvl4pPr>
            <a:lvl5pPr marL="1770019" indent="-169859">
              <a:spcBef>
                <a:spcPts val="300"/>
              </a:spcBef>
              <a:buClr>
                <a:schemeClr val="tx2"/>
              </a:buClr>
              <a:buFont typeface="Arial"/>
              <a:buChar char="•"/>
              <a:defRPr sz="1125">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775" cap="all" baseline="0">
                <a:solidFill>
                  <a:schemeClr val="tx2"/>
                </a:solidFill>
                <a:latin typeface="+mj-lt"/>
                <a:cs typeface="Verdana"/>
              </a:defRPr>
            </a:lvl1pPr>
          </a:lstStyle>
          <a:p>
            <a:r>
              <a:rPr lang="en-US" dirty="0"/>
              <a:t>CLICK TO EDIT MASTER TITLE STYLE</a:t>
            </a:r>
          </a:p>
        </p:txBody>
      </p:sp>
    </p:spTree>
    <p:extLst>
      <p:ext uri="{BB962C8B-B14F-4D97-AF65-F5344CB8AC3E}">
        <p14:creationId xmlns:p14="http://schemas.microsoft.com/office/powerpoint/2010/main" val="3833722649"/>
      </p:ext>
    </p:extLst>
  </p:cSld>
  <p:clrMapOvr>
    <a:masterClrMapping/>
  </p:clrMapOvr>
  <p:transition spd="slow">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4048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87772" y="1917700"/>
            <a:ext cx="1560285" cy="2737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6033" y="441234"/>
            <a:ext cx="2587752" cy="1554480"/>
          </a:xfrm>
          <a:prstGeom prst="rect">
            <a:avLst/>
          </a:prstGeom>
        </p:spPr>
      </p:pic>
      <p:sp>
        <p:nvSpPr>
          <p:cNvPr id="10" name="Text Placeholder 9"/>
          <p:cNvSpPr>
            <a:spLocks noGrp="1"/>
          </p:cNvSpPr>
          <p:nvPr>
            <p:ph type="body" sz="quarter" idx="10" hasCustomPrompt="1"/>
          </p:nvPr>
        </p:nvSpPr>
        <p:spPr>
          <a:xfrm>
            <a:off x="377370" y="3132662"/>
            <a:ext cx="6545943" cy="962025"/>
          </a:xfrm>
          <a:prstGeom prst="rect">
            <a:avLst/>
          </a:prstGeom>
        </p:spPr>
        <p:txBody>
          <a:bodyPr/>
          <a:lstStyle>
            <a:lvl1pPr marL="0" indent="0">
              <a:buNone/>
              <a:defRPr sz="5200" baseline="0">
                <a:solidFill>
                  <a:schemeClr val="tx2"/>
                </a:solidFill>
                <a:latin typeface="Arial" charset="0"/>
                <a:ea typeface="Arial" charset="0"/>
                <a:cs typeface="Arial" charset="0"/>
              </a:defRPr>
            </a:lvl1pPr>
          </a:lstStyle>
          <a:p>
            <a:pPr lvl="0"/>
            <a:r>
              <a:rPr lang="en-US" dirty="0"/>
              <a:t>Click to edit title slide</a:t>
            </a:r>
          </a:p>
        </p:txBody>
      </p:sp>
    </p:spTree>
    <p:extLst>
      <p:ext uri="{BB962C8B-B14F-4D97-AF65-F5344CB8AC3E}">
        <p14:creationId xmlns:p14="http://schemas.microsoft.com/office/powerpoint/2010/main" val="823268157"/>
      </p:ext>
    </p:extLst>
  </p:cSld>
  <p:clrMapOvr>
    <a:masterClrMapping/>
  </p:clrMapOvr>
  <p:transition spd="med">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baseline="0">
                <a:solidFill>
                  <a:schemeClr val="tx2"/>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3" y="1277938"/>
            <a:ext cx="7958137" cy="3192461"/>
          </a:xfrm>
          <a:prstGeom prst="rect">
            <a:avLst/>
          </a:prstGeom>
        </p:spPr>
        <p:txBody>
          <a:bodyPr vert="horz" lIns="0" tIns="0" rIns="0" bIns="0"/>
          <a:lstStyle>
            <a:lvl1pPr marL="0" indent="0">
              <a:lnSpc>
                <a:spcPct val="100000"/>
              </a:lnSpc>
              <a:spcBef>
                <a:spcPts val="1200"/>
              </a:spcBef>
              <a:spcAft>
                <a:spcPts val="0"/>
              </a:spcAft>
              <a:buClr>
                <a:srgbClr val="808080"/>
              </a:buClr>
              <a:buNone/>
              <a:defRPr>
                <a:solidFill>
                  <a:schemeClr val="tx2"/>
                </a:solidFill>
                <a:latin typeface="+mn-lt"/>
                <a:ea typeface="Arial"/>
              </a:defRPr>
            </a:lvl1pPr>
            <a:lvl2pPr marL="341312" indent="0">
              <a:lnSpc>
                <a:spcPct val="100000"/>
              </a:lnSpc>
              <a:spcBef>
                <a:spcPts val="300"/>
              </a:spcBef>
              <a:spcAft>
                <a:spcPts val="0"/>
              </a:spcAft>
              <a:buClr>
                <a:srgbClr val="808080"/>
              </a:buClr>
              <a:buNone/>
              <a:defRPr>
                <a:solidFill>
                  <a:schemeClr val="tx2"/>
                </a:solidFill>
                <a:latin typeface="+mn-lt"/>
                <a:ea typeface="Arial"/>
              </a:defRPr>
            </a:lvl2pPr>
            <a:lvl3pPr marL="688975" indent="0">
              <a:lnSpc>
                <a:spcPct val="100000"/>
              </a:lnSpc>
              <a:spcBef>
                <a:spcPts val="300"/>
              </a:spcBef>
              <a:spcAft>
                <a:spcPts val="0"/>
              </a:spcAft>
              <a:buClr>
                <a:srgbClr val="808080"/>
              </a:buClr>
              <a:buNone/>
              <a:defRPr>
                <a:solidFill>
                  <a:schemeClr val="tx2"/>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5424301"/>
      </p:ext>
    </p:extLst>
  </p:cSld>
  <p:clrMapOvr>
    <a:masterClrMapping/>
  </p:clrMapOvr>
  <p:transition spd="med">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pic>
        <p:nvPicPr>
          <p:cNvPr id="4" name="Picture 3" descr="DellEMC_Logo_Hz_Blue_Wh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003" y="4838377"/>
            <a:ext cx="676656" cy="120541"/>
          </a:xfrm>
          <a:prstGeom prst="rect">
            <a:avLst/>
          </a:prstGeom>
        </p:spPr>
      </p:pic>
    </p:spTree>
    <p:extLst>
      <p:ext uri="{BB962C8B-B14F-4D97-AF65-F5344CB8AC3E}">
        <p14:creationId xmlns:p14="http://schemas.microsoft.com/office/powerpoint/2010/main" val="2767254733"/>
      </p:ext>
    </p:extLst>
  </p:cSld>
  <p:clrMapOvr>
    <a:masterClrMapping/>
  </p:clrMapOvr>
  <p:transition spd="med">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normAutofit/>
          </a:bodyPr>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271463" y="1057766"/>
            <a:ext cx="7960422"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8" name="Content Placeholder 4"/>
          <p:cNvSpPr>
            <a:spLocks noGrp="1"/>
          </p:cNvSpPr>
          <p:nvPr>
            <p:ph sz="quarter" idx="10"/>
          </p:nvPr>
        </p:nvSpPr>
        <p:spPr>
          <a:xfrm>
            <a:off x="271463" y="1541463"/>
            <a:ext cx="7958137" cy="2928937"/>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pic>
        <p:nvPicPr>
          <p:cNvPr id="6" name="Picture 5" descr="DellEMC_Logo_Hz_Blue_Wh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003" y="4838377"/>
            <a:ext cx="676656" cy="120541"/>
          </a:xfrm>
          <a:prstGeom prst="rect">
            <a:avLst/>
          </a:prstGeom>
        </p:spPr>
      </p:pic>
    </p:spTree>
    <p:extLst>
      <p:ext uri="{BB962C8B-B14F-4D97-AF65-F5344CB8AC3E}">
        <p14:creationId xmlns:p14="http://schemas.microsoft.com/office/powerpoint/2010/main" val="3079973802"/>
      </p:ext>
    </p:extLst>
  </p:cSld>
  <p:clrMapOvr>
    <a:masterClrMapping/>
  </p:clrMapOvr>
  <p:transition spd="med">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Content Placeholder 4"/>
          <p:cNvSpPr>
            <a:spLocks noGrp="1"/>
          </p:cNvSpPr>
          <p:nvPr>
            <p:ph sz="quarter" idx="10"/>
          </p:nvPr>
        </p:nvSpPr>
        <p:spPr>
          <a:xfrm>
            <a:off x="271463" y="1277938"/>
            <a:ext cx="3843337"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
        <p:nvSpPr>
          <p:cNvPr id="8" name="Content Placeholder 4"/>
          <p:cNvSpPr>
            <a:spLocks noGrp="1"/>
          </p:cNvSpPr>
          <p:nvPr>
            <p:ph sz="quarter" idx="11"/>
          </p:nvPr>
        </p:nvSpPr>
        <p:spPr>
          <a:xfrm>
            <a:off x="4376738" y="1277938"/>
            <a:ext cx="385286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9841000"/>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00357488"/>
      </p:ext>
    </p:extLst>
  </p:cSld>
  <p:clrMapOvr>
    <a:masterClrMapping/>
  </p:clrMapOvr>
  <p:transition spd="med">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463" y="268288"/>
            <a:ext cx="4295219" cy="806114"/>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0456143"/>
      </p:ext>
    </p:extLst>
  </p:cSld>
  <p:clrMapOvr>
    <a:masterClrMapping/>
  </p:clrMapOvr>
  <p:transition spd="med">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463" y="268288"/>
            <a:ext cx="4865304" cy="486332"/>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7" name="Text Placeholder 12"/>
          <p:cNvSpPr>
            <a:spLocks noGrp="1"/>
          </p:cNvSpPr>
          <p:nvPr>
            <p:ph type="subTitle" idx="11" hasCustomPrompt="1"/>
          </p:nvPr>
        </p:nvSpPr>
        <p:spPr>
          <a:xfrm>
            <a:off x="271463" y="767409"/>
            <a:ext cx="4305300"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8689471"/>
      </p:ext>
    </p:extLst>
  </p:cSld>
  <p:clrMapOvr>
    <a:masterClrMapping/>
  </p:clrMapOvr>
  <p:transition spd="med">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463" y="268288"/>
            <a:ext cx="4297680" cy="840802"/>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7" name="Text Placeholder 12"/>
          <p:cNvSpPr>
            <a:spLocks noGrp="1"/>
          </p:cNvSpPr>
          <p:nvPr>
            <p:ph type="subTitle" idx="11" hasCustomPrompt="1"/>
          </p:nvPr>
        </p:nvSpPr>
        <p:spPr>
          <a:xfrm>
            <a:off x="271463" y="1113366"/>
            <a:ext cx="4305300"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541463"/>
            <a:ext cx="4291012" cy="2928937"/>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0021279"/>
      </p:ext>
    </p:extLst>
  </p:cSld>
  <p:clrMapOvr>
    <a:masterClrMapping/>
  </p:clrMapOvr>
  <p:transition spd="med">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472577"/>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3632744700"/>
      </p:ext>
    </p:extLst>
  </p:cSld>
  <p:clrMapOvr>
    <a:masterClrMapping/>
  </p:clrMapOvr>
  <p:transition spd="med">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78866"/>
      </p:ext>
    </p:extLst>
  </p:cSld>
  <p:clrMapOvr>
    <a:masterClrMapping/>
  </p:clrMapOvr>
  <p:transition spd="med">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Logo slide gray">
    <p:spTree>
      <p:nvGrpSpPr>
        <p:cNvPr id="1" name=""/>
        <p:cNvGrpSpPr/>
        <p:nvPr/>
      </p:nvGrpSpPr>
      <p:grpSpPr>
        <a:xfrm>
          <a:off x="0" y="0"/>
          <a:ext cx="0" cy="0"/>
          <a:chOff x="0" y="0"/>
          <a:chExt cx="0" cy="0"/>
        </a:xfrm>
      </p:grpSpPr>
      <p:pic>
        <p:nvPicPr>
          <p:cNvPr id="3" name="Picture 2" descr="DellEMC_Logo_Hz_Blue_Wh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8462" y="2266463"/>
            <a:ext cx="3077307" cy="548194"/>
          </a:xfrm>
          <a:prstGeom prst="rect">
            <a:avLst/>
          </a:prstGeom>
        </p:spPr>
      </p:pic>
    </p:spTree>
    <p:extLst>
      <p:ext uri="{BB962C8B-B14F-4D97-AF65-F5344CB8AC3E}">
        <p14:creationId xmlns:p14="http://schemas.microsoft.com/office/powerpoint/2010/main" val="1516853161"/>
      </p:ext>
    </p:extLst>
  </p:cSld>
  <p:clrMapOvr>
    <a:masterClrMapping/>
  </p:clrMapOvr>
  <p:transition spd="med">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black bkgd white title top">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0131"/>
          </a:xfrm>
          <a:prstGeom prst="rect">
            <a:avLst/>
          </a:prstGeom>
        </p:spPr>
        <p:txBody>
          <a:bodyPr lIns="0" rIns="0">
            <a:spAutoFit/>
          </a:bodyPr>
          <a:lstStyle>
            <a:lvl1pPr>
              <a:defRPr baseline="0">
                <a:solidFill>
                  <a:srgbClr val="FFFFFF"/>
                </a:solidFill>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3383523168"/>
      </p:ext>
    </p:extLst>
  </p:cSld>
  <p:clrMapOvr>
    <a:masterClrMapping/>
  </p:clrMapOvr>
  <p:transition spd="med">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DE Divider">
    <p:bg>
      <p:bgPr>
        <a:solidFill>
          <a:schemeClr val="bg2"/>
        </a:solidFill>
        <a:effectLst/>
      </p:bgPr>
    </p:bg>
    <p:spTree>
      <p:nvGrpSpPr>
        <p:cNvPr id="1" name=""/>
        <p:cNvGrpSpPr/>
        <p:nvPr/>
      </p:nvGrpSpPr>
      <p:grpSpPr>
        <a:xfrm>
          <a:off x="0" y="0"/>
          <a:ext cx="0" cy="0"/>
          <a:chOff x="0" y="0"/>
          <a:chExt cx="0" cy="0"/>
        </a:xfrm>
      </p:grpSpPr>
      <p:sp>
        <p:nvSpPr>
          <p:cNvPr id="6" name="Oval 5"/>
          <p:cNvSpPr/>
          <p:nvPr userDrawn="1"/>
        </p:nvSpPr>
        <p:spPr>
          <a:xfrm>
            <a:off x="0" y="0"/>
            <a:ext cx="9144000" cy="51435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a:solidFill>
                <a:srgbClr val="FFFFFF"/>
              </a:solidFill>
            </a:endParaRPr>
          </a:p>
        </p:txBody>
      </p:sp>
      <p:sp>
        <p:nvSpPr>
          <p:cNvPr id="9" name="Title Placeholder 21"/>
          <p:cNvSpPr>
            <a:spLocks noGrp="1"/>
          </p:cNvSpPr>
          <p:nvPr>
            <p:ph type="ctrTitle" hasCustomPrompt="1"/>
          </p:nvPr>
        </p:nvSpPr>
        <p:spPr>
          <a:xfrm>
            <a:off x="274320" y="289726"/>
            <a:ext cx="6464456" cy="1661993"/>
          </a:xfrm>
          <a:prstGeom prst="rect">
            <a:avLst/>
          </a:prstGeom>
        </p:spPr>
        <p:txBody>
          <a:bodyPr wrap="square" lIns="0" rIns="0" anchor="b" anchorCtr="0">
            <a:normAutofit/>
          </a:bodyPr>
          <a:lstStyle>
            <a:lvl1pPr>
              <a:lnSpc>
                <a:spcPct val="80000"/>
              </a:lnSpc>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065521"/>
            <a:ext cx="6464456"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
        <p:nvSpPr>
          <p:cNvPr id="7" name="fl" descr="                                              Internal Use - Confidential &#10;&#10;"/>
          <p:cNvSpPr txBox="1"/>
          <p:nvPr userDrawn="1"/>
        </p:nvSpPr>
        <p:spPr>
          <a:xfrm>
            <a:off x="55002" y="4495129"/>
            <a:ext cx="2603277" cy="795089"/>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Internal Use - Confidential </a:t>
            </a:r>
          </a:p>
          <a:p>
            <a:pPr defTabSz="914400" fontAlgn="base">
              <a:lnSpc>
                <a:spcPct val="90000"/>
              </a:lnSpc>
              <a:spcBef>
                <a:spcPts val="100"/>
              </a:spcBef>
              <a:spcAft>
                <a:spcPts val="100"/>
              </a:spcAft>
            </a:pPr>
            <a:endParaRPr lang="en-US" sz="1000" dirty="0">
              <a:solidFill>
                <a:srgbClr val="808080"/>
              </a:solidFill>
            </a:endParaRPr>
          </a:p>
          <a:p>
            <a:pPr defTabSz="914400" fontAlgn="base">
              <a:lnSpc>
                <a:spcPct val="90000"/>
              </a:lnSpc>
              <a:spcBef>
                <a:spcPts val="100"/>
              </a:spcBef>
              <a:spcAft>
                <a:spcPts val="100"/>
              </a:spcAft>
            </a:pPr>
            <a:endParaRPr lang="en-US" sz="1000" dirty="0">
              <a:solidFill>
                <a:srgbClr val="808080"/>
              </a:solidFill>
            </a:endParaRPr>
          </a:p>
        </p:txBody>
      </p:sp>
      <p:sp>
        <p:nvSpPr>
          <p:cNvPr id="11" name="TextBox 10"/>
          <p:cNvSpPr txBox="1"/>
          <p:nvPr userDrawn="1"/>
        </p:nvSpPr>
        <p:spPr>
          <a:xfrm>
            <a:off x="295274" y="4832722"/>
            <a:ext cx="141064"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fld id="{58EC7406-F4CC-4ABF-902E-2AF4E70E5C0F}" type="slidenum">
              <a:rPr lang="en-US" sz="850" smtClean="0">
                <a:solidFill>
                  <a:srgbClr val="000000">
                    <a:lumMod val="50000"/>
                    <a:lumOff val="50000"/>
                  </a:srgbClr>
                </a:solidFill>
              </a:rPr>
              <a:pPr algn="r" defTabSz="914400" fontAlgn="base">
                <a:lnSpc>
                  <a:spcPct val="90000"/>
                </a:lnSpc>
                <a:spcBef>
                  <a:spcPct val="0"/>
                </a:spcBef>
                <a:spcAft>
                  <a:spcPct val="0"/>
                </a:spcAft>
                <a:buClr>
                  <a:srgbClr val="007DB8"/>
                </a:buClr>
              </a:pPr>
              <a:t>‹#›</a:t>
            </a:fld>
            <a:endParaRPr lang="en-US" sz="850" dirty="0" err="1">
              <a:solidFill>
                <a:srgbClr val="000000">
                  <a:lumMod val="50000"/>
                  <a:lumOff val="50000"/>
                </a:srgbClr>
              </a:solidFill>
            </a:endParaRPr>
          </a:p>
        </p:txBody>
      </p:sp>
    </p:spTree>
    <p:extLst>
      <p:ext uri="{BB962C8B-B14F-4D97-AF65-F5344CB8AC3E}">
        <p14:creationId xmlns:p14="http://schemas.microsoft.com/office/powerpoint/2010/main" val="1982064199"/>
      </p:ext>
    </p:extLst>
  </p:cSld>
  <p:clrMapOvr>
    <a:masterClrMapping/>
  </p:clrMapOvr>
  <p:transition spd="med">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2_Divider_Black">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
        <p:nvSpPr>
          <p:cNvPr id="6" name="TextBox 5"/>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a:solidFill>
                <a:srgbClr val="000000">
                  <a:lumMod val="50000"/>
                  <a:lumOff val="50000"/>
                </a:srgbClr>
              </a:solidFill>
            </a:endParaRPr>
          </a:p>
        </p:txBody>
      </p:sp>
      <p:sp>
        <p:nvSpPr>
          <p:cNvPr id="7" name="fl" descr="                              Dell - Internal Use - Confidential&#10;"/>
          <p:cNvSpPr txBox="1"/>
          <p:nvPr userDrawn="1"/>
        </p:nvSpPr>
        <p:spPr>
          <a:xfrm>
            <a:off x="998538" y="4832722"/>
            <a:ext cx="1647358" cy="119905"/>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pPr>
            <a:r>
              <a:rPr lang="en-US" sz="850" b="1" dirty="0">
                <a:solidFill>
                  <a:srgbClr val="7F7F7F"/>
                </a:solidFill>
              </a:rPr>
              <a:t>Dell - Internal Use - Confidential</a:t>
            </a:r>
          </a:p>
        </p:txBody>
      </p:sp>
      <p:sp>
        <p:nvSpPr>
          <p:cNvPr id="8" name="TextBox 7"/>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a:solidFill>
                <a:srgbClr val="000000">
                  <a:lumMod val="50000"/>
                  <a:lumOff val="50000"/>
                </a:srgbClr>
              </a:solidFill>
            </a:endParaRPr>
          </a:p>
        </p:txBody>
      </p:sp>
      <p:sp>
        <p:nvSpPr>
          <p:cNvPr id="9" name="TextBox 8"/>
          <p:cNvSpPr txBox="1"/>
          <p:nvPr userDrawn="1"/>
        </p:nvSpPr>
        <p:spPr>
          <a:xfrm>
            <a:off x="295274" y="4832722"/>
            <a:ext cx="141064"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fld id="{58EC7406-F4CC-4ABF-902E-2AF4E70E5C0F}" type="slidenum">
              <a:rPr lang="en-US" sz="850" smtClean="0">
                <a:solidFill>
                  <a:srgbClr val="000000">
                    <a:lumMod val="50000"/>
                    <a:lumOff val="50000"/>
                  </a:srgbClr>
                </a:solidFill>
              </a:rPr>
              <a:pPr algn="r" defTabSz="914400" fontAlgn="base">
                <a:lnSpc>
                  <a:spcPct val="90000"/>
                </a:lnSpc>
                <a:spcBef>
                  <a:spcPct val="0"/>
                </a:spcBef>
                <a:spcAft>
                  <a:spcPct val="0"/>
                </a:spcAft>
                <a:buClr>
                  <a:srgbClr val="007DB8"/>
                </a:buClr>
              </a:pPr>
              <a:t>‹#›</a:t>
            </a:fld>
            <a:endParaRPr lang="en-US" sz="850" dirty="0">
              <a:solidFill>
                <a:srgbClr val="000000">
                  <a:lumMod val="50000"/>
                  <a:lumOff val="50000"/>
                </a:srgbClr>
              </a:solidFill>
            </a:endParaRPr>
          </a:p>
        </p:txBody>
      </p:sp>
      <p:pic>
        <p:nvPicPr>
          <p:cNvPr id="2" name="Picture 1" descr="UNITY_bkgd.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1263" cy="4803998"/>
          </a:xfrm>
          <a:prstGeom prst="rect">
            <a:avLst/>
          </a:prstGeom>
        </p:spPr>
      </p:pic>
      <p:sp>
        <p:nvSpPr>
          <p:cNvPr id="10" name="Rectangle 9"/>
          <p:cNvSpPr/>
          <p:nvPr userDrawn="1"/>
        </p:nvSpPr>
        <p:spPr>
          <a:xfrm>
            <a:off x="1" y="-6349"/>
            <a:ext cx="9139044" cy="4810347"/>
          </a:xfrm>
          <a:prstGeom prst="rect">
            <a:avLst/>
          </a:prstGeom>
          <a:gradFill flip="none" rotWithShape="1">
            <a:gsLst>
              <a:gs pos="50000">
                <a:schemeClr val="accent1">
                  <a:alpha val="50000"/>
                </a:schemeClr>
              </a:gs>
              <a:gs pos="100000">
                <a:schemeClr val="bg1">
                  <a:alpha val="0"/>
                </a:schemeClr>
              </a:gs>
            </a:gsLst>
            <a:lin ang="54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endParaRPr lang="en-US" sz="1350" dirty="0">
              <a:solidFill>
                <a:srgbClr val="FFFFFF"/>
              </a:solidFill>
            </a:endParaRPr>
          </a:p>
        </p:txBody>
      </p:sp>
      <p:sp>
        <p:nvSpPr>
          <p:cNvPr id="11" name="Title 1"/>
          <p:cNvSpPr>
            <a:spLocks noGrp="1"/>
          </p:cNvSpPr>
          <p:nvPr>
            <p:ph type="title" hasCustomPrompt="1"/>
          </p:nvPr>
        </p:nvSpPr>
        <p:spPr>
          <a:xfrm>
            <a:off x="274319" y="267706"/>
            <a:ext cx="7703643" cy="486332"/>
          </a:xfrm>
          <a:prstGeom prst="rect">
            <a:avLst/>
          </a:prstGeom>
        </p:spPr>
        <p:txBody>
          <a:bodyPr lIns="0" rIns="0"/>
          <a:lstStyle>
            <a:lvl1pPr>
              <a:defRPr baseline="0">
                <a:solidFill>
                  <a:srgbClr val="FFFFFF"/>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12" name="Text Placeholder 12"/>
          <p:cNvSpPr>
            <a:spLocks noGrp="1"/>
          </p:cNvSpPr>
          <p:nvPr>
            <p:ph type="subTitle" idx="11" hasCustomPrompt="1"/>
          </p:nvPr>
        </p:nvSpPr>
        <p:spPr>
          <a:xfrm>
            <a:off x="266700" y="767409"/>
            <a:ext cx="6816942"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640835"/>
      </p:ext>
    </p:extLst>
  </p:cSld>
  <p:clrMapOvr>
    <a:masterClrMapping/>
  </p:clrMapOvr>
  <p:transition spd="med">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Title slide_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80133" y="430719"/>
            <a:ext cx="1630654" cy="290800"/>
          </a:xfrm>
          <a:prstGeom prst="rect">
            <a:avLst/>
          </a:prstGeom>
        </p:spPr>
      </p:pic>
    </p:spTree>
    <p:extLst>
      <p:ext uri="{BB962C8B-B14F-4D97-AF65-F5344CB8AC3E}">
        <p14:creationId xmlns:p14="http://schemas.microsoft.com/office/powerpoint/2010/main" val="394595748"/>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485883504"/>
      </p:ext>
    </p:extLst>
  </p:cSld>
  <p:clrMapOvr>
    <a:masterClrMapping/>
  </p:clrMapOvr>
  <p:transition spd="med">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chemeClr val="bg1"/>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3" name="Content Placeholder 2"/>
          <p:cNvSpPr>
            <a:spLocks noGrp="1"/>
          </p:cNvSpPr>
          <p:nvPr>
            <p:ph sz="half" idx="13" hasCustomPrompt="1"/>
          </p:nvPr>
        </p:nvSpPr>
        <p:spPr>
          <a:xfrm>
            <a:off x="274319" y="1280160"/>
            <a:ext cx="4305377"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chemeClr val="bg2"/>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chemeClr val="bg2"/>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chemeClr val="bg2"/>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786704024"/>
      </p:ext>
    </p:extLst>
  </p:cSld>
  <p:clrMapOvr>
    <a:masterClrMapping/>
  </p:clrMapOvr>
  <p:transition spd="med">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4266558381"/>
      </p:ext>
    </p:extLst>
  </p:cSld>
  <p:clrMapOvr>
    <a:masterClrMapping/>
  </p:clrMapOvr>
  <p:transition spd="med">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183080063"/>
      </p:ext>
    </p:extLst>
  </p:cSld>
  <p:clrMapOvr>
    <a:masterClrMapping/>
  </p:clrMapOvr>
  <p:transition spd="med">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DE Title &amp; Body">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0" y="0"/>
            <a:ext cx="9144000" cy="51435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a:solidFill>
                <a:srgbClr val="FFFFFF"/>
              </a:solidFill>
            </a:endParaRPr>
          </a:p>
        </p:txBody>
      </p:sp>
      <p:sp>
        <p:nvSpPr>
          <p:cNvPr id="2" name="Title 1"/>
          <p:cNvSpPr>
            <a:spLocks noGrp="1"/>
          </p:cNvSpPr>
          <p:nvPr>
            <p:ph type="title" hasCustomPrompt="1"/>
          </p:nvPr>
        </p:nvSpPr>
        <p:spPr>
          <a:xfrm>
            <a:off x="274319" y="271886"/>
            <a:ext cx="7955280" cy="479747"/>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solidFill>
                  <a:schemeClr val="tx2"/>
                </a:solidFill>
                <a:latin typeface="+mn-lt"/>
                <a:ea typeface="Arial"/>
              </a:defRPr>
            </a:lvl1pPr>
            <a:lvl2pPr>
              <a:lnSpc>
                <a:spcPct val="100000"/>
              </a:lnSpc>
              <a:spcBef>
                <a:spcPts val="300"/>
              </a:spcBef>
              <a:spcAft>
                <a:spcPts val="0"/>
              </a:spcAft>
              <a:buClr>
                <a:srgbClr val="808080"/>
              </a:buClr>
              <a:defRPr>
                <a:solidFill>
                  <a:schemeClr val="tx2"/>
                </a:solidFill>
                <a:latin typeface="+mn-lt"/>
                <a:ea typeface="Arial"/>
              </a:defRPr>
            </a:lvl2pPr>
            <a:lvl3pPr marL="858838" indent="-169863">
              <a:lnSpc>
                <a:spcPct val="100000"/>
              </a:lnSpc>
              <a:spcBef>
                <a:spcPts val="300"/>
              </a:spcBef>
              <a:spcAft>
                <a:spcPts val="0"/>
              </a:spcAft>
              <a:buClr>
                <a:srgbClr val="808080"/>
              </a:buClr>
              <a:defRPr>
                <a:solidFill>
                  <a:schemeClr val="tx2"/>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TextBox 8"/>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err="1">
              <a:solidFill>
                <a:srgbClr val="000000">
                  <a:lumMod val="50000"/>
                  <a:lumOff val="50000"/>
                </a:srgbClr>
              </a:solidFill>
            </a:endParaRPr>
          </a:p>
        </p:txBody>
      </p:sp>
      <p:sp>
        <p:nvSpPr>
          <p:cNvPr id="11" name="TextBox 10"/>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err="1">
              <a:solidFill>
                <a:srgbClr val="000000">
                  <a:lumMod val="50000"/>
                  <a:lumOff val="50000"/>
                </a:srgbClr>
              </a:solidFill>
            </a:endParaRPr>
          </a:p>
        </p:txBody>
      </p:sp>
      <p:sp>
        <p:nvSpPr>
          <p:cNvPr id="12" name="TextBox 11"/>
          <p:cNvSpPr txBox="1"/>
          <p:nvPr userDrawn="1"/>
        </p:nvSpPr>
        <p:spPr>
          <a:xfrm>
            <a:off x="295274" y="4832722"/>
            <a:ext cx="141064"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fld id="{58EC7406-F4CC-4ABF-902E-2AF4E70E5C0F}" type="slidenum">
              <a:rPr lang="en-US" sz="850" smtClean="0">
                <a:solidFill>
                  <a:srgbClr val="000000">
                    <a:lumMod val="50000"/>
                    <a:lumOff val="50000"/>
                  </a:srgbClr>
                </a:solidFill>
              </a:rPr>
              <a:pPr algn="r" defTabSz="914400" fontAlgn="base">
                <a:lnSpc>
                  <a:spcPct val="90000"/>
                </a:lnSpc>
                <a:spcBef>
                  <a:spcPct val="0"/>
                </a:spcBef>
                <a:spcAft>
                  <a:spcPct val="0"/>
                </a:spcAft>
                <a:buClr>
                  <a:srgbClr val="007DB8"/>
                </a:buClr>
              </a:pPr>
              <a:t>‹#›</a:t>
            </a:fld>
            <a:endParaRPr lang="en-US" sz="850" dirty="0" err="1">
              <a:solidFill>
                <a:srgbClr val="000000">
                  <a:lumMod val="50000"/>
                  <a:lumOff val="50000"/>
                </a:srgbClr>
              </a:solidFill>
            </a:endParaRPr>
          </a:p>
        </p:txBody>
      </p:sp>
    </p:spTree>
    <p:extLst>
      <p:ext uri="{BB962C8B-B14F-4D97-AF65-F5344CB8AC3E}">
        <p14:creationId xmlns:p14="http://schemas.microsoft.com/office/powerpoint/2010/main" val="1623911954"/>
      </p:ext>
    </p:extLst>
  </p:cSld>
  <p:clrMapOvr>
    <a:masterClrMapping/>
  </p:clrMapOvr>
  <p:transition spd="med">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Black Background">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
        <p:nvSpPr>
          <p:cNvPr id="3" name="Title 1"/>
          <p:cNvSpPr>
            <a:spLocks noGrp="1"/>
          </p:cNvSpPr>
          <p:nvPr>
            <p:ph type="title" hasCustomPrompt="1"/>
          </p:nvPr>
        </p:nvSpPr>
        <p:spPr>
          <a:xfrm>
            <a:off x="274320" y="265272"/>
            <a:ext cx="8602611" cy="480772"/>
          </a:xfrm>
          <a:prstGeom prst="rect">
            <a:avLst/>
          </a:prstGeom>
        </p:spPr>
        <p:txBody>
          <a:bodyPr lIns="0" rIns="0"/>
          <a:lstStyle>
            <a:lvl1pPr>
              <a:defRPr lang="en-US" kern="1200" dirty="0">
                <a:solidFill>
                  <a:schemeClr val="tx2"/>
                </a:solidFill>
                <a:latin typeface="Arial" panose="020B0604020202020204" pitchFamily="34" charset="0"/>
                <a:cs typeface="Arial" panose="020B0604020202020204" pitchFamily="34" charset="0"/>
              </a:defRPr>
            </a:lvl1pPr>
          </a:lstStyle>
          <a:p>
            <a:pPr lvl="0"/>
            <a:r>
              <a:rPr lang="en-US" dirty="0"/>
              <a:t>Click to edit title  </a:t>
            </a:r>
          </a:p>
        </p:txBody>
      </p:sp>
      <p:sp>
        <p:nvSpPr>
          <p:cNvPr id="4" name="TextBox 3"/>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a:solidFill>
                <a:srgbClr val="000000">
                  <a:lumMod val="50000"/>
                  <a:lumOff val="50000"/>
                </a:srgbClr>
              </a:solidFill>
            </a:endParaRPr>
          </a:p>
        </p:txBody>
      </p:sp>
      <p:sp>
        <p:nvSpPr>
          <p:cNvPr id="7" name="TextBox 6"/>
          <p:cNvSpPr txBox="1"/>
          <p:nvPr userDrawn="1"/>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a:solidFill>
                <a:srgbClr val="000000">
                  <a:lumMod val="50000"/>
                  <a:lumOff val="50000"/>
                </a:srgbClr>
              </a:solidFill>
            </a:endParaRPr>
          </a:p>
        </p:txBody>
      </p:sp>
      <p:sp>
        <p:nvSpPr>
          <p:cNvPr id="8" name="TextBox 7"/>
          <p:cNvSpPr txBox="1"/>
          <p:nvPr userDrawn="1"/>
        </p:nvSpPr>
        <p:spPr>
          <a:xfrm>
            <a:off x="295274" y="4832722"/>
            <a:ext cx="141064"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fld id="{58EC7406-F4CC-4ABF-902E-2AF4E70E5C0F}" type="slidenum">
              <a:rPr lang="en-US" sz="850" smtClean="0">
                <a:solidFill>
                  <a:srgbClr val="000000">
                    <a:lumMod val="50000"/>
                    <a:lumOff val="50000"/>
                  </a:srgbClr>
                </a:solidFill>
              </a:rPr>
              <a:pPr algn="r" defTabSz="914400" fontAlgn="base">
                <a:lnSpc>
                  <a:spcPct val="90000"/>
                </a:lnSpc>
                <a:spcBef>
                  <a:spcPct val="0"/>
                </a:spcBef>
                <a:spcAft>
                  <a:spcPct val="0"/>
                </a:spcAft>
                <a:buClr>
                  <a:srgbClr val="007DB8"/>
                </a:buClr>
              </a:pPr>
              <a:t>‹#›</a:t>
            </a:fld>
            <a:endParaRPr lang="en-US" sz="850" dirty="0">
              <a:solidFill>
                <a:srgbClr val="000000">
                  <a:lumMod val="50000"/>
                  <a:lumOff val="50000"/>
                </a:srgbClr>
              </a:solidFill>
            </a:endParaRPr>
          </a:p>
        </p:txBody>
      </p:sp>
      <p:pic>
        <p:nvPicPr>
          <p:cNvPr id="9" name="Picture 8"/>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8201289" y="4838853"/>
            <a:ext cx="675370" cy="120065"/>
          </a:xfrm>
          <a:prstGeom prst="rect">
            <a:avLst/>
          </a:prstGeom>
        </p:spPr>
      </p:pic>
      <p:sp>
        <p:nvSpPr>
          <p:cNvPr id="10" name="fl" descr="                                              Internal Use - Confidential &#10;&#10;"/>
          <p:cNvSpPr txBox="1"/>
          <p:nvPr userDrawn="1"/>
        </p:nvSpPr>
        <p:spPr>
          <a:xfrm>
            <a:off x="55002" y="4495129"/>
            <a:ext cx="2603277" cy="795089"/>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Internal Use - Confidential </a:t>
            </a:r>
          </a:p>
          <a:p>
            <a:pPr defTabSz="914400" fontAlgn="base">
              <a:lnSpc>
                <a:spcPct val="90000"/>
              </a:lnSpc>
              <a:spcBef>
                <a:spcPts val="100"/>
              </a:spcBef>
              <a:spcAft>
                <a:spcPts val="100"/>
              </a:spcAft>
            </a:pPr>
            <a:endParaRPr lang="en-US" sz="1000" dirty="0">
              <a:solidFill>
                <a:srgbClr val="808080"/>
              </a:solidFill>
            </a:endParaRPr>
          </a:p>
          <a:p>
            <a:pPr defTabSz="914400" fontAlgn="base">
              <a:lnSpc>
                <a:spcPct val="90000"/>
              </a:lnSpc>
              <a:spcBef>
                <a:spcPts val="100"/>
              </a:spcBef>
              <a:spcAft>
                <a:spcPts val="100"/>
              </a:spcAft>
            </a:pPr>
            <a:endParaRPr lang="en-US" sz="1000" dirty="0">
              <a:solidFill>
                <a:srgbClr val="808080"/>
              </a:solidFill>
            </a:endParaRPr>
          </a:p>
        </p:txBody>
      </p:sp>
    </p:spTree>
    <p:extLst>
      <p:ext uri="{BB962C8B-B14F-4D97-AF65-F5344CB8AC3E}">
        <p14:creationId xmlns:p14="http://schemas.microsoft.com/office/powerpoint/2010/main" val="264444598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970187927"/>
      </p:ext>
    </p:extLst>
  </p:cSld>
  <p:clrMapOvr>
    <a:masterClrMapping/>
  </p:clrMapOvr>
  <p:transition spd="med">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40207" y="4788400"/>
            <a:ext cx="724053" cy="214437"/>
          </a:xfrm>
          <a:prstGeom prst="rect">
            <a:avLst/>
          </a:prstGeom>
        </p:spPr>
      </p:pic>
    </p:spTree>
    <p:extLst>
      <p:ext uri="{BB962C8B-B14F-4D97-AF65-F5344CB8AC3E}">
        <p14:creationId xmlns:p14="http://schemas.microsoft.com/office/powerpoint/2010/main" val="272405576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5_Header_No body copy">
    <p:spTree>
      <p:nvGrpSpPr>
        <p:cNvPr id="1" name=""/>
        <p:cNvGrpSpPr/>
        <p:nvPr/>
      </p:nvGrpSpPr>
      <p:grpSpPr>
        <a:xfrm>
          <a:off x="0" y="0"/>
          <a:ext cx="0" cy="0"/>
          <a:chOff x="0" y="0"/>
          <a:chExt cx="0" cy="0"/>
        </a:xfrm>
      </p:grpSpPr>
      <p:pic>
        <p:nvPicPr>
          <p:cNvPr id="3" name="Content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6354"/>
          </a:xfrm>
          <a:prstGeom prst="rect">
            <a:avLst/>
          </a:prstGeom>
        </p:spPr>
      </p:pic>
      <p:sp>
        <p:nvSpPr>
          <p:cNvPr id="2" name="Title 1"/>
          <p:cNvSpPr>
            <a:spLocks noGrp="1"/>
          </p:cNvSpPr>
          <p:nvPr>
            <p:ph type="title" hasCustomPrompt="1"/>
          </p:nvPr>
        </p:nvSpPr>
        <p:spPr>
          <a:xfrm>
            <a:off x="274318" y="265272"/>
            <a:ext cx="8598219" cy="664797"/>
          </a:xfrm>
          <a:prstGeom prst="rect">
            <a:avLst/>
          </a:prstGeom>
        </p:spPr>
        <p:txBody>
          <a:bodyPr lIns="0" rIns="0" anchor="b"/>
          <a:lstStyle>
            <a:lvl1pPr>
              <a:defRPr cap="all"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5" name="Text Placeholder 7"/>
          <p:cNvSpPr>
            <a:spLocks noGrp="1"/>
          </p:cNvSpPr>
          <p:nvPr>
            <p:ph type="body" sz="quarter" idx="10" hasCustomPrompt="1"/>
          </p:nvPr>
        </p:nvSpPr>
        <p:spPr>
          <a:xfrm>
            <a:off x="274318" y="930068"/>
            <a:ext cx="8598219" cy="364577"/>
          </a:xfrm>
          <a:prstGeom prst="rect">
            <a:avLst/>
          </a:prstGeom>
        </p:spPr>
        <p:txBody>
          <a:bodyPr lIns="0" tIns="0" rIns="0" bIns="0"/>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07927214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990600"/>
            <a:ext cx="8458200" cy="3429000"/>
          </a:xfrm>
          <a:prstGeom prst="rect">
            <a:avLst/>
          </a:prstGeom>
        </p:spPr>
        <p:txBody>
          <a:bodyPr vert="horz" lIns="0" tIns="0" rIns="0" bIns="0"/>
          <a:lstStyle>
            <a:lvl1pPr marL="228600" indent="-228600">
              <a:spcBef>
                <a:spcPts val="1200"/>
              </a:spcBef>
              <a:buClr>
                <a:schemeClr val="bg2">
                  <a:lumMod val="50000"/>
                  <a:lumOff val="50000"/>
                </a:schemeClr>
              </a:buClr>
              <a:defRPr sz="2400">
                <a:solidFill>
                  <a:schemeClr val="bg2"/>
                </a:solidFill>
                <a:latin typeface="+mn-lt"/>
              </a:defRPr>
            </a:lvl1pPr>
            <a:lvl2pPr>
              <a:spcBef>
                <a:spcPts val="300"/>
              </a:spcBef>
              <a:buClr>
                <a:schemeClr val="bg2">
                  <a:lumMod val="50000"/>
                  <a:lumOff val="50000"/>
                </a:schemeClr>
              </a:buClr>
              <a:defRPr sz="2000">
                <a:solidFill>
                  <a:schemeClr val="bg2"/>
                </a:solidFill>
                <a:latin typeface="+mn-lt"/>
              </a:defRPr>
            </a:lvl2pPr>
            <a:lvl3pPr marL="1084263" indent="-169863">
              <a:spcBef>
                <a:spcPts val="300"/>
              </a:spcBef>
              <a:buClr>
                <a:schemeClr val="bg2">
                  <a:lumMod val="50000"/>
                  <a:lumOff val="50000"/>
                </a:schemeClr>
              </a:buClr>
              <a:defRPr sz="1600">
                <a:solidFill>
                  <a:schemeClr val="bg2"/>
                </a:solidFill>
                <a:latin typeface="+mn-lt"/>
              </a:defRPr>
            </a:lvl3pPr>
            <a:lvl4pPr marL="1430338" indent="-168275">
              <a:spcBef>
                <a:spcPts val="300"/>
              </a:spcBef>
              <a:buClr>
                <a:schemeClr val="bg2">
                  <a:lumMod val="50000"/>
                  <a:lumOff val="50000"/>
                </a:schemeClr>
              </a:buClr>
              <a:defRPr sz="1200">
                <a:solidFill>
                  <a:schemeClr val="bg2"/>
                </a:solidFill>
                <a:latin typeface="+mn-lt"/>
              </a:defRPr>
            </a:lvl4pPr>
            <a:lvl5pPr marL="1770063" indent="-169863">
              <a:spcBef>
                <a:spcPts val="300"/>
              </a:spcBef>
              <a:buClr>
                <a:schemeClr val="bg2">
                  <a:lumMod val="50000"/>
                  <a:lumOff val="50000"/>
                </a:schemeClr>
              </a:buClr>
              <a:buFont typeface="Arial"/>
              <a:buChar char="•"/>
              <a:defRPr sz="1100">
                <a:solidFill>
                  <a:schemeClr val="bg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ctrTitle" hasCustomPrompt="1"/>
          </p:nvPr>
        </p:nvSpPr>
        <p:spPr>
          <a:xfrm>
            <a:off x="379413" y="228600"/>
            <a:ext cx="8458200" cy="428625"/>
          </a:xfrm>
          <a:prstGeom prst="rect">
            <a:avLst/>
          </a:prstGeom>
        </p:spPr>
        <p:txBody>
          <a:bodyPr lIns="0" tIns="0" rIns="0" bIns="0" anchor="t" anchorCtr="0"/>
          <a:lstStyle>
            <a:lvl1pPr algn="l">
              <a:lnSpc>
                <a:spcPct val="100000"/>
              </a:lnSpc>
              <a:defRPr sz="2800" cap="none" baseline="0">
                <a:solidFill>
                  <a:schemeClr val="bg1"/>
                </a:solidFill>
                <a:latin typeface="+mj-lt"/>
                <a:cs typeface="Verdana"/>
              </a:defRPr>
            </a:lvl1pPr>
          </a:lstStyle>
          <a:p>
            <a:r>
              <a:rPr lang="en-US" dirty="0"/>
              <a:t>Click to edit master title style</a:t>
            </a:r>
          </a:p>
        </p:txBody>
      </p:sp>
    </p:spTree>
    <p:extLst>
      <p:ext uri="{BB962C8B-B14F-4D97-AF65-F5344CB8AC3E}">
        <p14:creationId xmlns:p14="http://schemas.microsoft.com/office/powerpoint/2010/main" val="16018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baseline="0">
                <a:solidFill>
                  <a:schemeClr val="tx2"/>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3" y="1277938"/>
            <a:ext cx="7958137" cy="3192461"/>
          </a:xfrm>
          <a:prstGeom prst="rect">
            <a:avLst/>
          </a:prstGeom>
        </p:spPr>
        <p:txBody>
          <a:bodyPr vert="horz" lIns="0" tIns="0" rIns="0" bIns="0"/>
          <a:lstStyle>
            <a:lvl1pPr marL="0" indent="0">
              <a:lnSpc>
                <a:spcPct val="100000"/>
              </a:lnSpc>
              <a:spcBef>
                <a:spcPts val="1200"/>
              </a:spcBef>
              <a:spcAft>
                <a:spcPts val="0"/>
              </a:spcAft>
              <a:buClr>
                <a:srgbClr val="808080"/>
              </a:buClr>
              <a:buNone/>
              <a:defRPr>
                <a:solidFill>
                  <a:schemeClr val="tx2"/>
                </a:solidFill>
                <a:latin typeface="+mn-lt"/>
                <a:ea typeface="Arial"/>
              </a:defRPr>
            </a:lvl1pPr>
            <a:lvl2pPr marL="341312" indent="0">
              <a:lnSpc>
                <a:spcPct val="100000"/>
              </a:lnSpc>
              <a:spcBef>
                <a:spcPts val="300"/>
              </a:spcBef>
              <a:spcAft>
                <a:spcPts val="0"/>
              </a:spcAft>
              <a:buClr>
                <a:srgbClr val="808080"/>
              </a:buClr>
              <a:buNone/>
              <a:defRPr>
                <a:solidFill>
                  <a:schemeClr val="tx2"/>
                </a:solidFill>
                <a:latin typeface="+mn-lt"/>
                <a:ea typeface="Arial"/>
              </a:defRPr>
            </a:lvl2pPr>
            <a:lvl3pPr marL="688975" indent="0">
              <a:lnSpc>
                <a:spcPct val="100000"/>
              </a:lnSpc>
              <a:spcBef>
                <a:spcPts val="300"/>
              </a:spcBef>
              <a:spcAft>
                <a:spcPts val="0"/>
              </a:spcAft>
              <a:buClr>
                <a:srgbClr val="808080"/>
              </a:buClr>
              <a:buNone/>
              <a:defRPr>
                <a:solidFill>
                  <a:schemeClr val="tx2"/>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5790456"/>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0131"/>
          </a:xfrm>
          <a:prstGeom prst="rect">
            <a:avLst/>
          </a:prstGeom>
        </p:spPr>
        <p:txBody>
          <a:bodyPr lIns="0" rIns="0">
            <a:spAutoFit/>
          </a:bodyPr>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397937517"/>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ck_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60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700" y="247650"/>
            <a:ext cx="8191500" cy="387798"/>
          </a:xfrm>
          <a:prstGeom prst="rect">
            <a:avLst/>
          </a:prstGeom>
        </p:spPr>
        <p:txBody>
          <a:bodyPr wrap="square" lIns="0" tIns="0" rIns="0" bIns="0">
            <a:spAutoFit/>
          </a:bodyPr>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79780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 Title &amp; Body">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0" y="0"/>
            <a:ext cx="9144000" cy="51435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rgbClr val="FFFFFF"/>
              </a:solidFill>
              <a:latin typeface="Arial"/>
            </a:endParaRPr>
          </a:p>
        </p:txBody>
      </p:sp>
      <p:sp>
        <p:nvSpPr>
          <p:cNvPr id="2" name="Title 1"/>
          <p:cNvSpPr>
            <a:spLocks noGrp="1"/>
          </p:cNvSpPr>
          <p:nvPr>
            <p:ph type="title" hasCustomPrompt="1"/>
          </p:nvPr>
        </p:nvSpPr>
        <p:spPr>
          <a:xfrm>
            <a:off x="274319" y="271886"/>
            <a:ext cx="7955280" cy="479747"/>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solidFill>
                  <a:schemeClr val="tx2"/>
                </a:solidFill>
                <a:latin typeface="+mn-lt"/>
                <a:ea typeface="Arial"/>
              </a:defRPr>
            </a:lvl1pPr>
            <a:lvl2pPr>
              <a:lnSpc>
                <a:spcPct val="100000"/>
              </a:lnSpc>
              <a:spcBef>
                <a:spcPts val="300"/>
              </a:spcBef>
              <a:spcAft>
                <a:spcPts val="0"/>
              </a:spcAft>
              <a:buClr>
                <a:srgbClr val="808080"/>
              </a:buClr>
              <a:defRPr>
                <a:solidFill>
                  <a:schemeClr val="tx2"/>
                </a:solidFill>
                <a:latin typeface="+mn-lt"/>
                <a:ea typeface="Arial"/>
              </a:defRPr>
            </a:lvl2pPr>
            <a:lvl3pPr marL="858838" indent="-169863">
              <a:lnSpc>
                <a:spcPct val="100000"/>
              </a:lnSpc>
              <a:spcBef>
                <a:spcPts val="300"/>
              </a:spcBef>
              <a:spcAft>
                <a:spcPts val="0"/>
              </a:spcAft>
              <a:buClr>
                <a:srgbClr val="808080"/>
              </a:buClr>
              <a:defRPr>
                <a:solidFill>
                  <a:schemeClr val="tx2"/>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56313731"/>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sub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dirty="0"/>
              <a:t>CLICK TO EDIT MASTER TITLE STYLE</a:t>
            </a:r>
          </a:p>
        </p:txBody>
      </p:sp>
      <p:sp>
        <p:nvSpPr>
          <p:cNvPr id="3" name="Subtitle 2"/>
          <p:cNvSpPr>
            <a:spLocks noGrp="1"/>
          </p:cNvSpPr>
          <p:nvPr>
            <p:ph type="subTitle" idx="1"/>
          </p:nvPr>
        </p:nvSpPr>
        <p:spPr>
          <a:xfrm>
            <a:off x="379415" y="703001"/>
            <a:ext cx="8449733" cy="302417"/>
          </a:xfrm>
          <a:prstGeom prst="rect">
            <a:avLst/>
          </a:prstGeom>
        </p:spPr>
        <p:txBody>
          <a:bodyPr lIns="0" tIns="0" rIns="0" bIns="0"/>
          <a:lstStyle>
            <a:lvl1pPr marL="0" indent="0" algn="l">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5684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927424119"/>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mid-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663" y="2331941"/>
            <a:ext cx="8229600" cy="479619"/>
          </a:xfrm>
          <a:prstGeom prst="rect">
            <a:avLst/>
          </a:prstGeom>
        </p:spPr>
        <p:txBody>
          <a:bodyPr vert="horz" lIns="0" tIns="0" rIns="0" bIns="0" anchor="ctr" anchorCtr="0">
            <a:spAutoFit/>
          </a:bodyPr>
          <a:lstStyle>
            <a:lvl1pPr>
              <a:defRPr sz="3400">
                <a:solidFill>
                  <a:srgbClr val="FFFFFF"/>
                </a:solidFill>
                <a:ea typeface="Arial"/>
              </a:defRPr>
            </a:lvl1pPr>
          </a:lstStyle>
          <a:p>
            <a:r>
              <a:rPr lang="en-US" dirty="0"/>
              <a:t>Click to edit Master title style</a:t>
            </a:r>
          </a:p>
        </p:txBody>
      </p:sp>
    </p:spTree>
    <p:extLst>
      <p:ext uri="{BB962C8B-B14F-4D97-AF65-F5344CB8AC3E}">
        <p14:creationId xmlns:p14="http://schemas.microsoft.com/office/powerpoint/2010/main" val="1004390908"/>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ubtitle, &amp;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700" y="247650"/>
            <a:ext cx="8191500" cy="387798"/>
          </a:xfrm>
          <a:prstGeom prst="rect">
            <a:avLst/>
          </a:prstGeom>
        </p:spPr>
        <p:txBody>
          <a:bodyPr wrap="square" lIns="0" tIns="0" rIns="0" bIns="0">
            <a:spAutoFit/>
          </a:bodyPr>
          <a:lstStyle>
            <a:lvl1pPr>
              <a:defRPr lang="en-US" dirty="0">
                <a:solidFill>
                  <a:srgbClr val="007DB8"/>
                </a:solidFill>
                <a:latin typeface="Arial" panose="020B0604020202020204" pitchFamily="34" charset="0"/>
                <a:ea typeface="Arial"/>
                <a:cs typeface="Arial" panose="020B0604020202020204" pitchFamily="34" charset="0"/>
              </a:defRPr>
            </a:lvl1pPr>
          </a:lstStyle>
          <a:p>
            <a:pPr lvl="0"/>
            <a:r>
              <a:rPr lang="en-US" dirty="0"/>
              <a:t>Click to edit content page title </a:t>
            </a:r>
          </a:p>
        </p:txBody>
      </p:sp>
      <p:sp>
        <p:nvSpPr>
          <p:cNvPr id="5" name="Text Placeholder 12"/>
          <p:cNvSpPr>
            <a:spLocks noGrp="1"/>
          </p:cNvSpPr>
          <p:nvPr>
            <p:ph type="subTitle" idx="11" hasCustomPrompt="1"/>
          </p:nvPr>
        </p:nvSpPr>
        <p:spPr>
          <a:xfrm>
            <a:off x="266700" y="685800"/>
            <a:ext cx="8191500" cy="215444"/>
          </a:xfrm>
          <a:prstGeom prst="rect">
            <a:avLst/>
          </a:prstGeom>
        </p:spPr>
        <p:txBody>
          <a:bodyPr wrap="square" lIns="0" tIns="0" rIns="0" bIns="0" anchor="t" anchorCtr="0">
            <a:spAutoFit/>
          </a:bodyPr>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8" name="Content Placeholder 4"/>
          <p:cNvSpPr>
            <a:spLocks noGrp="1"/>
          </p:cNvSpPr>
          <p:nvPr>
            <p:ph sz="quarter" idx="10"/>
          </p:nvPr>
        </p:nvSpPr>
        <p:spPr>
          <a:xfrm>
            <a:off x="271463" y="1314450"/>
            <a:ext cx="7958137" cy="315595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sz="1100">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86134583"/>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406509209"/>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0844" cy="5152975"/>
          </a:xfrm>
          <a:prstGeom prst="rect">
            <a:avLst/>
          </a:prstGeom>
        </p:spPr>
      </p:pic>
      <p:sp>
        <p:nvSpPr>
          <p:cNvPr id="9" name="Title Placeholder 21"/>
          <p:cNvSpPr>
            <a:spLocks noGrp="1"/>
          </p:cNvSpPr>
          <p:nvPr>
            <p:ph type="ctrTitle" hasCustomPrompt="1"/>
          </p:nvPr>
        </p:nvSpPr>
        <p:spPr>
          <a:xfrm>
            <a:off x="274322" y="289727"/>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952199073"/>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0924121"/>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0844" cy="5152975"/>
          </a:xfrm>
          <a:prstGeom prst="rect">
            <a:avLst/>
          </a:prstGeom>
        </p:spPr>
      </p:pic>
      <p:sp>
        <p:nvSpPr>
          <p:cNvPr id="9" name="Title Placeholder 21"/>
          <p:cNvSpPr>
            <a:spLocks noGrp="1"/>
          </p:cNvSpPr>
          <p:nvPr>
            <p:ph type="ctrTitle" hasCustomPrompt="1"/>
          </p:nvPr>
        </p:nvSpPr>
        <p:spPr>
          <a:xfrm>
            <a:off x="274319" y="288115"/>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740461100"/>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2" y="28929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673719211"/>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2" y="29416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421699283"/>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2" y="294163"/>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2" y="2252134"/>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251925654"/>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2504011208"/>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826315787"/>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12"/>
          <p:cNvSpPr>
            <a:spLocks noGrp="1"/>
          </p:cNvSpPr>
          <p:nvPr>
            <p:ph type="subTitle" idx="11" hasCustomPrompt="1"/>
          </p:nvPr>
        </p:nvSpPr>
        <p:spPr>
          <a:xfrm>
            <a:off x="266700" y="1057767"/>
            <a:ext cx="7960422" cy="313267"/>
          </a:xfrm>
          <a:prstGeom prst="rect">
            <a:avLst/>
          </a:prstGeom>
        </p:spPr>
        <p:txBody>
          <a:bodyPr lIns="0" rIns="0" anchor="t" anchorCtr="0"/>
          <a:lstStyle>
            <a:lvl1pPr marL="285750" indent="-285750">
              <a:buFont typeface="Arial"/>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373960104"/>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407822081"/>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0166" y="267705"/>
            <a:ext cx="4285279"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0166"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588038033"/>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ea typeface="Arial"/>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8" name="Text Placeholder 12"/>
          <p:cNvSpPr>
            <a:spLocks noGrp="1"/>
          </p:cNvSpPr>
          <p:nvPr>
            <p:ph type="subTitle" idx="11" hasCustomPrompt="1"/>
          </p:nvPr>
        </p:nvSpPr>
        <p:spPr>
          <a:xfrm>
            <a:off x="266700" y="767410"/>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595310286"/>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normAutofit/>
          </a:bodyPr>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271463" y="1057766"/>
            <a:ext cx="7960422"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8" name="Content Placeholder 4"/>
          <p:cNvSpPr>
            <a:spLocks noGrp="1"/>
          </p:cNvSpPr>
          <p:nvPr>
            <p:ph sz="quarter" idx="10"/>
          </p:nvPr>
        </p:nvSpPr>
        <p:spPr>
          <a:xfrm>
            <a:off x="271463" y="1541463"/>
            <a:ext cx="7958137" cy="2928937"/>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509678"/>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836894"/>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Text Placeholder 12"/>
          <p:cNvSpPr>
            <a:spLocks noGrp="1"/>
          </p:cNvSpPr>
          <p:nvPr>
            <p:ph type="subTitle" idx="11" hasCustomPrompt="1"/>
          </p:nvPr>
        </p:nvSpPr>
        <p:spPr>
          <a:xfrm>
            <a:off x="266700" y="1113367"/>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4002362785"/>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3"/>
            <a:ext cx="7955280" cy="664797"/>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972460875"/>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851897"/>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103813150"/>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110396718"/>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95381812"/>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104077071"/>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643657184"/>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153396586"/>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30297665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640080"/>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Content Placeholder 4"/>
          <p:cNvSpPr>
            <a:spLocks noGrp="1"/>
          </p:cNvSpPr>
          <p:nvPr>
            <p:ph sz="quarter" idx="10"/>
          </p:nvPr>
        </p:nvSpPr>
        <p:spPr>
          <a:xfrm>
            <a:off x="271463" y="1277938"/>
            <a:ext cx="3843337"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
        <p:nvSpPr>
          <p:cNvPr id="8" name="Content Placeholder 4"/>
          <p:cNvSpPr>
            <a:spLocks noGrp="1"/>
          </p:cNvSpPr>
          <p:nvPr>
            <p:ph sz="quarter" idx="11"/>
          </p:nvPr>
        </p:nvSpPr>
        <p:spPr>
          <a:xfrm>
            <a:off x="4376738" y="1277938"/>
            <a:ext cx="385286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00634226"/>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715648054"/>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343312989"/>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Verdana" panose="020B0604030504040204" pitchFamily="34" charset="0"/>
                <a:cs typeface="Verdana" panose="020B0604030504040204" pitchFamily="34" charset="0"/>
              </a:defRPr>
            </a:lvl1pPr>
          </a:lstStyle>
          <a:p>
            <a:r>
              <a:rPr lang="en-US" dirty="0"/>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84947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_Image 1">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480979503"/>
      </p:ext>
    </p:extLst>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_Image 2">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278723605"/>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_Image 3">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578903868"/>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_Black">
    <p:bg>
      <p:bgPr>
        <a:solidFill>
          <a:schemeClr val="bg2"/>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mn-lt"/>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mn-lt"/>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
        <p:nvSpPr>
          <p:cNvPr id="5" name="Rectangle 4"/>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799816584"/>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_Carbon">
    <p:bg>
      <p:bgPr>
        <a:solidFill>
          <a:schemeClr val="tx1"/>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mn-lt"/>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mn-lt"/>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
        <p:nvSpPr>
          <p:cNvPr id="5" name="Rectangle 4"/>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4021907044"/>
      </p:ext>
    </p:extLst>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mn-lt"/>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mn-lt"/>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
        <p:nvSpPr>
          <p:cNvPr id="5" name="Rectangle 4"/>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934317703"/>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3" y="1277938"/>
            <a:ext cx="7958137" cy="3192461"/>
          </a:xfrm>
          <a:prstGeom prst="rect">
            <a:avLst/>
          </a:prstGeom>
        </p:spPr>
        <p:txBody>
          <a:bodyPr vert="horz" lIns="0" tIns="0" rIns="0" bIns="0"/>
          <a:lstStyle>
            <a:lvl1pPr marL="0" indent="0">
              <a:lnSpc>
                <a:spcPct val="100000"/>
              </a:lnSpc>
              <a:spcBef>
                <a:spcPts val="1200"/>
              </a:spcBef>
              <a:spcAft>
                <a:spcPts val="0"/>
              </a:spcAft>
              <a:buClr>
                <a:srgbClr val="808080"/>
              </a:buClr>
              <a:buNone/>
              <a:defRPr>
                <a:latin typeface="+mn-lt"/>
                <a:ea typeface="Arial"/>
              </a:defRPr>
            </a:lvl1pPr>
            <a:lvl2pPr marL="341312" indent="0">
              <a:lnSpc>
                <a:spcPct val="100000"/>
              </a:lnSpc>
              <a:spcBef>
                <a:spcPts val="300"/>
              </a:spcBef>
              <a:spcAft>
                <a:spcPts val="0"/>
              </a:spcAft>
              <a:buClr>
                <a:srgbClr val="808080"/>
              </a:buClr>
              <a:buNone/>
              <a:defRPr>
                <a:latin typeface="+mn-lt"/>
                <a:ea typeface="Arial"/>
              </a:defRPr>
            </a:lvl2pPr>
            <a:lvl3pPr marL="688975" indent="0">
              <a:lnSpc>
                <a:spcPct val="100000"/>
              </a:lnSpc>
              <a:spcBef>
                <a:spcPts val="300"/>
              </a:spcBef>
              <a:spcAft>
                <a:spcPts val="0"/>
              </a:spcAft>
              <a:buClr>
                <a:srgbClr val="808080"/>
              </a:buClr>
              <a:buNone/>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3469179"/>
      </p:ext>
    </p:extLst>
  </p:cSld>
  <p:clrMapOvr>
    <a:masterClrMapping/>
  </p:clrMapOvr>
  <p:transition spd="med">
    <p:wipe dir="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463" y="268288"/>
            <a:ext cx="4295219" cy="806114"/>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91813378"/>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4925604"/>
      </p:ext>
    </p:extLst>
  </p:cSld>
  <p:clrMapOvr>
    <a:masterClrMapping/>
  </p:clrMapOvr>
  <p:transition spd="med">
    <p:wipe dir="r"/>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5"/>
            <a:ext cx="7955280" cy="640080"/>
          </a:xfrm>
          <a:prstGeom prst="rect">
            <a:avLst/>
          </a:prstGeom>
        </p:spPr>
        <p:txBody>
          <a:bodyPr lIns="0" rIns="0">
            <a:normAutofit/>
          </a:bodyPr>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266700" y="1057766"/>
            <a:ext cx="7960422"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8" name="Content Placeholder 4"/>
          <p:cNvSpPr>
            <a:spLocks noGrp="1"/>
          </p:cNvSpPr>
          <p:nvPr>
            <p:ph sz="quarter" idx="10"/>
          </p:nvPr>
        </p:nvSpPr>
        <p:spPr>
          <a:xfrm>
            <a:off x="271463" y="1541463"/>
            <a:ext cx="7958137" cy="2928937"/>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83653548"/>
      </p:ext>
    </p:extLst>
  </p:cSld>
  <p:clrMapOvr>
    <a:masterClrMapping/>
  </p:clrMapOvr>
  <p:transition spd="med">
    <p:wipe dir="r"/>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Content Placeholder 4"/>
          <p:cNvSpPr>
            <a:spLocks noGrp="1"/>
          </p:cNvSpPr>
          <p:nvPr>
            <p:ph sz="quarter" idx="10"/>
          </p:nvPr>
        </p:nvSpPr>
        <p:spPr>
          <a:xfrm>
            <a:off x="271463" y="1277938"/>
            <a:ext cx="38433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
        <p:nvSpPr>
          <p:cNvPr id="8" name="Content Placeholder 4"/>
          <p:cNvSpPr>
            <a:spLocks noGrp="1"/>
          </p:cNvSpPr>
          <p:nvPr>
            <p:ph sz="quarter" idx="11"/>
          </p:nvPr>
        </p:nvSpPr>
        <p:spPr>
          <a:xfrm>
            <a:off x="4376738" y="1277938"/>
            <a:ext cx="3852862"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1350097"/>
      </p:ext>
    </p:extLst>
  </p:cSld>
  <p:clrMapOvr>
    <a:masterClrMapping/>
  </p:clrMapOvr>
  <p:transition spd="med">
    <p:wipe dir="r"/>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3050" y="271463"/>
            <a:ext cx="4295219" cy="814832"/>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4"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9976848"/>
      </p:ext>
    </p:extLst>
  </p:cSld>
  <p:clrMapOvr>
    <a:masterClrMapping/>
  </p:clrMapOvr>
  <p:transition spd="med">
    <p:wipe dir="r"/>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3050" y="274056"/>
            <a:ext cx="4865304" cy="486332"/>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7" name="Text Placeholder 12"/>
          <p:cNvSpPr>
            <a:spLocks noGrp="1"/>
          </p:cNvSpPr>
          <p:nvPr>
            <p:ph type="subTitle" idx="11" hasCustomPrompt="1"/>
          </p:nvPr>
        </p:nvSpPr>
        <p:spPr>
          <a:xfrm>
            <a:off x="266700" y="767409"/>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8571774"/>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74320"/>
            <a:ext cx="4297680" cy="840802"/>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7" name="Text Placeholder 12"/>
          <p:cNvSpPr>
            <a:spLocks noGrp="1"/>
          </p:cNvSpPr>
          <p:nvPr>
            <p:ph type="subTitle" idx="11" hasCustomPrompt="1"/>
          </p:nvPr>
        </p:nvSpPr>
        <p:spPr>
          <a:xfrm>
            <a:off x="266700" y="1113366"/>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541463"/>
            <a:ext cx="4291012" cy="2928937"/>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01897604"/>
      </p:ext>
    </p:extLst>
  </p:cSld>
  <p:clrMapOvr>
    <a:masterClrMapping/>
  </p:clrMapOvr>
  <p:transition spd="med">
    <p:wipe dir="r"/>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472577"/>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413849723"/>
      </p:ext>
    </p:extLst>
  </p:cSld>
  <p:clrMapOvr>
    <a:masterClrMapping/>
  </p:clrMapOvr>
  <p:transition spd="med">
    <p:wipe dir="r"/>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353215"/>
      </p:ext>
    </p:extLst>
  </p:cSld>
  <p:clrMapOvr>
    <a:masterClrMapping/>
  </p:clrMapOvr>
  <p:transition spd="med">
    <p:wipe dir="r"/>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ivider_Image 1">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940622284"/>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_Image 2">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610657231"/>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463" y="268288"/>
            <a:ext cx="4865304" cy="486332"/>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7" name="Text Placeholder 12"/>
          <p:cNvSpPr>
            <a:spLocks noGrp="1"/>
          </p:cNvSpPr>
          <p:nvPr>
            <p:ph type="subTitle" idx="11" hasCustomPrompt="1"/>
          </p:nvPr>
        </p:nvSpPr>
        <p:spPr>
          <a:xfrm>
            <a:off x="271463" y="767409"/>
            <a:ext cx="4305300"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277938"/>
            <a:ext cx="4291012" cy="3192461"/>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49015387"/>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ivider_Image 3">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840514932"/>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828434743"/>
      </p:ext>
    </p:extLst>
  </p:cSld>
  <p:clrMapOvr>
    <a:masterClrMapping/>
  </p:clrMapOvr>
  <p:transition spd="med">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211402528"/>
      </p:ext>
    </p:extLst>
  </p:cSld>
  <p:clrMapOvr>
    <a:masterClrMapping/>
  </p:clrMapOvr>
  <p:transition spd="med">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068341669"/>
      </p:ext>
    </p:extLst>
  </p:cSld>
  <p:clrMapOvr>
    <a:masterClrMapping/>
  </p:clrMapOvr>
  <p:transition spd="med">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80011641"/>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445113852"/>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556174375"/>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80133" y="430719"/>
            <a:ext cx="1630654" cy="290800"/>
          </a:xfrm>
          <a:prstGeom prst="rect">
            <a:avLst/>
          </a:prstGeom>
        </p:spPr>
      </p:pic>
    </p:spTree>
    <p:extLst>
      <p:ext uri="{BB962C8B-B14F-4D97-AF65-F5344CB8AC3E}">
        <p14:creationId xmlns:p14="http://schemas.microsoft.com/office/powerpoint/2010/main" val="2156950225"/>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246518183"/>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364633842"/>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463" y="268288"/>
            <a:ext cx="4297680" cy="840802"/>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7" name="Text Placeholder 12"/>
          <p:cNvSpPr>
            <a:spLocks noGrp="1"/>
          </p:cNvSpPr>
          <p:nvPr>
            <p:ph type="subTitle" idx="11" hasCustomPrompt="1"/>
          </p:nvPr>
        </p:nvSpPr>
        <p:spPr>
          <a:xfrm>
            <a:off x="271463" y="1113366"/>
            <a:ext cx="4305300" cy="313267"/>
          </a:xfrm>
          <a:prstGeom prst="rect">
            <a:avLst/>
          </a:prstGeom>
        </p:spPr>
        <p:txBody>
          <a:bodyPr lIns="0" rIns="0" anchor="t" anchorCtr="0"/>
          <a:lstStyle>
            <a:lvl1pPr marL="228600" indent="-228600">
              <a:buNone/>
              <a:defRPr lang="en-US" b="1" dirty="0" smtClean="0">
                <a:solidFill>
                  <a:srgbClr val="FFFFFF"/>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
        <p:nvSpPr>
          <p:cNvPr id="5" name="Content Placeholder 4"/>
          <p:cNvSpPr>
            <a:spLocks noGrp="1"/>
          </p:cNvSpPr>
          <p:nvPr>
            <p:ph sz="quarter" idx="10"/>
          </p:nvPr>
        </p:nvSpPr>
        <p:spPr>
          <a:xfrm>
            <a:off x="271464" y="1541463"/>
            <a:ext cx="4291012" cy="2928937"/>
          </a:xfrm>
          <a:prstGeom prst="rect">
            <a:avLst/>
          </a:prstGeom>
        </p:spPr>
        <p:txBody>
          <a:bodyPr vert="horz" lIns="0" tIns="0" rIns="0" bIns="0"/>
          <a:lstStyle>
            <a:lvl1pPr>
              <a:lnSpc>
                <a:spcPct val="100000"/>
              </a:lnSpc>
              <a:spcBef>
                <a:spcPts val="1200"/>
              </a:spcBef>
              <a:spcAft>
                <a:spcPts val="0"/>
              </a:spcAft>
              <a:buClr>
                <a:srgbClr val="808080"/>
              </a:buClr>
              <a:defRPr>
                <a:solidFill>
                  <a:srgbClr val="FFFFFF"/>
                </a:solidFill>
                <a:latin typeface="+mn-lt"/>
                <a:ea typeface="Arial"/>
              </a:defRPr>
            </a:lvl1pPr>
            <a:lvl2pPr>
              <a:lnSpc>
                <a:spcPct val="100000"/>
              </a:lnSpc>
              <a:spcBef>
                <a:spcPts val="300"/>
              </a:spcBef>
              <a:spcAft>
                <a:spcPts val="0"/>
              </a:spcAft>
              <a:buClr>
                <a:srgbClr val="808080"/>
              </a:buClr>
              <a:defRPr>
                <a:solidFill>
                  <a:srgbClr val="FFFFFF"/>
                </a:solidFill>
                <a:latin typeface="+mn-lt"/>
                <a:ea typeface="Arial"/>
              </a:defRPr>
            </a:lvl2pPr>
            <a:lvl3pPr marL="858838" indent="-169863">
              <a:lnSpc>
                <a:spcPct val="100000"/>
              </a:lnSpc>
              <a:spcBef>
                <a:spcPts val="300"/>
              </a:spcBef>
              <a:spcAft>
                <a:spcPts val="0"/>
              </a:spcAft>
              <a:buClr>
                <a:srgbClr val="808080"/>
              </a:buClr>
              <a:defRPr>
                <a:solidFill>
                  <a:srgbClr val="FFFFFF"/>
                </a:solidFill>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604515"/>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229341788"/>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4067713773"/>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943515117"/>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mid-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663" y="2331941"/>
            <a:ext cx="8229600" cy="479619"/>
          </a:xfrm>
          <a:prstGeom prst="rect">
            <a:avLst/>
          </a:prstGeom>
        </p:spPr>
        <p:txBody>
          <a:bodyPr vert="horz" lIns="0" tIns="0" rIns="0" bIns="0" anchor="ctr" anchorCtr="0">
            <a:spAutoFit/>
          </a:bodyPr>
          <a:lstStyle>
            <a:lvl1pPr>
              <a:defRPr sz="3400">
                <a:solidFill>
                  <a:schemeClr val="bg1"/>
                </a:solidFill>
                <a:ea typeface="Arial"/>
              </a:defRPr>
            </a:lvl1pPr>
          </a:lstStyle>
          <a:p>
            <a:r>
              <a:rPr lang="en-US" dirty="0"/>
              <a:t>Click to edit Master title style</a:t>
            </a:r>
          </a:p>
        </p:txBody>
      </p:sp>
    </p:spTree>
    <p:extLst>
      <p:ext uri="{BB962C8B-B14F-4D97-AF65-F5344CB8AC3E}">
        <p14:creationId xmlns:p14="http://schemas.microsoft.com/office/powerpoint/2010/main" val="1968260545"/>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chemeClr val="bg1"/>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467812866"/>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bkgd white title and sub">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chemeClr val="bg1"/>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3" name="Text Placeholder 12"/>
          <p:cNvSpPr>
            <a:spLocks noGrp="1"/>
          </p:cNvSpPr>
          <p:nvPr>
            <p:ph type="subTitle" idx="11" hasCustomPrompt="1"/>
          </p:nvPr>
        </p:nvSpPr>
        <p:spPr>
          <a:xfrm>
            <a:off x="266700" y="810683"/>
            <a:ext cx="7960422" cy="313267"/>
          </a:xfrm>
          <a:prstGeom prst="rect">
            <a:avLst/>
          </a:prstGeom>
        </p:spPr>
        <p:txBody>
          <a:bodyPr lIns="0" rIns="0" anchor="t" anchorCtr="0"/>
          <a:lstStyle>
            <a:lvl1pPr marL="285750" indent="-285750">
              <a:buFont typeface="Arial"/>
              <a:buNone/>
              <a:defRPr lang="en-US" b="1" dirty="0" smtClean="0">
                <a:solidFill>
                  <a:schemeClr val="bg2"/>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136902448"/>
      </p:ext>
    </p:extLst>
  </p:cSld>
  <p:clrMapOvr>
    <a:masterClrMapping/>
  </p:clrMapOvr>
  <p:transition spd="med">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ck bkgd white title top">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318" y="264629"/>
            <a:ext cx="7955280" cy="487313"/>
          </a:xfrm>
          <a:prstGeom prst="rect">
            <a:avLst/>
          </a:prstGeom>
        </p:spPr>
        <p:txBody>
          <a:bodyPr lIns="0" rIns="0">
            <a:spAutoFit/>
          </a:bodyPr>
          <a:lstStyle>
            <a:lvl1pPr>
              <a:defRPr baseline="0">
                <a:solidFill>
                  <a:schemeClr val="bg1"/>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3" name="Content Placeholder 2"/>
          <p:cNvSpPr>
            <a:spLocks noGrp="1"/>
          </p:cNvSpPr>
          <p:nvPr>
            <p:ph sz="half" idx="13" hasCustomPrompt="1"/>
          </p:nvPr>
        </p:nvSpPr>
        <p:spPr>
          <a:xfrm>
            <a:off x="274319" y="1280160"/>
            <a:ext cx="4305377"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chemeClr val="bg2"/>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chemeClr val="bg2"/>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chemeClr val="bg2"/>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0074318"/>
      </p:ext>
    </p:extLst>
  </p:cSld>
  <p:clrMapOvr>
    <a:masterClrMapping/>
  </p:clrMapOvr>
  <p:transition spd="med">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solidFill>
                  <a:schemeClr val="bg1"/>
                </a:solidFill>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453501219"/>
      </p:ext>
    </p:extLst>
  </p:cSld>
  <p:clrMapOvr>
    <a:masterClrMapping/>
  </p:clrMapOvr>
  <p:transition spd="med">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150307194"/>
      </p:ext>
    </p:extLst>
  </p:cSld>
  <p:clrMapOvr>
    <a:masterClrMapping/>
  </p:clrMapOvr>
  <p:transition spd="med">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12"/>
          <p:cNvSpPr>
            <a:spLocks noGrp="1"/>
          </p:cNvSpPr>
          <p:nvPr>
            <p:ph type="subTitle" idx="11" hasCustomPrompt="1"/>
          </p:nvPr>
        </p:nvSpPr>
        <p:spPr>
          <a:xfrm>
            <a:off x="266700" y="1057766"/>
            <a:ext cx="7960422" cy="313267"/>
          </a:xfrm>
          <a:prstGeom prst="rect">
            <a:avLst/>
          </a:prstGeom>
        </p:spPr>
        <p:txBody>
          <a:bodyPr lIns="0" rIns="0" anchor="t" anchorCtr="0"/>
          <a:lstStyle>
            <a:lvl1pPr marL="285750" indent="-285750">
              <a:buFont typeface="Arial"/>
              <a:buNone/>
              <a:defRPr lang="en-US" b="1" dirty="0" smtClean="0">
                <a:latin typeface="Arial" panose="020B0604020202020204" pitchFamily="34"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2628212525"/>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463" y="268288"/>
            <a:ext cx="7955280" cy="472577"/>
          </a:xfrm>
          <a:prstGeom prst="rect">
            <a:avLst/>
          </a:prstGeom>
        </p:spPr>
        <p:txBody>
          <a:bodyPr lIns="0" rIns="0"/>
          <a:lstStyle>
            <a:lvl1pPr>
              <a:defRPr>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437567763"/>
      </p:ext>
    </p:extLst>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841093538"/>
      </p:ext>
    </p:extLst>
  </p:cSld>
  <p:clrMapOvr>
    <a:masterClrMapping/>
  </p:clrMapOvr>
  <p:transition spd="med">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0166" y="267705"/>
            <a:ext cx="4285279"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0166"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300193607"/>
      </p:ext>
    </p:extLst>
  </p:cSld>
  <p:clrMapOvr>
    <a:masterClrMapping/>
  </p:clrMapOvr>
  <p:transition spd="med">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8" name="Text Placeholder 12"/>
          <p:cNvSpPr>
            <a:spLocks noGrp="1"/>
          </p:cNvSpPr>
          <p:nvPr>
            <p:ph type="subTitle" idx="11" hasCustomPrompt="1"/>
          </p:nvPr>
        </p:nvSpPr>
        <p:spPr>
          <a:xfrm>
            <a:off x="266700" y="767409"/>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3660809178"/>
      </p:ext>
    </p:extLst>
  </p:cSld>
  <p:clrMapOvr>
    <a:masterClrMapping/>
  </p:clrMapOvr>
  <p:transition spd="med">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836894"/>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Text Placeholder 12"/>
          <p:cNvSpPr>
            <a:spLocks noGrp="1"/>
          </p:cNvSpPr>
          <p:nvPr>
            <p:ph type="subTitle" idx="11" hasCustomPrompt="1"/>
          </p:nvPr>
        </p:nvSpPr>
        <p:spPr>
          <a:xfrm>
            <a:off x="266700" y="1113366"/>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3980149300"/>
      </p:ext>
    </p:extLst>
  </p:cSld>
  <p:clrMapOvr>
    <a:masterClrMapping/>
  </p:clrMapOvr>
  <p:transition spd="med">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28366538"/>
      </p:ext>
    </p:extLst>
  </p:cSld>
  <p:clrMapOvr>
    <a:masterClrMapping/>
  </p:clrMapOvr>
  <p:transition spd="med">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684369"/>
      </p:ext>
    </p:extLst>
  </p:cSld>
  <p:clrMapOvr>
    <a:masterClrMapping/>
  </p:clrMapOvr>
  <p:transition spd="med">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653621416"/>
      </p:ext>
    </p:extLst>
  </p:cSld>
  <p:clrMapOvr>
    <a:masterClrMapping/>
  </p:clrMapOvr>
  <p:transition spd="med">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031660808"/>
      </p:ext>
    </p:extLst>
  </p:cSld>
  <p:clrMapOvr>
    <a:masterClrMapping/>
  </p:clrMapOvr>
  <p:transition spd="med">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788449930"/>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297518988"/>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14.png"/><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theme" Target="../theme/theme4.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image" Target="../media/image14.png"/><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image" Target="../media/image16.png"/><Relationship Id="rId8"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14.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theme" Target="../theme/theme5.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theme" Target="../theme/theme6.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image" Target="../media/image1.png"/><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theme" Target="../theme/theme7.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5/29/2019</a:t>
            </a:fld>
            <a:endParaRPr lang="en-US" sz="900" dirty="0">
              <a:solidFill>
                <a:schemeClr val="bg2">
                  <a:lumMod val="50000"/>
                  <a:lumOff val="50000"/>
                </a:schemeClr>
              </a:solidFill>
              <a:latin typeface="+mn-lt"/>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5/29/2019</a:t>
            </a:fld>
            <a:endParaRPr lang="en-US" sz="900" dirty="0">
              <a:solidFill>
                <a:schemeClr val="bg2">
                  <a:lumMod val="50000"/>
                  <a:lumOff val="50000"/>
                </a:schemeClr>
              </a:solidFill>
              <a:latin typeface="+mn-lt"/>
            </a:endParaRPr>
          </a:p>
        </p:txBody>
      </p:sp>
      <p:pic>
        <p:nvPicPr>
          <p:cNvPr id="8" name="Picture 7"/>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5" name="fl" descr="                              Dell - Internal Use - Confidential&#10;"/>
          <p:cNvSpPr txBox="1"/>
          <p:nvPr userDrawn="1"/>
        </p:nvSpPr>
        <p:spPr>
          <a:xfrm>
            <a:off x="155253"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3797807351"/>
      </p:ext>
    </p:extLst>
  </p:cSld>
  <p:clrMap bg1="dk2" tx1="lt1" bg2="dk1" tx2="lt2" accent1="accent1" accent2="accent2" accent3="accent3" accent4="accent4" accent5="accent5" accent6="accent6" hlink="hlink" folHlink="folHlink"/>
  <p:sldLayoutIdLst>
    <p:sldLayoutId id="214748448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58" r:id="rId11"/>
    <p:sldLayoutId id="2147484562" r:id="rId12"/>
    <p:sldLayoutId id="2147484565" r:id="rId13"/>
    <p:sldLayoutId id="2147484615" r:id="rId14"/>
    <p:sldLayoutId id="2147484619" r:id="rId15"/>
    <p:sldLayoutId id="2147484661" r:id="rId16"/>
    <p:sldLayoutId id="2147484707" r:id="rId17"/>
    <p:sldLayoutId id="2147484708" r:id="rId18"/>
    <p:sldLayoutId id="2147484709" r:id="rId19"/>
    <p:sldLayoutId id="2147484710" r:id="rId20"/>
    <p:sldLayoutId id="2147484711" r:id="rId21"/>
    <p:sldLayoutId id="2147484712" r:id="rId22"/>
    <p:sldLayoutId id="2147484715" r:id="rId23"/>
    <p:sldLayoutId id="2147484716" r:id="rId24"/>
    <p:sldLayoutId id="2147484717" r:id="rId25"/>
    <p:sldLayoutId id="2147484718" r:id="rId26"/>
    <p:sldLayoutId id="2147484769" r:id="rId27"/>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8"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sp>
        <p:nvSpPr>
          <p:cNvPr id="13" name="TextBox 12" hidden="1"/>
          <p:cNvSpPr txBox="1"/>
          <p:nvPr/>
        </p:nvSpPr>
        <p:spPr>
          <a:xfrm>
            <a:off x="1895478"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pic>
        <p:nvPicPr>
          <p:cNvPr id="12" name="Picture 1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
        <p:nvSpPr>
          <p:cNvPr id="5"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1261268390"/>
      </p:ext>
    </p:extLst>
  </p:cSld>
  <p:clrMap bg1="dk2" tx1="lt1" bg2="dk1" tx2="lt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 id="2147484515" r:id="rId18"/>
    <p:sldLayoutId id="2147484516" r:id="rId19"/>
    <p:sldLayoutId id="2147484517" r:id="rId20"/>
    <p:sldLayoutId id="2147484518" r:id="rId21"/>
    <p:sldLayoutId id="2147484519" r:id="rId22"/>
    <p:sldLayoutId id="2147484520" r:id="rId23"/>
    <p:sldLayoutId id="2147484521" r:id="rId24"/>
    <p:sldLayoutId id="2147484522" r:id="rId25"/>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pic>
        <p:nvPicPr>
          <p:cNvPr id="10" name="Picture 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
        <p:nvSpPr>
          <p:cNvPr id="5"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899077258"/>
      </p:ext>
    </p:extLst>
  </p:cSld>
  <p:clrMap bg1="dk2" tx1="lt1" bg2="dk1"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 id="2147484543" r:id="rId15"/>
    <p:sldLayoutId id="2147484544" r:id="rId16"/>
    <p:sldLayoutId id="2147484545" r:id="rId17"/>
    <p:sldLayoutId id="2147484546" r:id="rId18"/>
    <p:sldLayoutId id="2147484547" r:id="rId19"/>
    <p:sldLayoutId id="2147484548" r:id="rId20"/>
    <p:sldLayoutId id="2147484549" r:id="rId21"/>
    <p:sldLayoutId id="2147484550" r:id="rId22"/>
    <p:sldLayoutId id="2147484551" r:id="rId23"/>
    <p:sldLayoutId id="2147484552" r:id="rId24"/>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pic>
        <p:nvPicPr>
          <p:cNvPr id="10" name="Picture 9"/>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8201289" y="4838853"/>
            <a:ext cx="675370" cy="120065"/>
          </a:xfrm>
          <a:prstGeom prst="rect">
            <a:avLst/>
          </a:prstGeom>
        </p:spPr>
      </p:pic>
      <p:sp>
        <p:nvSpPr>
          <p:cNvPr id="6"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2470360742"/>
      </p:ext>
    </p:extLst>
  </p:cSld>
  <p:clrMap bg1="dk2" tx1="lt1" bg2="dk1"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 id="2147484581" r:id="rId15"/>
    <p:sldLayoutId id="2147484582" r:id="rId16"/>
    <p:sldLayoutId id="2147484583" r:id="rId17"/>
    <p:sldLayoutId id="2147484584" r:id="rId18"/>
    <p:sldLayoutId id="2147484585" r:id="rId19"/>
    <p:sldLayoutId id="2147484586" r:id="rId20"/>
    <p:sldLayoutId id="2147484587" r:id="rId21"/>
    <p:sldLayoutId id="2147484588" r:id="rId22"/>
    <p:sldLayoutId id="2147484589" r:id="rId23"/>
    <p:sldLayoutId id="2147484590" r:id="rId24"/>
    <p:sldLayoutId id="2147484591" r:id="rId25"/>
    <p:sldLayoutId id="2147484592" r:id="rId26"/>
    <p:sldLayoutId id="2147484593" r:id="rId27"/>
    <p:sldLayoutId id="2147484594" r:id="rId28"/>
    <p:sldLayoutId id="2147484595" r:id="rId29"/>
    <p:sldLayoutId id="2147484596" r:id="rId30"/>
    <p:sldLayoutId id="2147484603" r:id="rId31"/>
    <p:sldLayoutId id="2147484605" r:id="rId32"/>
    <p:sldLayoutId id="2147484606" r:id="rId33"/>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5/29/2019</a:t>
            </a:fld>
            <a:endParaRPr lang="en-US" sz="900" dirty="0">
              <a:solidFill>
                <a:srgbClr val="000000">
                  <a:lumMod val="50000"/>
                  <a:lumOff val="50000"/>
                </a:srgbClr>
              </a:solidFill>
              <a:latin typeface="Arial"/>
            </a:endParaRPr>
          </a:p>
        </p:txBody>
      </p:sp>
      <p:pic>
        <p:nvPicPr>
          <p:cNvPr id="10" name="Picture 9"/>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
        <p:nvSpPr>
          <p:cNvPr id="15" name="fl"/>
          <p:cNvSpPr txBox="1"/>
          <p:nvPr userDrawn="1"/>
        </p:nvSpPr>
        <p:spPr>
          <a:xfrm>
            <a:off x="0" y="4836414"/>
            <a:ext cx="9144000" cy="119369"/>
          </a:xfrm>
          <a:prstGeom prst="rect">
            <a:avLst/>
          </a:prstGeom>
          <a:noFill/>
        </p:spPr>
        <p:txBody>
          <a:bodyPr vert="horz" wrap="square" lIns="0" tIns="0" rIns="0" bIns="0" rtlCol="0" anchor="ctr" anchorCtr="0">
            <a:spAutoFit/>
          </a:bodyPr>
          <a:lstStyle/>
          <a:p>
            <a:pPr>
              <a:lnSpc>
                <a:spcPct val="90000"/>
              </a:lnSpc>
              <a:spcBef>
                <a:spcPts val="100"/>
              </a:spcBef>
              <a:spcAft>
                <a:spcPts val="100"/>
              </a:spcAft>
            </a:pPr>
            <a:endParaRPr lang="en-US" sz="850" b="1" dirty="0">
              <a:solidFill>
                <a:srgbClr val="7F7F7F"/>
              </a:solidFill>
              <a:latin typeface="Arial"/>
            </a:endParaRPr>
          </a:p>
        </p:txBody>
      </p:sp>
      <p:sp>
        <p:nvSpPr>
          <p:cNvPr id="6" name="fl" descr="                              Dell - Internal Use - Confidential&#10;"/>
          <p:cNvSpPr txBox="1"/>
          <p:nvPr userDrawn="1"/>
        </p:nvSpPr>
        <p:spPr>
          <a:xfrm>
            <a:off x="168131" y="4959041"/>
            <a:ext cx="902491" cy="83100"/>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defRPr/>
            </a:pPr>
            <a:r>
              <a:rPr lang="en-US" sz="600" dirty="0">
                <a:solidFill>
                  <a:srgbClr val="7F7F7F"/>
                </a:solidFill>
              </a:rPr>
              <a:t>© Copyright 2018 Dell Inc.</a:t>
            </a:r>
          </a:p>
        </p:txBody>
      </p:sp>
    </p:spTree>
    <p:extLst>
      <p:ext uri="{BB962C8B-B14F-4D97-AF65-F5344CB8AC3E}">
        <p14:creationId xmlns:p14="http://schemas.microsoft.com/office/powerpoint/2010/main" val="1663513596"/>
      </p:ext>
    </p:extLst>
  </p:cSld>
  <p:clrMap bg1="dk2" tx1="lt1" bg2="dk1" tx2="lt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 id="2147484636" r:id="rId15"/>
    <p:sldLayoutId id="2147484637" r:id="rId16"/>
    <p:sldLayoutId id="2147484638" r:id="rId17"/>
    <p:sldLayoutId id="2147484639" r:id="rId18"/>
    <p:sldLayoutId id="2147484640" r:id="rId19"/>
    <p:sldLayoutId id="2147484641" r:id="rId20"/>
    <p:sldLayoutId id="2147484642" r:id="rId21"/>
    <p:sldLayoutId id="2147484643" r:id="rId22"/>
    <p:sldLayoutId id="2147484644" r:id="rId23"/>
    <p:sldLayoutId id="2147484645" r:id="rId24"/>
    <p:sldLayoutId id="2147484646" r:id="rId25"/>
    <p:sldLayoutId id="2147484648" r:id="rId26"/>
    <p:sldLayoutId id="2147484650" r:id="rId27"/>
    <p:sldLayoutId id="2147484651" r:id="rId28"/>
    <p:sldLayoutId id="2147484657" r:id="rId29"/>
    <p:sldLayoutId id="2147484658" r:id="rId30"/>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7" y="4825329"/>
            <a:ext cx="649537" cy="124650"/>
          </a:xfrm>
          <a:prstGeom prst="rect">
            <a:avLst/>
          </a:prstGeom>
          <a:noFill/>
        </p:spPr>
        <p:txBody>
          <a:bodyPr wrap="square" lIns="0" tIns="0" rIns="0" bIns="0" rtlCol="0" anchor="ctr">
            <a:spAutoFit/>
          </a:bodyPr>
          <a:lstStyle/>
          <a:p>
            <a:pPr fontAlgn="base">
              <a:lnSpc>
                <a:spcPct val="90000"/>
              </a:lnSpc>
              <a:spcBef>
                <a:spcPts val="600"/>
              </a:spcBef>
              <a:buClr>
                <a:srgbClr val="007DB8"/>
              </a:buClr>
            </a:pPr>
            <a:fld id="{E00CF047-7350-4707-AA1A-E56FA69586CC}" type="datetime1">
              <a:rPr lang="en-US" sz="900">
                <a:solidFill>
                  <a:srgbClr val="000000">
                    <a:lumMod val="50000"/>
                    <a:lumOff val="50000"/>
                  </a:srgbClr>
                </a:solidFill>
              </a:rPr>
              <a:pPr fontAlgn="base">
                <a:lnSpc>
                  <a:spcPct val="90000"/>
                </a:lnSpc>
                <a:spcBef>
                  <a:spcPts val="600"/>
                </a:spcBef>
                <a:buClr>
                  <a:srgbClr val="007DB8"/>
                </a:buClr>
              </a:pPr>
              <a:t>5/29/2019</a:t>
            </a:fld>
            <a:endParaRPr lang="en-US" sz="900" dirty="0">
              <a:solidFill>
                <a:srgbClr val="000000">
                  <a:lumMod val="50000"/>
                  <a:lumOff val="50000"/>
                </a:srgbClr>
              </a:solidFill>
            </a:endParaRPr>
          </a:p>
        </p:txBody>
      </p:sp>
      <p:sp>
        <p:nvSpPr>
          <p:cNvPr id="13" name="TextBox 12" hidden="1"/>
          <p:cNvSpPr txBox="1"/>
          <p:nvPr/>
        </p:nvSpPr>
        <p:spPr>
          <a:xfrm>
            <a:off x="1895477" y="4825329"/>
            <a:ext cx="649537" cy="124650"/>
          </a:xfrm>
          <a:prstGeom prst="rect">
            <a:avLst/>
          </a:prstGeom>
          <a:noFill/>
        </p:spPr>
        <p:txBody>
          <a:bodyPr wrap="square" lIns="0" tIns="0" rIns="0" bIns="0" rtlCol="0" anchor="ctr">
            <a:spAutoFit/>
          </a:bodyPr>
          <a:lstStyle/>
          <a:p>
            <a:pPr fontAlgn="base">
              <a:lnSpc>
                <a:spcPct val="90000"/>
              </a:lnSpc>
              <a:spcBef>
                <a:spcPts val="600"/>
              </a:spcBef>
              <a:buClr>
                <a:srgbClr val="007DB8"/>
              </a:buClr>
            </a:pPr>
            <a:fld id="{E00CF047-7350-4707-AA1A-E56FA69586CC}" type="datetime1">
              <a:rPr lang="en-US" sz="900">
                <a:solidFill>
                  <a:srgbClr val="000000">
                    <a:lumMod val="50000"/>
                    <a:lumOff val="50000"/>
                  </a:srgbClr>
                </a:solidFill>
              </a:rPr>
              <a:pPr fontAlgn="base">
                <a:lnSpc>
                  <a:spcPct val="90000"/>
                </a:lnSpc>
                <a:spcBef>
                  <a:spcPts val="600"/>
                </a:spcBef>
                <a:buClr>
                  <a:srgbClr val="007DB8"/>
                </a:buClr>
              </a:pPr>
              <a:t>5/29/2019</a:t>
            </a:fld>
            <a:endParaRPr lang="en-US" sz="900" dirty="0">
              <a:solidFill>
                <a:srgbClr val="000000">
                  <a:lumMod val="50000"/>
                  <a:lumOff val="50000"/>
                </a:srgbClr>
              </a:solidFill>
            </a:endParaRPr>
          </a:p>
        </p:txBody>
      </p:sp>
      <p:sp>
        <p:nvSpPr>
          <p:cNvPr id="15" name="fl" descr="                              Dell - Internal Use - Confidential&#10;"/>
          <p:cNvSpPr txBox="1"/>
          <p:nvPr userDrawn="1"/>
        </p:nvSpPr>
        <p:spPr>
          <a:xfrm>
            <a:off x="0" y="4821429"/>
            <a:ext cx="9144000" cy="353430"/>
          </a:xfrm>
          <a:prstGeom prst="rect">
            <a:avLst/>
          </a:prstGeom>
          <a:noFill/>
        </p:spPr>
        <p:txBody>
          <a:bodyPr vert="horz" wrap="square" rtlCol="0">
            <a:spAutoFit/>
          </a:bodyPr>
          <a:lstStyle/>
          <a:p>
            <a:pPr fontAlgn="base">
              <a:lnSpc>
                <a:spcPct val="90000"/>
              </a:lnSpc>
              <a:spcBef>
                <a:spcPts val="100"/>
              </a:spcBef>
              <a:spcAft>
                <a:spcPts val="100"/>
              </a:spcAft>
            </a:pPr>
            <a:r>
              <a:rPr lang="en-US" sz="850" b="1" dirty="0">
                <a:solidFill>
                  <a:srgbClr val="7F7F7F"/>
                </a:solidFill>
                <a:latin typeface="museo sans for dell" panose="02000000000000000000" pitchFamily="2" charset="0"/>
              </a:rPr>
              <a:t>                              Dell EMC and Partner - Confidential</a:t>
            </a:r>
          </a:p>
          <a:p>
            <a:pPr fontAlgn="base">
              <a:lnSpc>
                <a:spcPct val="90000"/>
              </a:lnSpc>
              <a:spcBef>
                <a:spcPts val="100"/>
              </a:spcBef>
              <a:spcAft>
                <a:spcPts val="100"/>
              </a:spcAft>
            </a:pPr>
            <a:endParaRPr lang="en-US" sz="850" b="1" dirty="0" err="1">
              <a:solidFill>
                <a:srgbClr val="7F7F7F"/>
              </a:solidFill>
              <a:latin typeface="museo sans for dell" panose="02000000000000000000" pitchFamily="2" charset="0"/>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201289" y="4838854"/>
            <a:ext cx="675370" cy="120065"/>
          </a:xfrm>
          <a:prstGeom prst="rect">
            <a:avLst/>
          </a:prstGeom>
        </p:spPr>
      </p:pic>
    </p:spTree>
    <p:extLst>
      <p:ext uri="{BB962C8B-B14F-4D97-AF65-F5344CB8AC3E}">
        <p14:creationId xmlns:p14="http://schemas.microsoft.com/office/powerpoint/2010/main" val="3584015172"/>
      </p:ext>
    </p:extLst>
  </p:cSld>
  <p:clrMap bg1="dk2" tx1="lt1" bg2="dk1" tx2="lt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 id="2147484731" r:id="rId12"/>
    <p:sldLayoutId id="2147484732" r:id="rId13"/>
    <p:sldLayoutId id="2147484733" r:id="rId14"/>
    <p:sldLayoutId id="2147484734" r:id="rId15"/>
    <p:sldLayoutId id="2147484735" r:id="rId16"/>
    <p:sldLayoutId id="2147484736" r:id="rId17"/>
    <p:sldLayoutId id="2147484737" r:id="rId18"/>
    <p:sldLayoutId id="2147484738" r:id="rId19"/>
    <p:sldLayoutId id="2147484739" r:id="rId20"/>
    <p:sldLayoutId id="2147484740" r:id="rId21"/>
    <p:sldLayoutId id="2147484741" r:id="rId22"/>
    <p:sldLayoutId id="2147484742" r:id="rId23"/>
    <p:sldLayoutId id="2147484743" r:id="rId24"/>
    <p:sldLayoutId id="2147484744" r:id="rId25"/>
  </p:sldLayoutIdLst>
  <p:transition spd="slow">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189"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378"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566"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754"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594" indent="-228594"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61" indent="-233357"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15" indent="-220658"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57" indent="-222245"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098" indent="-236532"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286" indent="-236532"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475" indent="-236532"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664" indent="-236532"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852" indent="-236532"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1" name="fl" descr="                                              Internal Use - Confidential &#10;&#10;"/>
          <p:cNvSpPr txBox="1"/>
          <p:nvPr/>
        </p:nvSpPr>
        <p:spPr>
          <a:xfrm>
            <a:off x="55002" y="4495129"/>
            <a:ext cx="2603277" cy="795089"/>
          </a:xfrm>
          <a:prstGeom prst="rect">
            <a:avLst/>
          </a:prstGeom>
          <a:noFill/>
        </p:spPr>
        <p:txBody>
          <a:bodyPr vert="horz" wrap="none" lIns="0" tIns="0" rIns="0" bIns="0" rtlCol="0" anchor="ctr" anchorCtr="0">
            <a:spAutoFit/>
          </a:bodyPr>
          <a:lstStyle/>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a:t>
            </a:r>
          </a:p>
          <a:p>
            <a:pPr defTabSz="914400" fontAlgn="base">
              <a:lnSpc>
                <a:spcPct val="90000"/>
              </a:lnSpc>
              <a:spcBef>
                <a:spcPts val="100"/>
              </a:spcBef>
              <a:spcAft>
                <a:spcPts val="100"/>
              </a:spcAft>
            </a:pPr>
            <a:r>
              <a:rPr lang="en-US" sz="1000" dirty="0">
                <a:solidFill>
                  <a:srgbClr val="808080"/>
                </a:solidFill>
              </a:rPr>
              <a:t>                              Internal Use - Confidential </a:t>
            </a:r>
          </a:p>
          <a:p>
            <a:pPr defTabSz="914400" fontAlgn="base">
              <a:lnSpc>
                <a:spcPct val="90000"/>
              </a:lnSpc>
              <a:spcBef>
                <a:spcPts val="100"/>
              </a:spcBef>
              <a:spcAft>
                <a:spcPts val="100"/>
              </a:spcAft>
            </a:pPr>
            <a:endParaRPr lang="en-US" sz="1000" dirty="0">
              <a:solidFill>
                <a:srgbClr val="808080"/>
              </a:solidFill>
            </a:endParaRPr>
          </a:p>
          <a:p>
            <a:pPr defTabSz="914400" fontAlgn="base">
              <a:lnSpc>
                <a:spcPct val="90000"/>
              </a:lnSpc>
              <a:spcBef>
                <a:spcPts val="100"/>
              </a:spcBef>
              <a:spcAft>
                <a:spcPts val="100"/>
              </a:spcAft>
            </a:pPr>
            <a:endParaRPr lang="en-US" sz="1000" dirty="0">
              <a:solidFill>
                <a:srgbClr val="808080"/>
              </a:solidFill>
            </a:endParaRPr>
          </a:p>
        </p:txBody>
      </p:sp>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7DB8"/>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7DB8"/>
                </a:buClr>
              </a:pPr>
              <a:t>5/29/2019</a:t>
            </a:fld>
            <a:endParaRPr lang="en-US" sz="900" dirty="0">
              <a:solidFill>
                <a:srgbClr val="000000">
                  <a:lumMod val="50000"/>
                  <a:lumOff val="50000"/>
                </a:srgbClr>
              </a:solidFil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7DB8"/>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7DB8"/>
                </a:buClr>
              </a:pPr>
              <a:t>5/29/2019</a:t>
            </a:fld>
            <a:endParaRPr lang="en-US" sz="900" dirty="0">
              <a:solidFill>
                <a:srgbClr val="000000">
                  <a:lumMod val="50000"/>
                  <a:lumOff val="50000"/>
                </a:srgbClr>
              </a:solidFill>
            </a:endParaRPr>
          </a:p>
        </p:txBody>
      </p:sp>
      <p:sp>
        <p:nvSpPr>
          <p:cNvPr id="20" name="TextBox 19"/>
          <p:cNvSpPr txBox="1"/>
          <p:nvPr/>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err="1">
              <a:solidFill>
                <a:srgbClr val="000000">
                  <a:lumMod val="50000"/>
                  <a:lumOff val="50000"/>
                </a:srgbClr>
              </a:solidFill>
            </a:endParaRPr>
          </a:p>
        </p:txBody>
      </p:sp>
      <p:sp>
        <p:nvSpPr>
          <p:cNvPr id="22" name="TextBox 21"/>
          <p:cNvSpPr txBox="1"/>
          <p:nvPr/>
        </p:nvSpPr>
        <p:spPr>
          <a:xfrm>
            <a:off x="295274" y="4832722"/>
            <a:ext cx="0"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endParaRPr lang="en-US" sz="850" dirty="0" err="1">
              <a:solidFill>
                <a:srgbClr val="000000">
                  <a:lumMod val="50000"/>
                  <a:lumOff val="50000"/>
                </a:srgbClr>
              </a:solidFill>
            </a:endParaRPr>
          </a:p>
        </p:txBody>
      </p:sp>
      <p:sp>
        <p:nvSpPr>
          <p:cNvPr id="23" name="TextBox 22"/>
          <p:cNvSpPr txBox="1"/>
          <p:nvPr/>
        </p:nvSpPr>
        <p:spPr>
          <a:xfrm>
            <a:off x="295274" y="4832722"/>
            <a:ext cx="141064" cy="119905"/>
          </a:xfrm>
          <a:prstGeom prst="rect">
            <a:avLst/>
          </a:prstGeom>
        </p:spPr>
        <p:txBody>
          <a:bodyPr vert="horz" wrap="none" lIns="0" tIns="0" rIns="0" bIns="0" rtlCol="0" anchor="ctr" anchorCtr="0">
            <a:spAutoFit/>
          </a:bodyPr>
          <a:lstStyle/>
          <a:p>
            <a:pPr algn="r" defTabSz="914400" fontAlgn="base">
              <a:lnSpc>
                <a:spcPct val="90000"/>
              </a:lnSpc>
              <a:spcBef>
                <a:spcPct val="0"/>
              </a:spcBef>
              <a:spcAft>
                <a:spcPct val="0"/>
              </a:spcAft>
              <a:buClr>
                <a:srgbClr val="007DB8"/>
              </a:buClr>
            </a:pPr>
            <a:fld id="{58EC7406-F4CC-4ABF-902E-2AF4E70E5C0F}" type="slidenum">
              <a:rPr lang="en-US" sz="850" smtClean="0">
                <a:solidFill>
                  <a:srgbClr val="000000">
                    <a:lumMod val="50000"/>
                    <a:lumOff val="50000"/>
                  </a:srgbClr>
                </a:solidFill>
              </a:rPr>
              <a:pPr algn="r" defTabSz="914400" fontAlgn="base">
                <a:lnSpc>
                  <a:spcPct val="90000"/>
                </a:lnSpc>
                <a:spcBef>
                  <a:spcPct val="0"/>
                </a:spcBef>
                <a:spcAft>
                  <a:spcPct val="0"/>
                </a:spcAft>
                <a:buClr>
                  <a:srgbClr val="007DB8"/>
                </a:buClr>
              </a:pPr>
              <a:t>‹#›</a:t>
            </a:fld>
            <a:endParaRPr lang="en-US" sz="850" dirty="0" err="1">
              <a:solidFill>
                <a:srgbClr val="000000">
                  <a:lumMod val="50000"/>
                  <a:lumOff val="50000"/>
                </a:srgbClr>
              </a:solidFill>
            </a:endParaRPr>
          </a:p>
        </p:txBody>
      </p:sp>
      <p:pic>
        <p:nvPicPr>
          <p:cNvPr id="8" name="Picture 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200370" y="4838501"/>
            <a:ext cx="675925" cy="120540"/>
          </a:xfrm>
          <a:prstGeom prst="rect">
            <a:avLst/>
          </a:prstGeom>
        </p:spPr>
      </p:pic>
    </p:spTree>
    <p:extLst>
      <p:ext uri="{BB962C8B-B14F-4D97-AF65-F5344CB8AC3E}">
        <p14:creationId xmlns:p14="http://schemas.microsoft.com/office/powerpoint/2010/main" val="2043492343"/>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 id="2147484759" r:id="rId14"/>
    <p:sldLayoutId id="2147484760" r:id="rId15"/>
    <p:sldLayoutId id="2147484761" r:id="rId16"/>
    <p:sldLayoutId id="2147484762" r:id="rId17"/>
    <p:sldLayoutId id="2147484763" r:id="rId18"/>
    <p:sldLayoutId id="2147484764" r:id="rId19"/>
    <p:sldLayoutId id="2147484765" r:id="rId20"/>
    <p:sldLayoutId id="2147484766" r:id="rId21"/>
    <p:sldLayoutId id="2147484767" r:id="rId22"/>
    <p:sldLayoutId id="2147484768" r:id="rId23"/>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hyperlink" Target="https://blog.dellemc.com/en-us/2-billion-in-less-than-two-years-dell-emc-unity-storage" TargetMode="External"/><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8.png"/><Relationship Id="rId5" Type="http://schemas.microsoft.com/office/2007/relationships/hdphoto" Target="../media/hdphoto3.wdp"/><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73.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93.png"/><Relationship Id="rId5" Type="http://schemas.microsoft.com/office/2007/relationships/hdphoto" Target="../media/hdphoto6.wdp"/><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47.png"/><Relationship Id="rId5" Type="http://schemas.microsoft.com/office/2007/relationships/hdphoto" Target="../media/hdphoto8.wdp"/><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6.xml"/><Relationship Id="rId7" Type="http://schemas.openxmlformats.org/officeDocument/2006/relationships/image" Target="../media/image92.png"/><Relationship Id="rId2" Type="http://schemas.openxmlformats.org/officeDocument/2006/relationships/slideLayout" Target="../slideLayouts/slideLayout20.xml"/><Relationship Id="rId1" Type="http://schemas.openxmlformats.org/officeDocument/2006/relationships/tags" Target="../tags/tag3.xml"/><Relationship Id="rId6" Type="http://schemas.microsoft.com/office/2007/relationships/hdphoto" Target="../media/hdphoto9.wdp"/><Relationship Id="rId5" Type="http://schemas.openxmlformats.org/officeDocument/2006/relationships/image" Target="../media/image114.png"/><Relationship Id="rId4" Type="http://schemas.openxmlformats.org/officeDocument/2006/relationships/image" Target="../media/image14.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7" Type="http://schemas.microsoft.com/office/2007/relationships/hdphoto" Target="../media/hdphoto8.wdp"/><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28.gif"/><Relationship Id="rId5" Type="http://schemas.microsoft.com/office/2007/relationships/hdphoto" Target="../media/hdphoto8.wdp"/><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0.xml"/><Relationship Id="rId5" Type="http://schemas.microsoft.com/office/2007/relationships/hdphoto" Target="../media/hdphoto10.wdp"/><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44.jpe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5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7.xml"/><Relationship Id="rId7" Type="http://schemas.openxmlformats.org/officeDocument/2006/relationships/hyperlink" Target="https://www.dellemc.com/en-us/cloud/hybrid-cloud-computing/index.ht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83547" y="1205997"/>
            <a:ext cx="4380002" cy="1046440"/>
          </a:xfrm>
        </p:spPr>
        <p:txBody>
          <a:bodyPr/>
          <a:lstStyle/>
          <a:p>
            <a:pPr>
              <a:spcBef>
                <a:spcPts val="0"/>
              </a:spcBef>
            </a:pPr>
            <a:r>
              <a:rPr lang="en-US" sz="4400" dirty="0"/>
              <a:t>Dell EMC Unity All-Flash</a:t>
            </a:r>
          </a:p>
          <a:p>
            <a:pPr>
              <a:spcBef>
                <a:spcPts val="0"/>
              </a:spcBef>
            </a:pPr>
            <a:r>
              <a:rPr lang="en-US" sz="2400" b="0" dirty="0"/>
              <a:t>Transforming Your Datacenter</a:t>
            </a:r>
          </a:p>
        </p:txBody>
      </p:sp>
    </p:spTree>
    <p:extLst>
      <p:ext uri="{BB962C8B-B14F-4D97-AF65-F5344CB8AC3E}">
        <p14:creationId xmlns:p14="http://schemas.microsoft.com/office/powerpoint/2010/main" val="542219359"/>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65272"/>
            <a:ext cx="7955280" cy="471103"/>
          </a:xfrm>
        </p:spPr>
        <p:txBody>
          <a:bodyPr/>
          <a:lstStyle/>
          <a:p>
            <a:r>
              <a:rPr lang="en-US" sz="3200" dirty="0">
                <a:solidFill>
                  <a:schemeClr val="tx2"/>
                </a:solidFill>
              </a:rPr>
              <a:t>Dell EMC </a:t>
            </a:r>
            <a:r>
              <a:rPr lang="en-US" sz="3200" kern="1200" dirty="0">
                <a:solidFill>
                  <a:schemeClr val="tx2"/>
                </a:solidFill>
              </a:rPr>
              <a:t>Cloud </a:t>
            </a:r>
            <a:r>
              <a:rPr lang="en-US" sz="3200" kern="1200" dirty="0" err="1">
                <a:solidFill>
                  <a:schemeClr val="tx2"/>
                </a:solidFill>
              </a:rPr>
              <a:t>Tiering</a:t>
            </a:r>
            <a:r>
              <a:rPr lang="en-US" sz="3200" kern="1200" dirty="0">
                <a:solidFill>
                  <a:schemeClr val="tx2"/>
                </a:solidFill>
              </a:rPr>
              <a:t> Appliance</a:t>
            </a:r>
            <a:endParaRPr lang="en-US" sz="3200" dirty="0">
              <a:solidFill>
                <a:schemeClr val="tx2"/>
              </a:solidFill>
            </a:endParaRPr>
          </a:p>
        </p:txBody>
      </p:sp>
      <p:sp>
        <p:nvSpPr>
          <p:cNvPr id="73" name="Subtitle 3"/>
          <p:cNvSpPr txBox="1">
            <a:spLocks/>
          </p:cNvSpPr>
          <p:nvPr/>
        </p:nvSpPr>
        <p:spPr>
          <a:xfrm>
            <a:off x="196118" y="697538"/>
            <a:ext cx="6147132" cy="302417"/>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lvl="1" indent="0" defTabSz="914400">
              <a:spcBef>
                <a:spcPct val="0"/>
              </a:spcBef>
              <a:spcAft>
                <a:spcPct val="0"/>
              </a:spcAft>
              <a:buNone/>
              <a:defRPr/>
            </a:pPr>
            <a:r>
              <a:rPr lang="en-US" sz="2000" dirty="0">
                <a:solidFill>
                  <a:schemeClr val="tx1">
                    <a:lumMod val="40000"/>
                    <a:lumOff val="60000"/>
                  </a:schemeClr>
                </a:solidFill>
                <a:latin typeface="Arial" charset="0"/>
                <a:ea typeface="+mn-ea"/>
              </a:rPr>
              <a:t>Free up primary storage resources and IT budget</a:t>
            </a:r>
          </a:p>
        </p:txBody>
      </p:sp>
      <p:sp>
        <p:nvSpPr>
          <p:cNvPr id="98" name="Content Placeholder 4"/>
          <p:cNvSpPr txBox="1">
            <a:spLocks/>
          </p:cNvSpPr>
          <p:nvPr/>
        </p:nvSpPr>
        <p:spPr>
          <a:xfrm>
            <a:off x="5032271" y="1248669"/>
            <a:ext cx="3806549" cy="3282080"/>
          </a:xfrm>
          <a:prstGeom prst="rect">
            <a:avLst/>
          </a:prstGeom>
        </p:spPr>
        <p:txBody>
          <a:bodyPr lIns="91434" tIns="45717" rIns="91434" bIns="4571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sz="1400" b="1" dirty="0">
                <a:solidFill>
                  <a:schemeClr val="tx2"/>
                </a:solidFill>
              </a:rPr>
              <a:t>Automated Tiering/Archiving</a:t>
            </a:r>
          </a:p>
          <a:p>
            <a:pPr marL="115888" indent="-115888" defTabSz="609525">
              <a:spcBef>
                <a:spcPct val="0"/>
              </a:spcBef>
              <a:defRPr/>
            </a:pPr>
            <a:r>
              <a:rPr lang="en-US" sz="1400" dirty="0">
                <a:solidFill>
                  <a:schemeClr val="tx2">
                    <a:lumMod val="75000"/>
                  </a:schemeClr>
                </a:solidFill>
              </a:rPr>
              <a:t>Policy-based file </a:t>
            </a:r>
            <a:r>
              <a:rPr lang="en-US" sz="1400" dirty="0" err="1">
                <a:solidFill>
                  <a:schemeClr val="tx2">
                    <a:lumMod val="75000"/>
                  </a:schemeClr>
                </a:solidFill>
              </a:rPr>
              <a:t>tiering</a:t>
            </a:r>
            <a:r>
              <a:rPr lang="en-US" sz="1400" dirty="0">
                <a:solidFill>
                  <a:schemeClr val="tx2">
                    <a:lumMod val="75000"/>
                  </a:schemeClr>
                </a:solidFill>
              </a:rPr>
              <a:t>, repository migration</a:t>
            </a:r>
          </a:p>
          <a:p>
            <a:pPr marL="115888" indent="-115888" defTabSz="609525">
              <a:spcBef>
                <a:spcPct val="0"/>
              </a:spcBef>
              <a:defRPr/>
            </a:pPr>
            <a:r>
              <a:rPr lang="en-US" sz="1400" dirty="0">
                <a:solidFill>
                  <a:schemeClr val="tx2">
                    <a:lumMod val="75000"/>
                  </a:schemeClr>
                </a:solidFill>
              </a:rPr>
              <a:t>Policy-based block snapshot archiving</a:t>
            </a:r>
          </a:p>
          <a:p>
            <a:pPr marL="115888" indent="-115888" defTabSz="609525">
              <a:spcBef>
                <a:spcPct val="0"/>
              </a:spcBef>
              <a:defRPr/>
            </a:pPr>
            <a:r>
              <a:rPr lang="en-US" sz="1400" dirty="0">
                <a:solidFill>
                  <a:schemeClr val="tx2">
                    <a:lumMod val="75000"/>
                  </a:schemeClr>
                </a:solidFill>
              </a:rPr>
              <a:t>No change to applications</a:t>
            </a:r>
          </a:p>
          <a:p>
            <a:pPr marL="0" indent="0">
              <a:buClr>
                <a:srgbClr val="2C95DD"/>
              </a:buClr>
              <a:buNone/>
              <a:defRPr/>
            </a:pPr>
            <a:r>
              <a:rPr lang="en-US" sz="1400" b="1" dirty="0">
                <a:solidFill>
                  <a:schemeClr val="tx2"/>
                </a:solidFill>
              </a:rPr>
              <a:t>Immediate Savings</a:t>
            </a:r>
          </a:p>
          <a:p>
            <a:pPr marL="115888" lvl="1" indent="-115888" defTabSz="609525">
              <a:spcBef>
                <a:spcPct val="0"/>
              </a:spcBef>
              <a:buFont typeface="Arial"/>
              <a:buChar char="•"/>
              <a:defRPr/>
            </a:pPr>
            <a:r>
              <a:rPr lang="en-US" sz="1400" dirty="0">
                <a:solidFill>
                  <a:schemeClr val="tx2">
                    <a:lumMod val="75000"/>
                  </a:schemeClr>
                </a:solidFill>
              </a:rPr>
              <a:t>No cost RTU license, improves TCO</a:t>
            </a:r>
          </a:p>
          <a:p>
            <a:pPr marL="115888" lvl="1" indent="-115888" defTabSz="609525">
              <a:spcBef>
                <a:spcPct val="0"/>
              </a:spcBef>
              <a:buFont typeface="Arial"/>
              <a:buChar char="•"/>
              <a:defRPr/>
            </a:pPr>
            <a:r>
              <a:rPr lang="en-US" sz="1400" dirty="0">
                <a:solidFill>
                  <a:schemeClr val="tx2">
                    <a:lumMod val="75000"/>
                  </a:schemeClr>
                </a:solidFill>
              </a:rPr>
              <a:t>Frees up inactive file storage</a:t>
            </a:r>
          </a:p>
          <a:p>
            <a:pPr marL="115888" lvl="1" indent="-115888" defTabSz="609525">
              <a:spcBef>
                <a:spcPct val="0"/>
              </a:spcBef>
              <a:buFont typeface="Arial"/>
              <a:buChar char="•"/>
              <a:defRPr/>
            </a:pPr>
            <a:r>
              <a:rPr lang="en-US" sz="1400" dirty="0">
                <a:solidFill>
                  <a:schemeClr val="tx2">
                    <a:lumMod val="75000"/>
                  </a:schemeClr>
                </a:solidFill>
              </a:rPr>
              <a:t>Reduces backup windows</a:t>
            </a:r>
          </a:p>
          <a:p>
            <a:pPr marL="0" lvl="1" indent="0">
              <a:buClr>
                <a:srgbClr val="2C95DD"/>
              </a:buClr>
              <a:buNone/>
              <a:defRPr/>
            </a:pPr>
            <a:r>
              <a:rPr lang="en-US" sz="1400" b="1" dirty="0">
                <a:solidFill>
                  <a:schemeClr val="tx2"/>
                </a:solidFill>
              </a:rPr>
              <a:t>Deployment Flexibility</a:t>
            </a:r>
          </a:p>
          <a:p>
            <a:pPr marL="115888" lvl="1" indent="-115888" defTabSz="609525">
              <a:spcBef>
                <a:spcPct val="0"/>
              </a:spcBef>
              <a:buFont typeface="Arial"/>
              <a:buChar char="•"/>
              <a:defRPr/>
            </a:pPr>
            <a:r>
              <a:rPr lang="en-US" sz="1400" dirty="0">
                <a:solidFill>
                  <a:schemeClr val="tx2">
                    <a:lumMod val="75000"/>
                  </a:schemeClr>
                </a:solidFill>
              </a:rPr>
              <a:t>Physical CTA, Virtual CTA-VE</a:t>
            </a:r>
          </a:p>
          <a:p>
            <a:pPr marL="115888" lvl="1" indent="-115888" defTabSz="609525">
              <a:spcBef>
                <a:spcPct val="0"/>
              </a:spcBef>
              <a:buFont typeface="Arial"/>
              <a:buChar char="•"/>
              <a:defRPr/>
            </a:pPr>
            <a:r>
              <a:rPr lang="en-US" sz="1400" dirty="0">
                <a:solidFill>
                  <a:schemeClr val="tx2">
                    <a:lumMod val="75000"/>
                  </a:schemeClr>
                </a:solidFill>
              </a:rPr>
              <a:t>High Availability Options for Recall</a:t>
            </a:r>
          </a:p>
          <a:p>
            <a:pPr marL="0" lvl="1" indent="0">
              <a:buClr>
                <a:srgbClr val="2C95DD"/>
              </a:buClr>
              <a:buNone/>
              <a:defRPr/>
            </a:pPr>
            <a:r>
              <a:rPr lang="en-US" sz="1400" b="1" dirty="0">
                <a:solidFill>
                  <a:schemeClr val="tx2"/>
                </a:solidFill>
              </a:rPr>
              <a:t>Secure and Efficient</a:t>
            </a:r>
          </a:p>
          <a:p>
            <a:pPr marL="115888" lvl="1" indent="-115888" defTabSz="609525">
              <a:spcBef>
                <a:spcPct val="0"/>
              </a:spcBef>
              <a:buClr>
                <a:srgbClr val="2C95DD"/>
              </a:buClr>
              <a:buFont typeface="Arial"/>
              <a:buChar char="•"/>
              <a:defRPr/>
            </a:pPr>
            <a:r>
              <a:rPr lang="en-US" sz="1400" dirty="0">
                <a:solidFill>
                  <a:schemeClr val="tx2">
                    <a:lumMod val="75000"/>
                  </a:schemeClr>
                </a:solidFill>
              </a:rPr>
              <a:t>In-flight encryption</a:t>
            </a:r>
          </a:p>
          <a:p>
            <a:pPr marL="115888" lvl="1" indent="-115888" defTabSz="609525">
              <a:spcBef>
                <a:spcPct val="0"/>
              </a:spcBef>
              <a:buClr>
                <a:srgbClr val="2C95DD"/>
              </a:buClr>
              <a:buFont typeface="Arial"/>
              <a:buChar char="•"/>
              <a:defRPr/>
            </a:pPr>
            <a:r>
              <a:rPr lang="en-US" sz="1400" dirty="0">
                <a:solidFill>
                  <a:schemeClr val="tx2">
                    <a:lumMod val="75000"/>
                  </a:schemeClr>
                </a:solidFill>
              </a:rPr>
              <a:t>Compression in the cloud</a:t>
            </a:r>
          </a:p>
        </p:txBody>
      </p:sp>
      <p:sp>
        <p:nvSpPr>
          <p:cNvPr id="99" name="Rectangle 98"/>
          <p:cNvSpPr/>
          <p:nvPr/>
        </p:nvSpPr>
        <p:spPr>
          <a:xfrm>
            <a:off x="2558951" y="3550505"/>
            <a:ext cx="436330" cy="230828"/>
          </a:xfrm>
          <a:prstGeom prst="rect">
            <a:avLst/>
          </a:prstGeom>
        </p:spPr>
        <p:txBody>
          <a:bodyPr wrap="none" lIns="91436" tIns="45718" rIns="91436" bIns="45718">
            <a:spAutoFit/>
          </a:bodyPr>
          <a:lstStyle/>
          <a:p>
            <a:pPr algn="r" defTabSz="685766"/>
            <a:r>
              <a:rPr lang="en-US" sz="900" b="1" dirty="0">
                <a:solidFill>
                  <a:srgbClr val="2C95DD"/>
                </a:solidFill>
                <a:latin typeface="Verdana"/>
              </a:rPr>
              <a:t>CTA</a:t>
            </a:r>
          </a:p>
        </p:txBody>
      </p:sp>
      <p:pic>
        <p:nvPicPr>
          <p:cNvPr id="100" name="Picture 2" descr="http://www.storagereview.com/images/PowerEdge_R630(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2820" y="3237492"/>
            <a:ext cx="1730217" cy="306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7941" y="3634428"/>
            <a:ext cx="1173126" cy="203133"/>
          </a:xfrm>
          <a:prstGeom prst="rect">
            <a:avLst/>
          </a:prstGeom>
          <a:noFill/>
        </p:spPr>
        <p:txBody>
          <a:bodyPr wrap="square" rtlCol="0">
            <a:spAutoFit/>
          </a:bodyPr>
          <a:lstStyle/>
          <a:p>
            <a:pPr algn="r">
              <a:lnSpc>
                <a:spcPct val="90000"/>
              </a:lnSpc>
              <a:spcBef>
                <a:spcPts val="600"/>
              </a:spcBef>
              <a:spcAft>
                <a:spcPts val="0"/>
              </a:spcAft>
              <a:buClr>
                <a:schemeClr val="bg1"/>
              </a:buClr>
            </a:pPr>
            <a:r>
              <a:rPr lang="en-US" sz="800" dirty="0">
                <a:solidFill>
                  <a:schemeClr val="bg2"/>
                </a:solidFill>
                <a:latin typeface="+mn-lt"/>
              </a:rPr>
              <a:t>Dell EMC Unity</a:t>
            </a:r>
          </a:p>
        </p:txBody>
      </p:sp>
      <p:pic>
        <p:nvPicPr>
          <p:cNvPr id="32" name="Picture 3" descr="C:\Users\espina\Desktop\CloudIQ Infographic\Images\2U_DellEMC-UNITY_F02AF_1609014.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9154" y="3838547"/>
            <a:ext cx="2297369" cy="427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578245" y="1470413"/>
            <a:ext cx="2188967" cy="1407404"/>
            <a:chOff x="2591384" y="1217118"/>
            <a:chExt cx="2580439" cy="1623525"/>
          </a:xfrm>
        </p:grpSpPr>
        <p:pic>
          <p:nvPicPr>
            <p:cNvPr id="36" name="Picture 35"/>
            <p:cNvPicPr>
              <a:picLocks noChangeAspect="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blip>
            <a:srcRect b="20362"/>
            <a:stretch/>
          </p:blipFill>
          <p:spPr>
            <a:xfrm>
              <a:off x="2591384" y="1217118"/>
              <a:ext cx="2580439" cy="1526124"/>
            </a:xfrm>
            <a:prstGeom prst="rect">
              <a:avLst/>
            </a:prstGeom>
            <a:noFill/>
          </p:spPr>
        </p:pic>
        <p:sp>
          <p:nvSpPr>
            <p:cNvPr id="114" name="TextBox 113"/>
            <p:cNvSpPr txBox="1"/>
            <p:nvPr/>
          </p:nvSpPr>
          <p:spPr>
            <a:xfrm>
              <a:off x="3288657" y="1963667"/>
              <a:ext cx="1335931" cy="369332"/>
            </a:xfrm>
            <a:prstGeom prst="rect">
              <a:avLst/>
            </a:prstGeom>
            <a:noFill/>
          </p:spPr>
          <p:txBody>
            <a:bodyPr wrap="square" rtlCol="0">
              <a:spAutoFit/>
            </a:bodyPr>
            <a:lstStyle/>
            <a:p>
              <a:pPr algn="ctr" defTabSz="914400" fontAlgn="base">
                <a:buClr>
                  <a:srgbClr val="FFFFFF"/>
                </a:buClr>
              </a:pPr>
              <a:r>
                <a:rPr lang="en-US" b="1" dirty="0">
                  <a:solidFill>
                    <a:schemeClr val="bg1"/>
                  </a:solidFill>
                  <a:latin typeface="Verdana"/>
                </a:rPr>
                <a:t>ECS</a:t>
              </a:r>
            </a:p>
          </p:txBody>
        </p:sp>
        <p:sp>
          <p:nvSpPr>
            <p:cNvPr id="31" name="Rectangle 30"/>
            <p:cNvSpPr/>
            <p:nvPr/>
          </p:nvSpPr>
          <p:spPr>
            <a:xfrm>
              <a:off x="3973559" y="2625199"/>
              <a:ext cx="542136" cy="215444"/>
            </a:xfrm>
            <a:prstGeom prst="rect">
              <a:avLst/>
            </a:prstGeom>
          </p:spPr>
          <p:txBody>
            <a:bodyPr wrap="none">
              <a:spAutoFit/>
            </a:bodyPr>
            <a:lstStyle/>
            <a:p>
              <a:r>
                <a:rPr lang="en-US" sz="800" dirty="0">
                  <a:solidFill>
                    <a:schemeClr val="bg2"/>
                  </a:solidFill>
                  <a:latin typeface="Verdana"/>
                </a:rPr>
                <a:t>Private</a:t>
              </a:r>
              <a:endParaRPr lang="en-US" sz="800" dirty="0">
                <a:solidFill>
                  <a:schemeClr val="bg2"/>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991" y="1841385"/>
              <a:ext cx="1043262" cy="173703"/>
            </a:xfrm>
            <a:prstGeom prst="rect">
              <a:avLst/>
            </a:prstGeom>
          </p:spPr>
        </p:pic>
      </p:grpSp>
      <p:grpSp>
        <p:nvGrpSpPr>
          <p:cNvPr id="9" name="Group 8"/>
          <p:cNvGrpSpPr/>
          <p:nvPr/>
        </p:nvGrpSpPr>
        <p:grpSpPr>
          <a:xfrm>
            <a:off x="538544" y="1265933"/>
            <a:ext cx="2305381" cy="1553235"/>
            <a:chOff x="551683" y="1225672"/>
            <a:chExt cx="2305381" cy="1553235"/>
          </a:xfrm>
        </p:grpSpPr>
        <p:pic>
          <p:nvPicPr>
            <p:cNvPr id="34" name="Picture 33"/>
            <p:cNvPicPr>
              <a:picLocks noChangeAspect="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blip>
            <a:srcRect b="20362"/>
            <a:stretch/>
          </p:blipFill>
          <p:spPr>
            <a:xfrm>
              <a:off x="551683" y="1225672"/>
              <a:ext cx="2305381" cy="1470235"/>
            </a:xfrm>
            <a:prstGeom prst="rect">
              <a:avLst/>
            </a:prstGeom>
            <a:noFill/>
          </p:spPr>
        </p:pic>
        <p:pic>
          <p:nvPicPr>
            <p:cNvPr id="113" name="Picture 1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78976" y="1791206"/>
              <a:ext cx="947349" cy="284996"/>
            </a:xfrm>
            <a:prstGeom prst="rect">
              <a:avLst/>
            </a:prstGeom>
            <a:effectLst/>
          </p:spPr>
        </p:pic>
        <p:pic>
          <p:nvPicPr>
            <p:cNvPr id="27" name="Picture 26"/>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51296" y="1961653"/>
              <a:ext cx="737805" cy="341577"/>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2464" y="2121202"/>
              <a:ext cx="767801" cy="288693"/>
            </a:xfrm>
            <a:prstGeom prst="rect">
              <a:avLst/>
            </a:prstGeom>
          </p:spPr>
        </p:pic>
        <p:sp>
          <p:nvSpPr>
            <p:cNvPr id="3" name="Rectangle 2"/>
            <p:cNvSpPr/>
            <p:nvPr/>
          </p:nvSpPr>
          <p:spPr>
            <a:xfrm>
              <a:off x="1516112" y="2563463"/>
              <a:ext cx="487634" cy="215444"/>
            </a:xfrm>
            <a:prstGeom prst="rect">
              <a:avLst/>
            </a:prstGeom>
          </p:spPr>
          <p:txBody>
            <a:bodyPr wrap="none">
              <a:spAutoFit/>
            </a:bodyPr>
            <a:lstStyle/>
            <a:p>
              <a:r>
                <a:rPr lang="en-US" sz="800" dirty="0">
                  <a:solidFill>
                    <a:schemeClr val="bg2"/>
                  </a:solidFill>
                  <a:latin typeface="Verdana"/>
                </a:rPr>
                <a:t>Public</a:t>
              </a:r>
              <a:endParaRPr lang="en-US" sz="800" dirty="0">
                <a:solidFill>
                  <a:schemeClr val="bg2"/>
                </a:solidFill>
              </a:endParaRPr>
            </a:p>
          </p:txBody>
        </p:sp>
        <p:pic>
          <p:nvPicPr>
            <p:cNvPr id="37" name="Picture 36"/>
            <p:cNvPicPr>
              <a:picLocks noChangeAspect="1"/>
            </p:cNvPicPr>
            <p:nvPr/>
          </p:nvPicPr>
          <p:blipFill>
            <a:blip r:embed="rId10">
              <a:clrChange>
                <a:clrFrom>
                  <a:srgbClr val="FFFFFF"/>
                </a:clrFrom>
                <a:clrTo>
                  <a:srgbClr val="FFFFFF">
                    <a:alpha val="0"/>
                  </a:srgbClr>
                </a:clrTo>
              </a:clrChange>
            </a:blip>
            <a:stretch>
              <a:fillRect/>
            </a:stretch>
          </p:blipFill>
          <p:spPr>
            <a:xfrm>
              <a:off x="1643195" y="1372473"/>
              <a:ext cx="267058" cy="396233"/>
            </a:xfrm>
            <a:prstGeom prst="rect">
              <a:avLst/>
            </a:prstGeom>
          </p:spPr>
        </p:pic>
      </p:grpSp>
      <p:sp>
        <p:nvSpPr>
          <p:cNvPr id="5" name="Rectangle 4"/>
          <p:cNvSpPr/>
          <p:nvPr/>
        </p:nvSpPr>
        <p:spPr>
          <a:xfrm>
            <a:off x="1525558" y="4293949"/>
            <a:ext cx="2561487" cy="523220"/>
          </a:xfrm>
          <a:prstGeom prst="rect">
            <a:avLst/>
          </a:prstGeom>
        </p:spPr>
        <p:txBody>
          <a:bodyPr wrap="square">
            <a:spAutoFit/>
          </a:bodyPr>
          <a:lstStyle/>
          <a:p>
            <a:pPr algn="ctr"/>
            <a:r>
              <a:rPr lang="en-US" sz="1400" dirty="0">
                <a:solidFill>
                  <a:schemeClr val="tx2"/>
                </a:solidFill>
              </a:rPr>
              <a:t>Automated </a:t>
            </a:r>
            <a:r>
              <a:rPr lang="en-US" sz="1400" dirty="0" err="1">
                <a:solidFill>
                  <a:schemeClr val="tx2"/>
                </a:solidFill>
              </a:rPr>
              <a:t>tiering</a:t>
            </a:r>
            <a:r>
              <a:rPr lang="en-US" sz="1400" dirty="0">
                <a:solidFill>
                  <a:schemeClr val="tx2"/>
                </a:solidFill>
              </a:rPr>
              <a:t> with the benefits of cloud economics</a:t>
            </a:r>
          </a:p>
        </p:txBody>
      </p:sp>
      <p:sp>
        <p:nvSpPr>
          <p:cNvPr id="8" name="Rectangle 7"/>
          <p:cNvSpPr/>
          <p:nvPr/>
        </p:nvSpPr>
        <p:spPr>
          <a:xfrm>
            <a:off x="629840" y="2519936"/>
            <a:ext cx="570990" cy="261610"/>
          </a:xfrm>
          <a:prstGeom prst="rect">
            <a:avLst/>
          </a:prstGeom>
        </p:spPr>
        <p:txBody>
          <a:bodyPr wrap="none">
            <a:spAutoFit/>
          </a:bodyPr>
          <a:lstStyle/>
          <a:p>
            <a:r>
              <a:rPr lang="en-US" sz="1050" dirty="0">
                <a:solidFill>
                  <a:schemeClr val="tx2"/>
                </a:solidFill>
              </a:rPr>
              <a:t>Public</a:t>
            </a:r>
            <a:endParaRPr lang="en-US" sz="1050" dirty="0"/>
          </a:p>
        </p:txBody>
      </p:sp>
      <p:sp>
        <p:nvSpPr>
          <p:cNvPr id="25" name="Rectangle 24"/>
          <p:cNvSpPr/>
          <p:nvPr/>
        </p:nvSpPr>
        <p:spPr>
          <a:xfrm>
            <a:off x="3935550" y="2729117"/>
            <a:ext cx="604653" cy="253916"/>
          </a:xfrm>
          <a:prstGeom prst="rect">
            <a:avLst/>
          </a:prstGeom>
        </p:spPr>
        <p:txBody>
          <a:bodyPr wrap="none">
            <a:spAutoFit/>
          </a:bodyPr>
          <a:lstStyle/>
          <a:p>
            <a:r>
              <a:rPr lang="en-US" sz="1050" dirty="0">
                <a:solidFill>
                  <a:schemeClr val="tx2"/>
                </a:solidFill>
              </a:rPr>
              <a:t>Private</a:t>
            </a:r>
            <a:endParaRPr lang="en-US" sz="1050" dirty="0"/>
          </a:p>
        </p:txBody>
      </p:sp>
      <p:cxnSp>
        <p:nvCxnSpPr>
          <p:cNvPr id="11" name="Straight Arrow Connector 10"/>
          <p:cNvCxnSpPr/>
          <p:nvPr/>
        </p:nvCxnSpPr>
        <p:spPr>
          <a:xfrm>
            <a:off x="1739154" y="2603724"/>
            <a:ext cx="707972" cy="689494"/>
          </a:xfrm>
          <a:prstGeom prst="straightConnector1">
            <a:avLst/>
          </a:prstGeom>
          <a:ln w="12700"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297692" y="2642083"/>
            <a:ext cx="640233" cy="623523"/>
          </a:xfrm>
          <a:prstGeom prst="straightConnector1">
            <a:avLst/>
          </a:prstGeom>
          <a:ln w="12700" cmpd="sng">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5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8971" y="322733"/>
            <a:ext cx="7947921" cy="511435"/>
          </a:xfrm>
          <a:prstGeom prst="rect">
            <a:avLst/>
          </a:prstGeom>
        </p:spPr>
        <p:txBody>
          <a:bodyPr lIns="0" rIns="0"/>
          <a:lstStyle>
            <a:lvl1pPr algn="l" rtl="0" eaLnBrk="1" fontAlgn="base" hangingPunct="1">
              <a:lnSpc>
                <a:spcPct val="90000"/>
              </a:lnSpc>
              <a:spcBef>
                <a:spcPct val="0"/>
              </a:spcBef>
              <a:spcAft>
                <a:spcPct val="0"/>
              </a:spcAft>
              <a:defRPr sz="2800" b="0" cap="none" baseline="0">
                <a:solidFill>
                  <a:srgbClr val="007DB8"/>
                </a:solidFill>
                <a:latin typeface="Arial" panose="020B0604020202020204" pitchFamily="34" charset="0"/>
                <a:ea typeface="Arial"/>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Dell EMC Unity: architected for all-flash</a:t>
            </a:r>
          </a:p>
        </p:txBody>
      </p:sp>
      <p:sp>
        <p:nvSpPr>
          <p:cNvPr id="3" name="TextBox 2"/>
          <p:cNvSpPr txBox="1"/>
          <p:nvPr/>
        </p:nvSpPr>
        <p:spPr>
          <a:xfrm>
            <a:off x="870910" y="1261619"/>
            <a:ext cx="3773435" cy="2862323"/>
          </a:xfrm>
          <a:prstGeom prst="rect">
            <a:avLst/>
          </a:prstGeom>
          <a:noFill/>
          <a:ln>
            <a:noFill/>
          </a:ln>
        </p:spPr>
        <p:txBody>
          <a:bodyPr wrap="square" rtlCol="0">
            <a:spAutoFit/>
          </a:bodyPr>
          <a:lstStyle/>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3D TLC NAND flash drive</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Multi-core optimized for best CPU utilization and low latency</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Intelligent flash wear leveling</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Zero impact drive firmware based garbage collection</a:t>
            </a:r>
          </a:p>
        </p:txBody>
      </p:sp>
      <p:sp>
        <p:nvSpPr>
          <p:cNvPr id="4" name="TextBox 3"/>
          <p:cNvSpPr txBox="1"/>
          <p:nvPr/>
        </p:nvSpPr>
        <p:spPr>
          <a:xfrm>
            <a:off x="5344326" y="1261619"/>
            <a:ext cx="3542883" cy="3170100"/>
          </a:xfrm>
          <a:prstGeom prst="rect">
            <a:avLst/>
          </a:prstGeom>
          <a:noFill/>
        </p:spPr>
        <p:txBody>
          <a:bodyPr wrap="square" rtlCol="0">
            <a:spAutoFit/>
          </a:bodyPr>
          <a:lstStyle/>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Per object in-memory log for consistent low response time</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Write coalescing with full stripe writes to minimize IO</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Inline compression</a:t>
            </a:r>
          </a:p>
          <a:p>
            <a:pPr marL="0" marR="0" lvl="0" indent="0" defTabSz="914400" eaLnBrk="1" fontAlgn="base" latinLnBrk="0" hangingPunct="1">
              <a:lnSpc>
                <a:spcPct val="100000"/>
              </a:lnSpc>
              <a:spcBef>
                <a:spcPts val="2398"/>
              </a:spcBef>
              <a:spcAft>
                <a:spcPct val="0"/>
              </a:spcAft>
              <a:buClr>
                <a:srgbClr val="007DB8"/>
              </a:buClr>
              <a:buSzTx/>
              <a:buFontTx/>
              <a:buNone/>
              <a:tabLst/>
              <a:defRPr/>
            </a:pPr>
            <a:r>
              <a:rPr kumimoji="0" lang="en-US" sz="1998" b="0" i="0" u="none" strike="noStrike" kern="0" cap="none" spc="0" normalizeH="0" baseline="0" noProof="0" dirty="0">
                <a:ln>
                  <a:noFill/>
                </a:ln>
                <a:solidFill>
                  <a:schemeClr val="tx2"/>
                </a:solidFill>
                <a:effectLst/>
                <a:uLnTx/>
                <a:uFillTx/>
              </a:rPr>
              <a:t>Mix different flash drive types and capacities for lowest cost</a:t>
            </a:r>
          </a:p>
        </p:txBody>
      </p:sp>
      <p:sp>
        <p:nvSpPr>
          <p:cNvPr id="5" name="Lightning Bolt 4"/>
          <p:cNvSpPr/>
          <p:nvPr/>
        </p:nvSpPr>
        <p:spPr>
          <a:xfrm flipV="1">
            <a:off x="461007" y="1277548"/>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6" name="Lightning Bolt 5"/>
          <p:cNvSpPr/>
          <p:nvPr/>
        </p:nvSpPr>
        <p:spPr>
          <a:xfrm flipV="1">
            <a:off x="461007" y="1928111"/>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7" name="Lightning Bolt 6"/>
          <p:cNvSpPr/>
          <p:nvPr/>
        </p:nvSpPr>
        <p:spPr>
          <a:xfrm flipV="1">
            <a:off x="461007" y="2832888"/>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8" name="Lightning Bolt 7"/>
          <p:cNvSpPr/>
          <p:nvPr/>
        </p:nvSpPr>
        <p:spPr>
          <a:xfrm flipV="1">
            <a:off x="461007" y="3443778"/>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9" name="Lightning Bolt 8"/>
          <p:cNvSpPr/>
          <p:nvPr/>
        </p:nvSpPr>
        <p:spPr>
          <a:xfrm flipV="1">
            <a:off x="4876518" y="1277548"/>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10" name="Lightning Bolt 9"/>
          <p:cNvSpPr/>
          <p:nvPr/>
        </p:nvSpPr>
        <p:spPr>
          <a:xfrm flipV="1">
            <a:off x="4876518" y="2223852"/>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11" name="Lightning Bolt 10"/>
          <p:cNvSpPr/>
          <p:nvPr/>
        </p:nvSpPr>
        <p:spPr>
          <a:xfrm flipV="1">
            <a:off x="4876518" y="3129101"/>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
        <p:nvSpPr>
          <p:cNvPr id="12" name="Lightning Bolt 11"/>
          <p:cNvSpPr/>
          <p:nvPr/>
        </p:nvSpPr>
        <p:spPr>
          <a:xfrm flipV="1">
            <a:off x="4876518" y="3771830"/>
            <a:ext cx="456777" cy="500157"/>
          </a:xfrm>
          <a:prstGeom prst="lightningBolt">
            <a:avLst/>
          </a:prstGeom>
          <a:solidFill>
            <a:srgbClr val="FFC000"/>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31445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2" y="268288"/>
            <a:ext cx="8515027" cy="472577"/>
          </a:xfrm>
        </p:spPr>
        <p:txBody>
          <a:bodyPr/>
          <a:lstStyle/>
          <a:p>
            <a:r>
              <a:rPr lang="en-US" sz="3200" dirty="0"/>
              <a:t>Transactional performance gains with OE 4.3</a:t>
            </a:r>
          </a:p>
        </p:txBody>
      </p:sp>
      <p:grpSp>
        <p:nvGrpSpPr>
          <p:cNvPr id="18" name="Group 17"/>
          <p:cNvGrpSpPr/>
          <p:nvPr/>
        </p:nvGrpSpPr>
        <p:grpSpPr>
          <a:xfrm>
            <a:off x="211686" y="4392412"/>
            <a:ext cx="2805559" cy="474804"/>
            <a:chOff x="6668314" y="3739464"/>
            <a:chExt cx="2805559" cy="474804"/>
          </a:xfrm>
        </p:grpSpPr>
        <p:sp>
          <p:nvSpPr>
            <p:cNvPr id="11" name="Rectangle 10"/>
            <p:cNvSpPr/>
            <p:nvPr/>
          </p:nvSpPr>
          <p:spPr>
            <a:xfrm>
              <a:off x="6668314" y="4004530"/>
              <a:ext cx="177330" cy="157867"/>
            </a:xfrm>
            <a:prstGeom prst="rect">
              <a:avLst/>
            </a:prstGeom>
            <a:solidFill>
              <a:srgbClr val="B4B4B4"/>
            </a:solidFill>
            <a:ln w="12700" cmpd="sng">
              <a:noFill/>
            </a:ln>
            <a:effectLst/>
          </p:spPr>
          <p:txBody>
            <a:bodyPr wrap="square" lIns="182880" tIns="137160" rIns="137160" bIns="137160" rtlCol="0" anchor="ctr">
              <a:noAutofit/>
            </a:bodyPr>
            <a:lstStyle/>
            <a:p>
              <a:pPr algn="ctr" fontAlgn="base">
                <a:lnSpc>
                  <a:spcPct val="90000"/>
                </a:lnSpc>
                <a:spcBef>
                  <a:spcPts val="600"/>
                </a:spcBef>
              </a:pPr>
              <a:endParaRPr lang="en-US" sz="2000" dirty="0">
                <a:solidFill>
                  <a:schemeClr val="tx1">
                    <a:lumMod val="60000"/>
                    <a:lumOff val="40000"/>
                  </a:schemeClr>
                </a:solidFill>
              </a:endParaRPr>
            </a:p>
          </p:txBody>
        </p:sp>
        <p:sp>
          <p:nvSpPr>
            <p:cNvPr id="55" name="Rectangle 54"/>
            <p:cNvSpPr/>
            <p:nvPr/>
          </p:nvSpPr>
          <p:spPr>
            <a:xfrm>
              <a:off x="6668314" y="3791336"/>
              <a:ext cx="177330" cy="157867"/>
            </a:xfrm>
            <a:prstGeom prst="rect">
              <a:avLst/>
            </a:prstGeom>
            <a:solidFill>
              <a:srgbClr val="007DB8"/>
            </a:solidFill>
            <a:ln w="12700" cmpd="sng">
              <a:noFill/>
            </a:ln>
            <a:effectLst/>
          </p:spPr>
          <p:txBody>
            <a:bodyPr wrap="square" lIns="182880" tIns="137160" rIns="137160" bIns="137160" rtlCol="0" anchor="ctr">
              <a:noAutofit/>
            </a:bodyPr>
            <a:lstStyle/>
            <a:p>
              <a:pPr algn="ctr" fontAlgn="base">
                <a:lnSpc>
                  <a:spcPct val="90000"/>
                </a:lnSpc>
                <a:spcBef>
                  <a:spcPts val="600"/>
                </a:spcBef>
              </a:pPr>
              <a:endParaRPr lang="en-US" sz="2000" dirty="0">
                <a:solidFill>
                  <a:schemeClr val="tx1">
                    <a:lumMod val="60000"/>
                    <a:lumOff val="40000"/>
                  </a:schemeClr>
                </a:solidFill>
              </a:endParaRPr>
            </a:p>
          </p:txBody>
        </p:sp>
        <p:sp>
          <p:nvSpPr>
            <p:cNvPr id="12" name="TextBox 11"/>
            <p:cNvSpPr txBox="1"/>
            <p:nvPr/>
          </p:nvSpPr>
          <p:spPr>
            <a:xfrm>
              <a:off x="6828597" y="3739464"/>
              <a:ext cx="2645276" cy="261610"/>
            </a:xfrm>
            <a:prstGeom prst="rect">
              <a:avLst/>
            </a:prstGeom>
            <a:noFill/>
          </p:spPr>
          <p:txBody>
            <a:bodyPr wrap="none" rtlCol="0">
              <a:spAutoFit/>
            </a:bodyPr>
            <a:lstStyle/>
            <a:p>
              <a:pPr fontAlgn="base">
                <a:buClr>
                  <a:srgbClr val="007DB8"/>
                </a:buClr>
              </a:pPr>
              <a:r>
                <a:rPr lang="en-US" sz="1100" dirty="0">
                  <a:solidFill>
                    <a:schemeClr val="tx1">
                      <a:lumMod val="60000"/>
                      <a:lumOff val="40000"/>
                    </a:schemeClr>
                  </a:solidFill>
                </a:rPr>
                <a:t>OE 4.3 results with Full Data Reduction</a:t>
              </a:r>
            </a:p>
          </p:txBody>
        </p:sp>
        <p:sp>
          <p:nvSpPr>
            <p:cNvPr id="65" name="TextBox 64"/>
            <p:cNvSpPr txBox="1"/>
            <p:nvPr/>
          </p:nvSpPr>
          <p:spPr>
            <a:xfrm>
              <a:off x="6828597" y="3952658"/>
              <a:ext cx="2573140" cy="261610"/>
            </a:xfrm>
            <a:prstGeom prst="rect">
              <a:avLst/>
            </a:prstGeom>
            <a:noFill/>
          </p:spPr>
          <p:txBody>
            <a:bodyPr wrap="none" rtlCol="0">
              <a:spAutoFit/>
            </a:bodyPr>
            <a:lstStyle/>
            <a:p>
              <a:pPr fontAlgn="base">
                <a:buClr>
                  <a:srgbClr val="007DB8"/>
                </a:buClr>
              </a:pPr>
              <a:r>
                <a:rPr lang="en-US" sz="1100" dirty="0">
                  <a:solidFill>
                    <a:schemeClr val="tx1">
                      <a:lumMod val="60000"/>
                      <a:lumOff val="40000"/>
                    </a:schemeClr>
                  </a:solidFill>
                </a:rPr>
                <a:t>OE 4.1 results with Data Compression</a:t>
              </a:r>
            </a:p>
          </p:txBody>
        </p:sp>
      </p:grpSp>
      <p:sp>
        <p:nvSpPr>
          <p:cNvPr id="25" name="Rectangle 24"/>
          <p:cNvSpPr/>
          <p:nvPr/>
        </p:nvSpPr>
        <p:spPr>
          <a:xfrm>
            <a:off x="211686" y="704931"/>
            <a:ext cx="8435925" cy="369332"/>
          </a:xfrm>
          <a:prstGeom prst="rect">
            <a:avLst/>
          </a:prstGeom>
        </p:spPr>
        <p:txBody>
          <a:bodyPr wrap="square">
            <a:spAutoFit/>
          </a:bodyPr>
          <a:lstStyle/>
          <a:p>
            <a:pPr fontAlgn="base">
              <a:buClr>
                <a:srgbClr val="007DB8"/>
              </a:buClr>
            </a:pPr>
            <a:r>
              <a:rPr lang="en-US" sz="1800" dirty="0">
                <a:solidFill>
                  <a:schemeClr val="tx2"/>
                </a:solidFill>
              </a:rPr>
              <a:t>Total Random IOPS gains from OE 4.1 </a:t>
            </a:r>
            <a:r>
              <a:rPr lang="en-US" sz="1800" b="1" u="sng" dirty="0">
                <a:solidFill>
                  <a:schemeClr val="tx2"/>
                </a:solidFill>
              </a:rPr>
              <a:t>with Data Reduction </a:t>
            </a:r>
          </a:p>
        </p:txBody>
      </p:sp>
      <p:sp>
        <p:nvSpPr>
          <p:cNvPr id="32" name="TextBox 31">
            <a:extLst>
              <a:ext uri="{FF2B5EF4-FFF2-40B4-BE49-F238E27FC236}">
                <a16:creationId xmlns:a16="http://schemas.microsoft.com/office/drawing/2014/main" id="{12BADE34-92F9-4B46-AE85-F5509E1DF9D0}"/>
              </a:ext>
            </a:extLst>
          </p:cNvPr>
          <p:cNvSpPr txBox="1"/>
          <p:nvPr/>
        </p:nvSpPr>
        <p:spPr>
          <a:xfrm>
            <a:off x="2226765" y="3721490"/>
            <a:ext cx="975395"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tx2"/>
                </a:solidFill>
                <a:latin typeface="+mn-lt"/>
              </a:rPr>
              <a:t>100% Write</a:t>
            </a:r>
          </a:p>
        </p:txBody>
      </p:sp>
      <p:sp>
        <p:nvSpPr>
          <p:cNvPr id="67" name="TextBox 66">
            <a:extLst>
              <a:ext uri="{FF2B5EF4-FFF2-40B4-BE49-F238E27FC236}">
                <a16:creationId xmlns:a16="http://schemas.microsoft.com/office/drawing/2014/main" id="{5BE4FCF5-5380-9A4C-9F29-C7453D959321}"/>
              </a:ext>
            </a:extLst>
          </p:cNvPr>
          <p:cNvSpPr txBox="1"/>
          <p:nvPr/>
        </p:nvSpPr>
        <p:spPr>
          <a:xfrm>
            <a:off x="3529758" y="3721490"/>
            <a:ext cx="984565"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tx2"/>
                </a:solidFill>
              </a:rPr>
              <a:t>100% </a:t>
            </a:r>
            <a:r>
              <a:rPr lang="en-US" sz="1200" dirty="0">
                <a:solidFill>
                  <a:schemeClr val="tx2"/>
                </a:solidFill>
                <a:latin typeface="+mn-lt"/>
              </a:rPr>
              <a:t>Read</a:t>
            </a:r>
          </a:p>
        </p:txBody>
      </p:sp>
      <p:sp>
        <p:nvSpPr>
          <p:cNvPr id="68" name="TextBox 67">
            <a:extLst>
              <a:ext uri="{FF2B5EF4-FFF2-40B4-BE49-F238E27FC236}">
                <a16:creationId xmlns:a16="http://schemas.microsoft.com/office/drawing/2014/main" id="{81636AE4-5B22-9F46-8774-24C6475A274C}"/>
              </a:ext>
            </a:extLst>
          </p:cNvPr>
          <p:cNvSpPr txBox="1"/>
          <p:nvPr/>
        </p:nvSpPr>
        <p:spPr>
          <a:xfrm>
            <a:off x="4841921" y="3721490"/>
            <a:ext cx="910827"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tx2"/>
                </a:solidFill>
                <a:latin typeface="+mn-lt"/>
              </a:rPr>
              <a:t>50:50 R/W</a:t>
            </a:r>
          </a:p>
        </p:txBody>
      </p:sp>
      <p:sp>
        <p:nvSpPr>
          <p:cNvPr id="69" name="TextBox 68">
            <a:extLst>
              <a:ext uri="{FF2B5EF4-FFF2-40B4-BE49-F238E27FC236}">
                <a16:creationId xmlns:a16="http://schemas.microsoft.com/office/drawing/2014/main" id="{59DF481A-1EDC-5843-8A91-5C0868DAAF04}"/>
              </a:ext>
            </a:extLst>
          </p:cNvPr>
          <p:cNvSpPr txBox="1"/>
          <p:nvPr/>
        </p:nvSpPr>
        <p:spPr>
          <a:xfrm>
            <a:off x="6080346" y="3721490"/>
            <a:ext cx="910827"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tx2"/>
                </a:solidFill>
                <a:latin typeface="+mn-lt"/>
              </a:rPr>
              <a:t>70:30 R/W</a:t>
            </a:r>
          </a:p>
        </p:txBody>
      </p:sp>
      <p:sp>
        <p:nvSpPr>
          <p:cNvPr id="70" name="TextBox 69">
            <a:extLst>
              <a:ext uri="{FF2B5EF4-FFF2-40B4-BE49-F238E27FC236}">
                <a16:creationId xmlns:a16="http://schemas.microsoft.com/office/drawing/2014/main" id="{C17C30F4-490F-DF4D-9269-551E4B781C75}"/>
              </a:ext>
            </a:extLst>
          </p:cNvPr>
          <p:cNvSpPr txBox="1"/>
          <p:nvPr/>
        </p:nvSpPr>
        <p:spPr>
          <a:xfrm>
            <a:off x="7318772" y="3721490"/>
            <a:ext cx="910827"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tx2"/>
                </a:solidFill>
                <a:latin typeface="+mn-lt"/>
              </a:rPr>
              <a:t>80:20 R/W</a:t>
            </a:r>
          </a:p>
        </p:txBody>
      </p:sp>
      <p:sp>
        <p:nvSpPr>
          <p:cNvPr id="73" name="TextBox 72">
            <a:extLst>
              <a:ext uri="{FF2B5EF4-FFF2-40B4-BE49-F238E27FC236}">
                <a16:creationId xmlns:a16="http://schemas.microsoft.com/office/drawing/2014/main" id="{05D43CC8-1123-4C41-9FB9-173674DBAEC6}"/>
              </a:ext>
            </a:extLst>
          </p:cNvPr>
          <p:cNvSpPr txBox="1"/>
          <p:nvPr/>
        </p:nvSpPr>
        <p:spPr>
          <a:xfrm>
            <a:off x="676536" y="-3588397"/>
            <a:ext cx="1393779" cy="276999"/>
          </a:xfrm>
          <a:prstGeom prst="rect">
            <a:avLst/>
          </a:prstGeom>
          <a:noFill/>
        </p:spPr>
        <p:txBody>
          <a:bodyPr wrap="none" rtlCol="0">
            <a:spAutoFit/>
          </a:bodyPr>
          <a:lstStyle/>
          <a:p>
            <a:pPr>
              <a:spcBef>
                <a:spcPts val="0"/>
              </a:spcBef>
              <a:spcAft>
                <a:spcPts val="0"/>
              </a:spcAft>
              <a:buClr>
                <a:schemeClr val="bg1"/>
              </a:buClr>
            </a:pPr>
            <a:r>
              <a:rPr lang="en-US" sz="1200" dirty="0">
                <a:solidFill>
                  <a:schemeClr val="bg2"/>
                </a:solidFill>
                <a:latin typeface="+mn-lt"/>
              </a:rPr>
              <a:t>8K Random Write</a:t>
            </a:r>
          </a:p>
        </p:txBody>
      </p:sp>
      <p:sp>
        <p:nvSpPr>
          <p:cNvPr id="71" name="TextBox 70">
            <a:extLst>
              <a:ext uri="{FF2B5EF4-FFF2-40B4-BE49-F238E27FC236}">
                <a16:creationId xmlns:a16="http://schemas.microsoft.com/office/drawing/2014/main" id="{E1182E09-A2C9-E74D-A55C-B34A1F25B050}"/>
              </a:ext>
            </a:extLst>
          </p:cNvPr>
          <p:cNvSpPr txBox="1"/>
          <p:nvPr/>
        </p:nvSpPr>
        <p:spPr>
          <a:xfrm>
            <a:off x="2193491" y="1437993"/>
            <a:ext cx="981359" cy="461665"/>
          </a:xfrm>
          <a:prstGeom prst="rect">
            <a:avLst/>
          </a:prstGeom>
          <a:noFill/>
        </p:spPr>
        <p:txBody>
          <a:bodyPr wrap="none" rtlCol="0">
            <a:spAutoFit/>
          </a:bodyPr>
          <a:lstStyle/>
          <a:p>
            <a:pPr>
              <a:spcBef>
                <a:spcPts val="0"/>
              </a:spcBef>
              <a:spcAft>
                <a:spcPts val="0"/>
              </a:spcAft>
              <a:buClr>
                <a:schemeClr val="bg1"/>
              </a:buClr>
            </a:pPr>
            <a:r>
              <a:rPr lang="en-US" sz="2400" b="1" dirty="0">
                <a:solidFill>
                  <a:srgbClr val="6EA204"/>
                </a:solidFill>
                <a:latin typeface="+mn-lt"/>
              </a:rPr>
              <a:t>+64%</a:t>
            </a:r>
          </a:p>
        </p:txBody>
      </p:sp>
      <p:sp>
        <p:nvSpPr>
          <p:cNvPr id="74" name="TextBox 73">
            <a:extLst>
              <a:ext uri="{FF2B5EF4-FFF2-40B4-BE49-F238E27FC236}">
                <a16:creationId xmlns:a16="http://schemas.microsoft.com/office/drawing/2014/main" id="{FC9DC209-AA98-2543-AF50-658FD8343859}"/>
              </a:ext>
            </a:extLst>
          </p:cNvPr>
          <p:cNvSpPr txBox="1"/>
          <p:nvPr/>
        </p:nvSpPr>
        <p:spPr>
          <a:xfrm>
            <a:off x="3519524" y="1437993"/>
            <a:ext cx="981359" cy="461665"/>
          </a:xfrm>
          <a:prstGeom prst="rect">
            <a:avLst/>
          </a:prstGeom>
          <a:noFill/>
        </p:spPr>
        <p:txBody>
          <a:bodyPr wrap="none" rtlCol="0">
            <a:spAutoFit/>
          </a:bodyPr>
          <a:lstStyle/>
          <a:p>
            <a:pPr>
              <a:spcBef>
                <a:spcPts val="0"/>
              </a:spcBef>
              <a:spcAft>
                <a:spcPts val="0"/>
              </a:spcAft>
              <a:buClr>
                <a:schemeClr val="bg1"/>
              </a:buClr>
            </a:pPr>
            <a:r>
              <a:rPr lang="en-US" sz="2400" b="1" dirty="0">
                <a:solidFill>
                  <a:srgbClr val="6EA204"/>
                </a:solidFill>
                <a:latin typeface="+mn-lt"/>
              </a:rPr>
              <a:t>+24%</a:t>
            </a:r>
          </a:p>
        </p:txBody>
      </p:sp>
      <p:sp>
        <p:nvSpPr>
          <p:cNvPr id="75" name="TextBox 74">
            <a:extLst>
              <a:ext uri="{FF2B5EF4-FFF2-40B4-BE49-F238E27FC236}">
                <a16:creationId xmlns:a16="http://schemas.microsoft.com/office/drawing/2014/main" id="{0FCF4123-BCDB-4749-A162-DAE090EEAA0A}"/>
              </a:ext>
            </a:extLst>
          </p:cNvPr>
          <p:cNvSpPr txBox="1"/>
          <p:nvPr/>
        </p:nvSpPr>
        <p:spPr>
          <a:xfrm>
            <a:off x="4845557" y="1437993"/>
            <a:ext cx="981359" cy="461665"/>
          </a:xfrm>
          <a:prstGeom prst="rect">
            <a:avLst/>
          </a:prstGeom>
          <a:noFill/>
        </p:spPr>
        <p:txBody>
          <a:bodyPr wrap="none" rtlCol="0">
            <a:spAutoFit/>
          </a:bodyPr>
          <a:lstStyle/>
          <a:p>
            <a:pPr>
              <a:spcBef>
                <a:spcPts val="0"/>
              </a:spcBef>
              <a:spcAft>
                <a:spcPts val="0"/>
              </a:spcAft>
              <a:buClr>
                <a:schemeClr val="bg1"/>
              </a:buClr>
            </a:pPr>
            <a:r>
              <a:rPr lang="en-US" sz="2400" b="1" dirty="0">
                <a:solidFill>
                  <a:srgbClr val="6EA204"/>
                </a:solidFill>
                <a:latin typeface="+mn-lt"/>
              </a:rPr>
              <a:t>+48%</a:t>
            </a:r>
          </a:p>
        </p:txBody>
      </p:sp>
      <p:sp>
        <p:nvSpPr>
          <p:cNvPr id="76" name="TextBox 75">
            <a:extLst>
              <a:ext uri="{FF2B5EF4-FFF2-40B4-BE49-F238E27FC236}">
                <a16:creationId xmlns:a16="http://schemas.microsoft.com/office/drawing/2014/main" id="{BB844FF5-FC48-C545-9CB8-138534AA5108}"/>
              </a:ext>
            </a:extLst>
          </p:cNvPr>
          <p:cNvSpPr txBox="1"/>
          <p:nvPr/>
        </p:nvSpPr>
        <p:spPr>
          <a:xfrm>
            <a:off x="6171590" y="1437993"/>
            <a:ext cx="981359" cy="461665"/>
          </a:xfrm>
          <a:prstGeom prst="rect">
            <a:avLst/>
          </a:prstGeom>
          <a:noFill/>
        </p:spPr>
        <p:txBody>
          <a:bodyPr wrap="none" rtlCol="0">
            <a:spAutoFit/>
          </a:bodyPr>
          <a:lstStyle/>
          <a:p>
            <a:pPr>
              <a:spcBef>
                <a:spcPts val="0"/>
              </a:spcBef>
              <a:spcAft>
                <a:spcPts val="0"/>
              </a:spcAft>
              <a:buClr>
                <a:schemeClr val="bg1"/>
              </a:buClr>
            </a:pPr>
            <a:r>
              <a:rPr lang="en-US" sz="2400" b="1" dirty="0">
                <a:solidFill>
                  <a:srgbClr val="6EA204"/>
                </a:solidFill>
                <a:latin typeface="+mn-lt"/>
              </a:rPr>
              <a:t>+39%</a:t>
            </a:r>
          </a:p>
        </p:txBody>
      </p:sp>
      <p:sp>
        <p:nvSpPr>
          <p:cNvPr id="77" name="TextBox 76">
            <a:extLst>
              <a:ext uri="{FF2B5EF4-FFF2-40B4-BE49-F238E27FC236}">
                <a16:creationId xmlns:a16="http://schemas.microsoft.com/office/drawing/2014/main" id="{98A43775-4E30-C443-B9C0-D703BAE36B62}"/>
              </a:ext>
            </a:extLst>
          </p:cNvPr>
          <p:cNvSpPr txBox="1"/>
          <p:nvPr/>
        </p:nvSpPr>
        <p:spPr>
          <a:xfrm>
            <a:off x="7497623" y="1437993"/>
            <a:ext cx="981359" cy="461665"/>
          </a:xfrm>
          <a:prstGeom prst="rect">
            <a:avLst/>
          </a:prstGeom>
          <a:noFill/>
        </p:spPr>
        <p:txBody>
          <a:bodyPr wrap="none" rtlCol="0">
            <a:spAutoFit/>
          </a:bodyPr>
          <a:lstStyle/>
          <a:p>
            <a:pPr>
              <a:spcBef>
                <a:spcPts val="0"/>
              </a:spcBef>
              <a:spcAft>
                <a:spcPts val="0"/>
              </a:spcAft>
              <a:buClr>
                <a:schemeClr val="bg1"/>
              </a:buClr>
            </a:pPr>
            <a:r>
              <a:rPr lang="en-US" sz="2400" b="1" dirty="0">
                <a:solidFill>
                  <a:srgbClr val="6EA204"/>
                </a:solidFill>
                <a:latin typeface="+mn-lt"/>
              </a:rPr>
              <a:t>+35%</a:t>
            </a:r>
          </a:p>
        </p:txBody>
      </p:sp>
      <p:graphicFrame>
        <p:nvGraphicFramePr>
          <p:cNvPr id="31" name="Chart 30">
            <a:extLst>
              <a:ext uri="{FF2B5EF4-FFF2-40B4-BE49-F238E27FC236}">
                <a16:creationId xmlns:a16="http://schemas.microsoft.com/office/drawing/2014/main" id="{6455A651-4459-4E47-8066-03B9A60EBB76}"/>
              </a:ext>
            </a:extLst>
          </p:cNvPr>
          <p:cNvGraphicFramePr>
            <a:graphicFrameLocks noGrp="1"/>
          </p:cNvGraphicFramePr>
          <p:nvPr>
            <p:extLst/>
          </p:nvPr>
        </p:nvGraphicFramePr>
        <p:xfrm>
          <a:off x="2007394" y="936027"/>
          <a:ext cx="6599690" cy="2783735"/>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206B31BC-CCE7-1B48-97A6-3EA89A9BDE36}"/>
              </a:ext>
            </a:extLst>
          </p:cNvPr>
          <p:cNvSpPr txBox="1"/>
          <p:nvPr/>
        </p:nvSpPr>
        <p:spPr>
          <a:xfrm>
            <a:off x="3627552" y="4423189"/>
            <a:ext cx="4398727" cy="461665"/>
          </a:xfrm>
          <a:prstGeom prst="rect">
            <a:avLst/>
          </a:prstGeom>
          <a:noFill/>
        </p:spPr>
        <p:txBody>
          <a:bodyPr wrap="square" rtlCol="0">
            <a:spAutoFit/>
          </a:bodyPr>
          <a:lstStyle/>
          <a:p>
            <a:pPr>
              <a:spcBef>
                <a:spcPts val="0"/>
              </a:spcBef>
              <a:spcAft>
                <a:spcPts val="0"/>
              </a:spcAft>
              <a:buClr>
                <a:schemeClr val="bg1"/>
              </a:buClr>
            </a:pPr>
            <a:r>
              <a:rPr lang="en-US" sz="800" dirty="0">
                <a:solidFill>
                  <a:srgbClr val="FFFFFF">
                    <a:lumMod val="50000"/>
                  </a:srgbClr>
                </a:solidFill>
              </a:rPr>
              <a:t>Based on internal testing with data reduction enabled, 8K block size, performance increased from prior release for both Unity OE 4.2 and 4.3.  OE 4.3 includes data compression + zero detect + dedupe.  OE 4.1 and 4.2 with data compression only</a:t>
            </a:r>
            <a:endParaRPr lang="en-US" sz="1400" dirty="0">
              <a:solidFill>
                <a:schemeClr val="bg2"/>
              </a:solidFill>
            </a:endParaRPr>
          </a:p>
        </p:txBody>
      </p:sp>
      <p:sp>
        <p:nvSpPr>
          <p:cNvPr id="4" name="TextBox 3"/>
          <p:cNvSpPr txBox="1"/>
          <p:nvPr/>
        </p:nvSpPr>
        <p:spPr>
          <a:xfrm>
            <a:off x="211686" y="1944970"/>
            <a:ext cx="2148481" cy="1477328"/>
          </a:xfrm>
          <a:prstGeom prst="rect">
            <a:avLst/>
          </a:prstGeom>
          <a:noFill/>
        </p:spPr>
        <p:txBody>
          <a:bodyPr wrap="square" rtlCol="0">
            <a:spAutoFit/>
          </a:bodyPr>
          <a:lstStyle/>
          <a:p>
            <a:pPr marL="174625" indent="-174625">
              <a:spcBef>
                <a:spcPts val="0"/>
              </a:spcBef>
              <a:spcAft>
                <a:spcPts val="0"/>
              </a:spcAft>
              <a:buClr>
                <a:schemeClr val="bg1"/>
              </a:buClr>
              <a:buFont typeface="Arial" panose="020B0604020202020204" pitchFamily="34" charset="0"/>
              <a:buChar char="•"/>
              <a:tabLst>
                <a:tab pos="114300" algn="l"/>
              </a:tabLst>
            </a:pPr>
            <a:r>
              <a:rPr lang="en-US" sz="1800" b="1" dirty="0">
                <a:solidFill>
                  <a:schemeClr val="tx2"/>
                </a:solidFill>
                <a:latin typeface="+mn-lt"/>
              </a:rPr>
              <a:t>More performance</a:t>
            </a:r>
          </a:p>
          <a:p>
            <a:pPr marL="174625" indent="-174625">
              <a:spcBef>
                <a:spcPts val="0"/>
              </a:spcBef>
              <a:spcAft>
                <a:spcPts val="0"/>
              </a:spcAft>
              <a:buClr>
                <a:schemeClr val="bg1"/>
              </a:buClr>
              <a:buFont typeface="Arial" panose="020B0604020202020204" pitchFamily="34" charset="0"/>
              <a:buChar char="•"/>
              <a:tabLst>
                <a:tab pos="114300" algn="l"/>
              </a:tabLst>
            </a:pPr>
            <a:endParaRPr lang="en-US" sz="1800" b="1" dirty="0">
              <a:solidFill>
                <a:schemeClr val="tx2"/>
              </a:solidFill>
              <a:latin typeface="+mn-lt"/>
            </a:endParaRPr>
          </a:p>
          <a:p>
            <a:pPr marL="174625" indent="-174625">
              <a:spcBef>
                <a:spcPts val="0"/>
              </a:spcBef>
              <a:spcAft>
                <a:spcPts val="0"/>
              </a:spcAft>
              <a:buClr>
                <a:schemeClr val="bg1"/>
              </a:buClr>
              <a:buFont typeface="Arial" panose="020B0604020202020204" pitchFamily="34" charset="0"/>
              <a:buChar char="•"/>
              <a:tabLst>
                <a:tab pos="114300" algn="l"/>
              </a:tabLst>
            </a:pPr>
            <a:r>
              <a:rPr lang="en-US" sz="1800" b="1" dirty="0">
                <a:solidFill>
                  <a:schemeClr val="tx2"/>
                </a:solidFill>
                <a:latin typeface="+mn-lt"/>
              </a:rPr>
              <a:t>More complete data reduction</a:t>
            </a:r>
          </a:p>
        </p:txBody>
      </p:sp>
    </p:spTree>
    <p:extLst>
      <p:ext uri="{BB962C8B-B14F-4D97-AF65-F5344CB8AC3E}">
        <p14:creationId xmlns:p14="http://schemas.microsoft.com/office/powerpoint/2010/main" val="34124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7936" y="325731"/>
            <a:ext cx="7947921" cy="472577"/>
          </a:xfrm>
          <a:prstGeom prst="rect">
            <a:avLst/>
          </a:prstGeom>
        </p:spPr>
        <p:txBody>
          <a:bodyPr lIns="0" rIns="0"/>
          <a:lstStyle>
            <a:lvl1pPr algn="l" rtl="0" eaLnBrk="1" fontAlgn="base" hangingPunct="1">
              <a:lnSpc>
                <a:spcPct val="90000"/>
              </a:lnSpc>
              <a:spcBef>
                <a:spcPct val="0"/>
              </a:spcBef>
              <a:spcAft>
                <a:spcPct val="0"/>
              </a:spcAft>
              <a:defRPr sz="2800" b="0" cap="none" baseline="0">
                <a:solidFill>
                  <a:srgbClr val="007DB8"/>
                </a:solidFill>
                <a:latin typeface="Arial" panose="020B0604020202020204" pitchFamily="34" charset="0"/>
                <a:ea typeface="Arial"/>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More firepower across the family</a:t>
            </a:r>
          </a:p>
        </p:txBody>
      </p:sp>
      <p:sp>
        <p:nvSpPr>
          <p:cNvPr id="3" name="Subtitle 2"/>
          <p:cNvSpPr txBox="1">
            <a:spLocks/>
          </p:cNvSpPr>
          <p:nvPr/>
        </p:nvSpPr>
        <p:spPr>
          <a:xfrm>
            <a:off x="367936" y="770077"/>
            <a:ext cx="7960422" cy="313267"/>
          </a:xfrm>
          <a:prstGeom prst="rect">
            <a:avLst/>
          </a:prstGeom>
        </p:spPr>
        <p:txBody>
          <a:bodyPr lIns="0" rIns="0" anchor="t" anchorCtr="0"/>
          <a:lstStyle>
            <a:lvl1pPr marL="228394" indent="-228394" algn="l" rtl="0" eaLnBrk="1" fontAlgn="base" hangingPunct="1">
              <a:lnSpc>
                <a:spcPct val="100000"/>
              </a:lnSpc>
              <a:spcBef>
                <a:spcPts val="1200"/>
              </a:spcBef>
              <a:spcAft>
                <a:spcPts val="0"/>
              </a:spcAft>
              <a:buClr>
                <a:srgbClr val="AAAAAA"/>
              </a:buClr>
              <a:buFont typeface="Arial" pitchFamily="34" charset="0"/>
              <a:buNone/>
              <a:defRPr lang="en-US" sz="1400" b="1" dirty="0" smtClean="0">
                <a:solidFill>
                  <a:srgbClr val="000000"/>
                </a:solidFill>
                <a:latin typeface="Arial" panose="020B0604020202020204" pitchFamily="34" charset="0"/>
                <a:ea typeface="Arial"/>
                <a:cs typeface="Arial" panose="020B0604020202020204" pitchFamily="34" charset="0"/>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228394" marR="0" lvl="0" indent="-228394" defTabSz="457189" eaLnBrk="1" latinLnBrk="0" hangingPunct="1">
              <a:lnSpc>
                <a:spcPct val="100000"/>
              </a:lnSpc>
              <a:spcBef>
                <a:spcPts val="0"/>
              </a:spcBef>
              <a:buClr>
                <a:srgbClr val="007DB8"/>
              </a:buClr>
              <a:buSzTx/>
              <a:buFont typeface="Arial" pitchFamily="34" charset="0"/>
              <a:buNone/>
              <a:tabLst/>
              <a:defRPr/>
            </a:pPr>
            <a:r>
              <a:rPr lang="en-US" sz="1800" b="0" dirty="0">
                <a:solidFill>
                  <a:srgbClr val="FFFFFF"/>
                </a:solidFill>
                <a:latin typeface="Arial" charset="0"/>
                <a:ea typeface="+mn-ea"/>
                <a:cs typeface="+mn-cs"/>
              </a:rPr>
              <a:t>Grow with Dell EMC Unity All-Flash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199" y="1755841"/>
            <a:ext cx="989602" cy="587179"/>
          </a:xfrm>
          <a:prstGeom prst="rect">
            <a:avLst/>
          </a:prstGeom>
          <a:effectLst/>
        </p:spPr>
      </p:pic>
      <p:sp>
        <p:nvSpPr>
          <p:cNvPr id="5" name="TextBox 4"/>
          <p:cNvSpPr txBox="1"/>
          <p:nvPr/>
        </p:nvSpPr>
        <p:spPr>
          <a:xfrm>
            <a:off x="2135968" y="2363677"/>
            <a:ext cx="1623735" cy="26136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99" b="1" i="0" u="none" strike="noStrike" kern="0" cap="none" spc="0" normalizeH="0" baseline="0" noProof="0" dirty="0">
                <a:ln>
                  <a:noFill/>
                </a:ln>
                <a:solidFill>
                  <a:schemeClr val="tx2"/>
                </a:solidFill>
                <a:effectLst/>
                <a:uLnTx/>
                <a:uFillTx/>
              </a:rPr>
              <a:t>Dell EMC Unity 350F</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6191" t="17637" r="25662" b="17813"/>
          <a:stretch/>
        </p:blipFill>
        <p:spPr>
          <a:xfrm>
            <a:off x="8947222" y="1684542"/>
            <a:ext cx="15395" cy="1549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220" y="1236586"/>
            <a:ext cx="989602" cy="1089570"/>
          </a:xfrm>
          <a:prstGeom prst="rect">
            <a:avLst/>
          </a:prstGeom>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981" y="902980"/>
            <a:ext cx="989602" cy="1423177"/>
          </a:xfrm>
          <a:prstGeom prst="rect">
            <a:avLst/>
          </a:prstGeom>
          <a:effec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11248"/>
          <a:stretch/>
        </p:blipFill>
        <p:spPr>
          <a:xfrm>
            <a:off x="2454737" y="2122228"/>
            <a:ext cx="995774" cy="224331"/>
          </a:xfrm>
          <a:prstGeom prst="rect">
            <a:avLst/>
          </a:prstGeom>
          <a:effectLst/>
        </p:spPr>
      </p:pic>
      <p:sp>
        <p:nvSpPr>
          <p:cNvPr id="10" name="TextBox 9"/>
          <p:cNvSpPr txBox="1"/>
          <p:nvPr/>
        </p:nvSpPr>
        <p:spPr>
          <a:xfrm>
            <a:off x="3775036" y="2374983"/>
            <a:ext cx="1623735" cy="26136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99" b="1" i="0" u="none" strike="noStrike" kern="0" cap="none" spc="0" normalizeH="0" baseline="0" noProof="0" dirty="0">
                <a:ln>
                  <a:noFill/>
                </a:ln>
                <a:solidFill>
                  <a:schemeClr val="tx2"/>
                </a:solidFill>
                <a:effectLst/>
                <a:uLnTx/>
                <a:uFillTx/>
              </a:rPr>
              <a:t>Dell EMC Unity 450F</a:t>
            </a:r>
          </a:p>
        </p:txBody>
      </p:sp>
      <p:sp>
        <p:nvSpPr>
          <p:cNvPr id="11" name="TextBox 10"/>
          <p:cNvSpPr txBox="1"/>
          <p:nvPr/>
        </p:nvSpPr>
        <p:spPr>
          <a:xfrm>
            <a:off x="5402835" y="2374982"/>
            <a:ext cx="1623735" cy="26136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99" b="1" i="0" u="none" strike="noStrike" kern="0" cap="none" spc="0" normalizeH="0" baseline="0" noProof="0" dirty="0">
                <a:ln>
                  <a:noFill/>
                </a:ln>
                <a:solidFill>
                  <a:schemeClr val="tx2"/>
                </a:solidFill>
                <a:effectLst/>
                <a:uLnTx/>
                <a:uFillTx/>
              </a:rPr>
              <a:t>Dell EMC Unity 550F</a:t>
            </a:r>
          </a:p>
        </p:txBody>
      </p:sp>
      <p:sp>
        <p:nvSpPr>
          <p:cNvPr id="12" name="TextBox 11"/>
          <p:cNvSpPr txBox="1"/>
          <p:nvPr/>
        </p:nvSpPr>
        <p:spPr>
          <a:xfrm>
            <a:off x="7094721" y="2374978"/>
            <a:ext cx="1623735" cy="26136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99" b="1" i="0" u="none" strike="noStrike" kern="0" cap="none" spc="0" normalizeH="0" baseline="0" noProof="0" dirty="0">
                <a:ln>
                  <a:noFill/>
                </a:ln>
                <a:solidFill>
                  <a:schemeClr val="tx2"/>
                </a:solidFill>
                <a:effectLst/>
                <a:uLnTx/>
                <a:uFillTx/>
              </a:rPr>
              <a:t>Dell EMC Unity 650F</a:t>
            </a:r>
          </a:p>
        </p:txBody>
      </p:sp>
      <p:pic>
        <p:nvPicPr>
          <p:cNvPr id="13" name="Picture 2" descr="C:\Users\hendeb1\Documents\!CONTENT\!Unityshare\2. Graphics and Pictures\DELLEMC Rebrand Images\2U_DellEMC-UNITY_F02AF_1609014.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742" t="7631" r="2846" b="43394"/>
          <a:stretch/>
        </p:blipFill>
        <p:spPr bwMode="auto">
          <a:xfrm>
            <a:off x="2480853" y="2044395"/>
            <a:ext cx="943626" cy="1899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2" descr="C:\Users\hendeb1\Documents\!CONTENT\!Unityshare\2. Graphics and Pictures\DELLEMC Rebrand Images\2U_DellEMC-UNITY_F02AF_1609014.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742" t="7631" r="2846" b="43394"/>
          <a:stretch/>
        </p:blipFill>
        <p:spPr bwMode="auto">
          <a:xfrm>
            <a:off x="4105536" y="1924187"/>
            <a:ext cx="943626" cy="1899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2" descr="C:\Users\hendeb1\Documents\!CONTENT\!Unityshare\2. Graphics and Pictures\DELLEMC Rebrand Images\2U_DellEMC-UNITY_F02AF_1609014.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742" t="7631" r="2846" b="43394"/>
          <a:stretch/>
        </p:blipFill>
        <p:spPr bwMode="auto">
          <a:xfrm>
            <a:off x="5716340" y="1427263"/>
            <a:ext cx="943626" cy="1899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descr="C:\Users\hendeb1\Documents\!CONTENT\!Unityshare\2. Graphics and Pictures\DELLEMC Rebrand Images\2U_DellEMC-UNITY_F02AF_1609014.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742" t="7631" r="2846" b="43394"/>
          <a:stretch/>
        </p:blipFill>
        <p:spPr bwMode="auto">
          <a:xfrm>
            <a:off x="7423972" y="1089011"/>
            <a:ext cx="943626" cy="18997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2149899" y="1335344"/>
            <a:ext cx="5865151" cy="602855"/>
          </a:xfrm>
          <a:prstGeom prst="rightArrow">
            <a:avLst/>
          </a:prstGeom>
          <a:solidFill>
            <a:srgbClr val="007DB8"/>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ct val="0"/>
              </a:spcAft>
              <a:buClrTx/>
              <a:buSzTx/>
              <a:buFontTx/>
              <a:buNone/>
              <a:tabLst/>
              <a:defRPr/>
            </a:pPr>
            <a:r>
              <a:rPr kumimoji="0" lang="en-US" sz="1399" b="0" i="0" u="none" strike="noStrike" kern="0" cap="none" spc="0" normalizeH="0" baseline="0" noProof="0" dirty="0">
                <a:ln>
                  <a:noFill/>
                </a:ln>
                <a:solidFill>
                  <a:srgbClr val="FFFFFF"/>
                </a:solidFill>
                <a:effectLst/>
                <a:uLnTx/>
                <a:uFillTx/>
              </a:rPr>
              <a:t>DATA-IN PLACE UPGRADE</a:t>
            </a:r>
          </a:p>
        </p:txBody>
      </p:sp>
      <p:graphicFrame>
        <p:nvGraphicFramePr>
          <p:cNvPr id="18" name="Table 17"/>
          <p:cNvGraphicFramePr>
            <a:graphicFrameLocks noGrp="1"/>
          </p:cNvGraphicFramePr>
          <p:nvPr>
            <p:extLst/>
          </p:nvPr>
        </p:nvGraphicFramePr>
        <p:xfrm>
          <a:off x="384877" y="2705676"/>
          <a:ext cx="8333579" cy="2011680"/>
        </p:xfrm>
        <a:graphic>
          <a:graphicData uri="http://schemas.openxmlformats.org/drawingml/2006/table">
            <a:tbl>
              <a:tblPr firstRow="1" bandRow="1"/>
              <a:tblGrid>
                <a:gridCol w="1674849">
                  <a:extLst>
                    <a:ext uri="{9D8B030D-6E8A-4147-A177-3AD203B41FA5}">
                      <a16:colId xmlns:a16="http://schemas.microsoft.com/office/drawing/2014/main" val="20000"/>
                    </a:ext>
                  </a:extLst>
                </a:gridCol>
                <a:gridCol w="1658582">
                  <a:extLst>
                    <a:ext uri="{9D8B030D-6E8A-4147-A177-3AD203B41FA5}">
                      <a16:colId xmlns:a16="http://schemas.microsoft.com/office/drawing/2014/main" val="20001"/>
                    </a:ext>
                  </a:extLst>
                </a:gridCol>
                <a:gridCol w="1666716">
                  <a:extLst>
                    <a:ext uri="{9D8B030D-6E8A-4147-A177-3AD203B41FA5}">
                      <a16:colId xmlns:a16="http://schemas.microsoft.com/office/drawing/2014/main" val="20002"/>
                    </a:ext>
                  </a:extLst>
                </a:gridCol>
                <a:gridCol w="1666716">
                  <a:extLst>
                    <a:ext uri="{9D8B030D-6E8A-4147-A177-3AD203B41FA5}">
                      <a16:colId xmlns:a16="http://schemas.microsoft.com/office/drawing/2014/main" val="20003"/>
                    </a:ext>
                  </a:extLst>
                </a:gridCol>
                <a:gridCol w="1666716">
                  <a:extLst>
                    <a:ext uri="{9D8B030D-6E8A-4147-A177-3AD203B41FA5}">
                      <a16:colId xmlns:a16="http://schemas.microsoft.com/office/drawing/2014/main" val="20004"/>
                    </a:ext>
                  </a:extLst>
                </a:gridCol>
              </a:tblGrid>
              <a:tr h="387471">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600" b="0" dirty="0">
                          <a:solidFill>
                            <a:schemeClr val="tx2"/>
                          </a:solidFill>
                        </a:rPr>
                        <a:t>PROCESSOR</a:t>
                      </a:r>
                    </a:p>
                  </a:txBody>
                  <a:tcPr marL="91355" marR="91355" marT="45678" marB="4567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7DB8"/>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200" b="0" dirty="0">
                          <a:solidFill>
                            <a:schemeClr val="tx2"/>
                          </a:solidFill>
                        </a:rPr>
                        <a:t>6c / 1.7GHz  </a:t>
                      </a:r>
                    </a:p>
                    <a:p>
                      <a:r>
                        <a:rPr lang="en-US" sz="1200" b="0" dirty="0">
                          <a:solidFill>
                            <a:schemeClr val="tx2"/>
                          </a:solidFill>
                        </a:rPr>
                        <a:t>96 GB Memory</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200" b="0" dirty="0">
                          <a:solidFill>
                            <a:schemeClr val="tx2"/>
                          </a:solidFill>
                        </a:rPr>
                        <a:t>10c / 2.2GHz</a:t>
                      </a:r>
                    </a:p>
                    <a:p>
                      <a:r>
                        <a:rPr lang="en-US" sz="1200" b="0" dirty="0">
                          <a:solidFill>
                            <a:schemeClr val="tx2"/>
                          </a:solidFill>
                        </a:rPr>
                        <a:t>128 </a:t>
                      </a:r>
                      <a:r>
                        <a:rPr lang="en-US" sz="1200" b="0" baseline="0" dirty="0">
                          <a:solidFill>
                            <a:schemeClr val="tx2"/>
                          </a:solidFill>
                        </a:rPr>
                        <a:t>GB Memory</a:t>
                      </a:r>
                      <a:endParaRPr lang="en-US" sz="1200" b="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200" b="0" dirty="0">
                          <a:solidFill>
                            <a:schemeClr val="tx2"/>
                          </a:solidFill>
                        </a:rPr>
                        <a:t>14c / 2.0GHz</a:t>
                      </a:r>
                    </a:p>
                    <a:p>
                      <a:r>
                        <a:rPr lang="en-US" sz="1200" b="0" dirty="0">
                          <a:solidFill>
                            <a:schemeClr val="tx2"/>
                          </a:solidFill>
                        </a:rPr>
                        <a:t>256 GB Memory</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200" b="0" dirty="0">
                          <a:solidFill>
                            <a:schemeClr val="tx2"/>
                          </a:solidFill>
                        </a:rPr>
                        <a:t>14c</a:t>
                      </a:r>
                      <a:r>
                        <a:rPr lang="en-US" sz="1200" b="0" baseline="0" dirty="0">
                          <a:solidFill>
                            <a:schemeClr val="tx2"/>
                          </a:solidFill>
                        </a:rPr>
                        <a:t> / 2.4GHz</a:t>
                      </a:r>
                    </a:p>
                    <a:p>
                      <a:r>
                        <a:rPr lang="en-US" sz="1200" b="0" baseline="0" dirty="0">
                          <a:solidFill>
                            <a:schemeClr val="tx2"/>
                          </a:solidFill>
                        </a:rPr>
                        <a:t>512 GB Memory</a:t>
                      </a:r>
                      <a:endParaRPr lang="en-US" sz="1200" b="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747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b="0" dirty="0">
                          <a:solidFill>
                            <a:schemeClr val="tx2"/>
                          </a:solidFill>
                        </a:rPr>
                        <a:t>CAPACITY</a:t>
                      </a:r>
                    </a:p>
                  </a:txBody>
                  <a:tcPr marL="91355" marR="91355" marT="45678" marB="4567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7DB8"/>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150</a:t>
                      </a:r>
                      <a:r>
                        <a:rPr lang="en-US" sz="1200" baseline="0" dirty="0">
                          <a:solidFill>
                            <a:schemeClr val="tx2"/>
                          </a:solidFill>
                        </a:rPr>
                        <a:t> Drives</a:t>
                      </a:r>
                      <a:endParaRPr lang="en-US" sz="1200" dirty="0">
                        <a:solidFill>
                          <a:schemeClr val="tx2"/>
                        </a:solidFill>
                      </a:endParaRPr>
                    </a:p>
                    <a:p>
                      <a:r>
                        <a:rPr lang="en-US" sz="1200" baseline="0" dirty="0">
                          <a:solidFill>
                            <a:schemeClr val="tx2"/>
                          </a:solidFill>
                        </a:rPr>
                        <a:t>2.4 PB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250 Drives</a:t>
                      </a:r>
                      <a:endParaRPr lang="en-US" sz="1200" dirty="0">
                        <a:solidFill>
                          <a:schemeClr val="tx2"/>
                        </a:solidFill>
                      </a:endParaRPr>
                    </a:p>
                    <a:p>
                      <a:r>
                        <a:rPr lang="en-US" sz="1200" baseline="0" dirty="0">
                          <a:solidFill>
                            <a:schemeClr val="tx2"/>
                          </a:solidFill>
                        </a:rPr>
                        <a:t>4 PB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500 Drives</a:t>
                      </a:r>
                      <a:endParaRPr lang="en-US" sz="1200" dirty="0">
                        <a:solidFill>
                          <a:schemeClr val="tx2"/>
                        </a:solidFill>
                      </a:endParaRPr>
                    </a:p>
                    <a:p>
                      <a:r>
                        <a:rPr lang="en-US" sz="1200" baseline="0" dirty="0">
                          <a:solidFill>
                            <a:schemeClr val="tx2"/>
                          </a:solidFill>
                        </a:rPr>
                        <a:t>8 PB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1000</a:t>
                      </a:r>
                      <a:r>
                        <a:rPr lang="en-US" sz="1200" baseline="0" dirty="0">
                          <a:solidFill>
                            <a:schemeClr val="tx2"/>
                          </a:solidFill>
                        </a:rPr>
                        <a:t> Drives</a:t>
                      </a:r>
                      <a:endParaRPr lang="en-US" sz="1200" dirty="0">
                        <a:solidFill>
                          <a:schemeClr val="tx2"/>
                        </a:solidFill>
                      </a:endParaRPr>
                    </a:p>
                    <a:p>
                      <a:r>
                        <a:rPr lang="en-US" sz="1200" baseline="0" dirty="0">
                          <a:solidFill>
                            <a:schemeClr val="tx2"/>
                          </a:solidFill>
                        </a:rPr>
                        <a:t>16 PB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747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b="0" dirty="0">
                          <a:solidFill>
                            <a:schemeClr val="tx2"/>
                          </a:solidFill>
                        </a:rPr>
                        <a:t>LUN</a:t>
                      </a:r>
                    </a:p>
                  </a:txBody>
                  <a:tcPr marL="91355" marR="91355" marT="45678" marB="4567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7DB8"/>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1000</a:t>
                      </a:r>
                    </a:p>
                    <a:p>
                      <a:r>
                        <a:rPr lang="en-US" sz="1200" baseline="0" dirty="0">
                          <a:solidFill>
                            <a:schemeClr val="tx2"/>
                          </a:solidFill>
                        </a:rPr>
                        <a:t>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1500</a:t>
                      </a:r>
                    </a:p>
                    <a:p>
                      <a:r>
                        <a:rPr lang="en-US" sz="1200" baseline="0" dirty="0">
                          <a:solidFill>
                            <a:schemeClr val="tx2"/>
                          </a:solidFill>
                        </a:rPr>
                        <a:t>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2000</a:t>
                      </a:r>
                    </a:p>
                    <a:p>
                      <a:r>
                        <a:rPr lang="en-US" sz="1200" baseline="0" dirty="0">
                          <a:solidFill>
                            <a:schemeClr val="tx2"/>
                          </a:solidFill>
                        </a:rPr>
                        <a:t>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6000</a:t>
                      </a:r>
                    </a:p>
                    <a:p>
                      <a:r>
                        <a:rPr lang="en-US" sz="1200" baseline="0" dirty="0">
                          <a:solidFill>
                            <a:schemeClr val="tx2"/>
                          </a:solidFill>
                        </a:rPr>
                        <a:t>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747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b="0" dirty="0">
                          <a:solidFill>
                            <a:schemeClr val="tx2"/>
                          </a:solidFill>
                        </a:rPr>
                        <a:t>FILE</a:t>
                      </a:r>
                      <a:r>
                        <a:rPr lang="en-US" sz="1600" b="0" baseline="0" dirty="0">
                          <a:solidFill>
                            <a:schemeClr val="tx2"/>
                          </a:solidFill>
                        </a:rPr>
                        <a:t> SYSTEM</a:t>
                      </a:r>
                      <a:endParaRPr lang="en-US" sz="1600" b="0" dirty="0">
                        <a:solidFill>
                          <a:schemeClr val="tx2"/>
                        </a:solidFill>
                      </a:endParaRPr>
                    </a:p>
                  </a:txBody>
                  <a:tcPr marL="91355" marR="91355" marT="45678" marB="4567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7DB8"/>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1000 </a:t>
                      </a:r>
                    </a:p>
                    <a:p>
                      <a:r>
                        <a:rPr lang="en-US" sz="1200" baseline="0" dirty="0">
                          <a:solidFill>
                            <a:schemeClr val="tx2"/>
                          </a:solidFill>
                        </a:rPr>
                        <a:t>64 TB </a:t>
                      </a:r>
                      <a:r>
                        <a:rPr lang="en-US" sz="1200" baseline="0" dirty="0">
                          <a:solidFill>
                            <a:schemeClr val="tx2"/>
                          </a:solidFill>
                          <a:latin typeface="Wingdings"/>
                          <a:ea typeface="Wingdings"/>
                          <a:cs typeface="Wingdings"/>
                          <a:sym typeface="Wingdings"/>
                        </a:rPr>
                        <a:t></a:t>
                      </a:r>
                      <a:r>
                        <a:rPr lang="en-US" sz="1200" baseline="0" dirty="0">
                          <a:solidFill>
                            <a:schemeClr val="tx2"/>
                          </a:solidFill>
                        </a:rPr>
                        <a:t> 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baseline="0" dirty="0">
                          <a:solidFill>
                            <a:schemeClr val="tx2"/>
                          </a:solidFill>
                        </a:rPr>
                        <a:t>1500 </a:t>
                      </a:r>
                    </a:p>
                    <a:p>
                      <a:r>
                        <a:rPr lang="en-US" sz="1200" baseline="0" dirty="0">
                          <a:solidFill>
                            <a:schemeClr val="tx2"/>
                          </a:solidFill>
                        </a:rPr>
                        <a:t>64 TB </a:t>
                      </a:r>
                      <a:r>
                        <a:rPr lang="en-US" sz="1200" baseline="0" dirty="0">
                          <a:solidFill>
                            <a:schemeClr val="tx2"/>
                          </a:solidFill>
                          <a:latin typeface="Wingdings"/>
                          <a:ea typeface="Wingdings"/>
                          <a:cs typeface="Wingdings"/>
                          <a:sym typeface="Wingdings"/>
                        </a:rPr>
                        <a:t></a:t>
                      </a:r>
                      <a:r>
                        <a:rPr lang="en-US" sz="1200" baseline="0" dirty="0">
                          <a:solidFill>
                            <a:schemeClr val="tx2"/>
                          </a:solidFill>
                        </a:rPr>
                        <a:t> 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2000</a:t>
                      </a:r>
                      <a:r>
                        <a:rPr lang="en-US" sz="1200" baseline="0" dirty="0">
                          <a:solidFill>
                            <a:schemeClr val="tx2"/>
                          </a:solidFill>
                        </a:rPr>
                        <a:t> </a:t>
                      </a:r>
                    </a:p>
                    <a:p>
                      <a:r>
                        <a:rPr lang="en-US" sz="1200" baseline="0" dirty="0">
                          <a:solidFill>
                            <a:schemeClr val="tx2"/>
                          </a:solidFill>
                        </a:rPr>
                        <a:t>64 TB </a:t>
                      </a:r>
                      <a:r>
                        <a:rPr lang="en-US" sz="1200" baseline="0" dirty="0">
                          <a:solidFill>
                            <a:schemeClr val="tx2"/>
                          </a:solidFill>
                          <a:latin typeface="Wingdings"/>
                          <a:ea typeface="Wingdings"/>
                          <a:cs typeface="Wingdings"/>
                          <a:sym typeface="Wingdings"/>
                        </a:rPr>
                        <a:t></a:t>
                      </a:r>
                      <a:r>
                        <a:rPr lang="en-US" sz="1200" baseline="0" dirty="0">
                          <a:solidFill>
                            <a:schemeClr val="tx2"/>
                          </a:solidFill>
                        </a:rPr>
                        <a:t> 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4000</a:t>
                      </a:r>
                      <a:r>
                        <a:rPr lang="en-US" sz="1200" baseline="0" dirty="0">
                          <a:solidFill>
                            <a:schemeClr val="tx2"/>
                          </a:solidFill>
                        </a:rPr>
                        <a:t> </a:t>
                      </a:r>
                    </a:p>
                    <a:p>
                      <a:r>
                        <a:rPr lang="en-US" sz="1200" baseline="0" dirty="0">
                          <a:solidFill>
                            <a:schemeClr val="tx2"/>
                          </a:solidFill>
                        </a:rPr>
                        <a:t>64 TB </a:t>
                      </a:r>
                      <a:r>
                        <a:rPr lang="en-US" sz="1200" baseline="0" dirty="0">
                          <a:solidFill>
                            <a:schemeClr val="tx2"/>
                          </a:solidFill>
                          <a:latin typeface="Wingdings"/>
                          <a:ea typeface="Wingdings"/>
                          <a:cs typeface="Wingdings"/>
                          <a:sym typeface="Wingdings"/>
                        </a:rPr>
                        <a:t></a:t>
                      </a:r>
                      <a:r>
                        <a:rPr lang="en-US" sz="1200" baseline="0" dirty="0">
                          <a:solidFill>
                            <a:schemeClr val="tx2"/>
                          </a:solidFill>
                        </a:rPr>
                        <a:t> 256 TB</a:t>
                      </a:r>
                      <a:endParaRPr lang="en-US" sz="1200" dirty="0">
                        <a:solidFill>
                          <a:schemeClr val="tx2"/>
                        </a:solidFill>
                      </a:endParaRP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47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b="0" dirty="0">
                          <a:solidFill>
                            <a:schemeClr val="tx2"/>
                          </a:solidFill>
                        </a:rPr>
                        <a:t>VVOL</a:t>
                      </a:r>
                    </a:p>
                  </a:txBody>
                  <a:tcPr marL="91355" marR="91355" marT="45678" marB="4567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7DB8"/>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9000</a:t>
                      </a:r>
                    </a:p>
                    <a:p>
                      <a:r>
                        <a:rPr lang="en-US" sz="1200" dirty="0">
                          <a:solidFill>
                            <a:schemeClr val="tx2"/>
                          </a:solidFill>
                        </a:rPr>
                        <a:t>64 TB</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9000</a:t>
                      </a:r>
                    </a:p>
                    <a:p>
                      <a:r>
                        <a:rPr lang="en-US" sz="1200" dirty="0">
                          <a:solidFill>
                            <a:schemeClr val="tx2"/>
                          </a:solidFill>
                        </a:rPr>
                        <a:t>64 TB</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13500</a:t>
                      </a:r>
                    </a:p>
                    <a:p>
                      <a:r>
                        <a:rPr lang="en-US" sz="1200" dirty="0">
                          <a:solidFill>
                            <a:schemeClr val="tx2"/>
                          </a:solidFill>
                        </a:rPr>
                        <a:t>64 TB</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200" dirty="0">
                          <a:solidFill>
                            <a:schemeClr val="tx2"/>
                          </a:solidFill>
                        </a:rPr>
                        <a:t>30000</a:t>
                      </a:r>
                    </a:p>
                    <a:p>
                      <a:r>
                        <a:rPr lang="en-US" sz="1200" dirty="0">
                          <a:solidFill>
                            <a:schemeClr val="tx2"/>
                          </a:solidFill>
                        </a:rPr>
                        <a:t>64 TB</a:t>
                      </a:r>
                    </a:p>
                  </a:txBody>
                  <a:tcPr marL="91355" marR="91355" marT="18288" marB="18288">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w="12700" cap="flat" cmpd="sng" algn="ctr">
                      <a:solidFill>
                        <a:srgbClr val="444444"/>
                      </a:solidFill>
                      <a:prstDash val="solid"/>
                      <a:round/>
                      <a:headEnd type="none" w="med" len="med"/>
                      <a:tailEnd type="none" w="med" len="med"/>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03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954" y="228601"/>
            <a:ext cx="8764587" cy="443198"/>
          </a:xfrm>
        </p:spPr>
        <p:txBody>
          <a:bodyPr/>
          <a:lstStyle/>
          <a:p>
            <a:pPr>
              <a:defRPr/>
            </a:pPr>
            <a:r>
              <a:rPr lang="en-US" altLang="zh-CN" sz="3200" dirty="0">
                <a:solidFill>
                  <a:schemeClr val="tx2"/>
                </a:solidFill>
              </a:rPr>
              <a:t>Dell EMC Unity software is all-inclusive</a:t>
            </a:r>
            <a:endParaRPr lang="en-US" sz="3200" dirty="0">
              <a:solidFill>
                <a:schemeClr val="tx2"/>
              </a:solidFill>
            </a:endParaRPr>
          </a:p>
        </p:txBody>
      </p:sp>
      <p:graphicFrame>
        <p:nvGraphicFramePr>
          <p:cNvPr id="3" name="Content Placeholder 3"/>
          <p:cNvGraphicFramePr>
            <a:graphicFrameLocks/>
          </p:cNvGraphicFramePr>
          <p:nvPr>
            <p:extLst>
              <p:ext uri="{D42A27DB-BD31-4B8C-83A1-F6EECF244321}">
                <p14:modId xmlns:p14="http://schemas.microsoft.com/office/powerpoint/2010/main" val="1490994343"/>
              </p:ext>
            </p:extLst>
          </p:nvPr>
        </p:nvGraphicFramePr>
        <p:xfrm>
          <a:off x="390833" y="2550586"/>
          <a:ext cx="8347586" cy="900627"/>
        </p:xfrm>
        <a:graphic>
          <a:graphicData uri="http://schemas.openxmlformats.org/drawingml/2006/table">
            <a:tbl>
              <a:tblPr firstRow="1" bandRow="1">
                <a:tableStyleId>{5C22544A-7EE6-4342-B048-85BDC9FD1C3A}</a:tableStyleId>
              </a:tblPr>
              <a:tblGrid>
                <a:gridCol w="2101644">
                  <a:extLst>
                    <a:ext uri="{9D8B030D-6E8A-4147-A177-3AD203B41FA5}">
                      <a16:colId xmlns:a16="http://schemas.microsoft.com/office/drawing/2014/main" val="20000"/>
                    </a:ext>
                  </a:extLst>
                </a:gridCol>
                <a:gridCol w="2270120">
                  <a:extLst>
                    <a:ext uri="{9D8B030D-6E8A-4147-A177-3AD203B41FA5}">
                      <a16:colId xmlns:a16="http://schemas.microsoft.com/office/drawing/2014/main" val="20001"/>
                    </a:ext>
                  </a:extLst>
                </a:gridCol>
                <a:gridCol w="2058532">
                  <a:extLst>
                    <a:ext uri="{9D8B030D-6E8A-4147-A177-3AD203B41FA5}">
                      <a16:colId xmlns:a16="http://schemas.microsoft.com/office/drawing/2014/main" val="20002"/>
                    </a:ext>
                  </a:extLst>
                </a:gridCol>
                <a:gridCol w="1917290">
                  <a:extLst>
                    <a:ext uri="{9D8B030D-6E8A-4147-A177-3AD203B41FA5}">
                      <a16:colId xmlns:a16="http://schemas.microsoft.com/office/drawing/2014/main" val="20003"/>
                    </a:ext>
                  </a:extLst>
                </a:gridCol>
              </a:tblGrid>
              <a:tr h="900627">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File &amp; Block Remote Replication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Full unified</a:t>
                      </a:r>
                      <a:r>
                        <a:rPr lang="en-US" altLang="zh-CN" sz="1000" b="0" kern="1200" baseline="0" noProof="0" dirty="0">
                          <a:solidFill>
                            <a:schemeClr val="bg2">
                              <a:lumMod val="50000"/>
                              <a:lumOff val="50000"/>
                            </a:schemeClr>
                          </a:solidFill>
                          <a:latin typeface="Arial" charset="0"/>
                          <a:ea typeface="+mn-ea"/>
                          <a:cs typeface="+mn-cs"/>
                        </a:rPr>
                        <a:t> capabilities including Metrosync Manager</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Inline Compression &amp; Deduplication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Advanced data reduction features </a:t>
                      </a:r>
                      <a:r>
                        <a:rPr lang="en-US" sz="1000" b="0" kern="1200" noProof="0" dirty="0">
                          <a:solidFill>
                            <a:schemeClr val="bg2">
                              <a:lumMod val="50000"/>
                              <a:lumOff val="50000"/>
                            </a:schemeClr>
                          </a:solidFill>
                          <a:latin typeface="Arial" charset="0"/>
                          <a:ea typeface="+mn-ea"/>
                          <a:cs typeface="+mn-cs"/>
                        </a:rPr>
                        <a:t>with increased efficiency</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Software Defined Cloud Storage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File/block features that run on premise or in an AWS cloud  </a:t>
                      </a: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Cloud </a:t>
                      </a:r>
                      <a:r>
                        <a:rPr kumimoji="0" lang="en-US" altLang="zh-CN" sz="1200" b="1" i="0" u="none" strike="noStrike" kern="1200" cap="none" spc="0" normalizeH="0" baseline="0" noProof="0" dirty="0" err="1">
                          <a:ln>
                            <a:noFill/>
                          </a:ln>
                          <a:solidFill>
                            <a:schemeClr val="bg1"/>
                          </a:solidFill>
                          <a:effectLst/>
                          <a:uLnTx/>
                          <a:uFillTx/>
                          <a:latin typeface="+mn-lt"/>
                          <a:ea typeface="+mn-ea"/>
                          <a:cs typeface="+mn-cs"/>
                        </a:rPr>
                        <a:t>Tiering</a:t>
                      </a:r>
                      <a:r>
                        <a:rPr kumimoji="0" lang="en-US" altLang="zh-CN" sz="1200" b="1" i="0" u="none" strike="noStrike" kern="1200" cap="none" spc="0" normalizeH="0" baseline="0" noProof="0" dirty="0">
                          <a:ln>
                            <a:noFill/>
                          </a:ln>
                          <a:solidFill>
                            <a:schemeClr val="bg1"/>
                          </a:solidFill>
                          <a:effectLst/>
                          <a:uLnTx/>
                          <a:uFillTx/>
                          <a:latin typeface="+mn-lt"/>
                          <a:ea typeface="+mn-ea"/>
                          <a:cs typeface="+mn-cs"/>
                        </a:rPr>
                        <a:t> &amp; Archiving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File</a:t>
                      </a:r>
                      <a:r>
                        <a:rPr lang="en-US" altLang="zh-CN" sz="1000" b="0" kern="1200" baseline="0" noProof="0" dirty="0">
                          <a:solidFill>
                            <a:schemeClr val="bg2">
                              <a:lumMod val="50000"/>
                              <a:lumOff val="50000"/>
                            </a:schemeClr>
                          </a:solidFill>
                          <a:latin typeface="Arial" charset="0"/>
                          <a:ea typeface="+mn-ea"/>
                          <a:cs typeface="+mn-cs"/>
                        </a:rPr>
                        <a:t> &amp; </a:t>
                      </a:r>
                      <a:r>
                        <a:rPr lang="en-US" altLang="zh-CN" sz="1000" b="0" kern="1200" noProof="0" dirty="0">
                          <a:solidFill>
                            <a:schemeClr val="bg2">
                              <a:lumMod val="50000"/>
                              <a:lumOff val="50000"/>
                            </a:schemeClr>
                          </a:solidFill>
                          <a:latin typeface="Arial" charset="0"/>
                          <a:ea typeface="+mn-ea"/>
                          <a:cs typeface="+mn-cs"/>
                        </a:rPr>
                        <a:t>block</a:t>
                      </a:r>
                      <a:r>
                        <a:rPr lang="en-US" altLang="zh-CN" sz="1000" b="0" kern="1200" baseline="0" noProof="0" dirty="0">
                          <a:solidFill>
                            <a:schemeClr val="bg2">
                              <a:lumMod val="50000"/>
                              <a:lumOff val="50000"/>
                            </a:schemeClr>
                          </a:solidFill>
                          <a:latin typeface="Arial" charset="0"/>
                          <a:ea typeface="+mn-ea"/>
                          <a:cs typeface="+mn-cs"/>
                        </a:rPr>
                        <a:t> data movement to &amp; from five S3 clouds</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69887481"/>
              </p:ext>
            </p:extLst>
          </p:nvPr>
        </p:nvGraphicFramePr>
        <p:xfrm>
          <a:off x="390833" y="3481850"/>
          <a:ext cx="6859821" cy="914400"/>
        </p:xfrm>
        <a:graphic>
          <a:graphicData uri="http://schemas.openxmlformats.org/drawingml/2006/table">
            <a:tbl>
              <a:tblPr firstRow="1" bandRow="1">
                <a:tableStyleId>{5C22544A-7EE6-4342-B048-85BDC9FD1C3A}</a:tableStyleId>
              </a:tblPr>
              <a:tblGrid>
                <a:gridCol w="1217798">
                  <a:extLst>
                    <a:ext uri="{9D8B030D-6E8A-4147-A177-3AD203B41FA5}">
                      <a16:colId xmlns:a16="http://schemas.microsoft.com/office/drawing/2014/main" val="20000"/>
                    </a:ext>
                  </a:extLst>
                </a:gridCol>
                <a:gridCol w="1289097">
                  <a:extLst>
                    <a:ext uri="{9D8B030D-6E8A-4147-A177-3AD203B41FA5}">
                      <a16:colId xmlns:a16="http://schemas.microsoft.com/office/drawing/2014/main" val="20001"/>
                    </a:ext>
                  </a:extLst>
                </a:gridCol>
                <a:gridCol w="1633553">
                  <a:extLst>
                    <a:ext uri="{9D8B030D-6E8A-4147-A177-3AD203B41FA5}">
                      <a16:colId xmlns:a16="http://schemas.microsoft.com/office/drawing/2014/main" val="20004"/>
                    </a:ext>
                  </a:extLst>
                </a:gridCol>
                <a:gridCol w="1377821">
                  <a:extLst>
                    <a:ext uri="{9D8B030D-6E8A-4147-A177-3AD203B41FA5}">
                      <a16:colId xmlns:a16="http://schemas.microsoft.com/office/drawing/2014/main" val="3293193641"/>
                    </a:ext>
                  </a:extLst>
                </a:gridCol>
                <a:gridCol w="1341552">
                  <a:extLst>
                    <a:ext uri="{9D8B030D-6E8A-4147-A177-3AD203B41FA5}">
                      <a16:colId xmlns:a16="http://schemas.microsoft.com/office/drawing/2014/main" val="35828386"/>
                    </a:ext>
                  </a:extLst>
                </a:gridCol>
              </a:tblGrid>
              <a:tr h="887557">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Anti-Virus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Enabler</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sz="1000" b="0" kern="1200" baseline="0" dirty="0">
                          <a:solidFill>
                            <a:schemeClr val="bg2">
                              <a:lumMod val="50000"/>
                              <a:lumOff val="50000"/>
                            </a:schemeClr>
                          </a:solidFill>
                          <a:latin typeface="Arial" charset="0"/>
                          <a:ea typeface="+mn-ea"/>
                          <a:cs typeface="+mn-cs"/>
                        </a:rPr>
                        <a:t>Connect with popular anti-virus solutions</a:t>
                      </a:r>
                      <a:endParaRPr lang="en-US" altLang="zh-CN" sz="1000" b="0" kern="1200" baseline="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Data At Rest Encryption</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baseline="0" noProof="0" dirty="0">
                          <a:solidFill>
                            <a:schemeClr val="bg2">
                              <a:lumMod val="50000"/>
                              <a:lumOff val="50000"/>
                            </a:schemeClr>
                          </a:solidFill>
                          <a:latin typeface="Arial" charset="0"/>
                          <a:ea typeface="+mn-ea"/>
                          <a:cs typeface="+mn-cs"/>
                        </a:rPr>
                        <a:t>Protect business data across the array</a:t>
                      </a: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QoS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(Host IO Limits)</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sz="1000" b="0" kern="1200" baseline="0" dirty="0">
                          <a:solidFill>
                            <a:schemeClr val="bg2">
                              <a:lumMod val="50000"/>
                              <a:lumOff val="50000"/>
                            </a:schemeClr>
                          </a:solidFill>
                          <a:latin typeface="Arial" charset="0"/>
                          <a:ea typeface="+mn-ea"/>
                          <a:cs typeface="+mn-cs"/>
                        </a:rPr>
                        <a:t>Limit host IO or bandwidth to specified block resources</a:t>
                      </a:r>
                      <a:endParaRPr lang="en-US" sz="1000" b="0" kern="1200" baseline="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File Level Retention</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sz="1000" b="0" kern="1200" baseline="0" dirty="0">
                          <a:solidFill>
                            <a:schemeClr val="bg2">
                              <a:lumMod val="50000"/>
                              <a:lumOff val="50000"/>
                            </a:schemeClr>
                          </a:solidFill>
                          <a:latin typeface="Arial" charset="0"/>
                          <a:ea typeface="+mn-ea"/>
                          <a:cs typeface="+mn-cs"/>
                        </a:rPr>
                        <a:t>Protect files from modification or deletion </a:t>
                      </a:r>
                      <a:endParaRPr lang="en-US" sz="1000" b="0" kern="1200" baseline="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Virtualization Integration</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sz="1000" b="0" kern="1200" baseline="0" dirty="0">
                          <a:solidFill>
                            <a:schemeClr val="bg2">
                              <a:lumMod val="50000"/>
                              <a:lumOff val="50000"/>
                            </a:schemeClr>
                          </a:solidFill>
                          <a:latin typeface="Arial" charset="0"/>
                          <a:ea typeface="+mn-ea"/>
                          <a:cs typeface="+mn-cs"/>
                        </a:rPr>
                        <a:t>VMware,      Microsoft,  OpenStack</a:t>
                      </a:r>
                      <a:endParaRPr lang="en-US" sz="1000" b="0" kern="1200" baseline="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7890750"/>
              </p:ext>
            </p:extLst>
          </p:nvPr>
        </p:nvGraphicFramePr>
        <p:xfrm>
          <a:off x="390833" y="1607927"/>
          <a:ext cx="8347587" cy="912022"/>
        </p:xfrm>
        <a:graphic>
          <a:graphicData uri="http://schemas.openxmlformats.org/drawingml/2006/table">
            <a:tbl>
              <a:tblPr firstRow="1" bandRow="1">
                <a:tableStyleId>{5C22544A-7EE6-4342-B048-85BDC9FD1C3A}</a:tableStyleId>
              </a:tblPr>
              <a:tblGrid>
                <a:gridCol w="1548580">
                  <a:extLst>
                    <a:ext uri="{9D8B030D-6E8A-4147-A177-3AD203B41FA5}">
                      <a16:colId xmlns:a16="http://schemas.microsoft.com/office/drawing/2014/main" val="20000"/>
                    </a:ext>
                  </a:extLst>
                </a:gridCol>
                <a:gridCol w="1201994">
                  <a:extLst>
                    <a:ext uri="{9D8B030D-6E8A-4147-A177-3AD203B41FA5}">
                      <a16:colId xmlns:a16="http://schemas.microsoft.com/office/drawing/2014/main" val="20001"/>
                    </a:ext>
                  </a:extLst>
                </a:gridCol>
                <a:gridCol w="1305232">
                  <a:extLst>
                    <a:ext uri="{9D8B030D-6E8A-4147-A177-3AD203B41FA5}">
                      <a16:colId xmlns:a16="http://schemas.microsoft.com/office/drawing/2014/main" val="608867617"/>
                    </a:ext>
                  </a:extLst>
                </a:gridCol>
                <a:gridCol w="1364226">
                  <a:extLst>
                    <a:ext uri="{9D8B030D-6E8A-4147-A177-3AD203B41FA5}">
                      <a16:colId xmlns:a16="http://schemas.microsoft.com/office/drawing/2014/main" val="794847268"/>
                    </a:ext>
                  </a:extLst>
                </a:gridCol>
                <a:gridCol w="1216742">
                  <a:extLst>
                    <a:ext uri="{9D8B030D-6E8A-4147-A177-3AD203B41FA5}">
                      <a16:colId xmlns:a16="http://schemas.microsoft.com/office/drawing/2014/main" val="20002"/>
                    </a:ext>
                  </a:extLst>
                </a:gridCol>
                <a:gridCol w="1710813">
                  <a:extLst>
                    <a:ext uri="{9D8B030D-6E8A-4147-A177-3AD203B41FA5}">
                      <a16:colId xmlns:a16="http://schemas.microsoft.com/office/drawing/2014/main" val="2870036490"/>
                    </a:ext>
                  </a:extLst>
                </a:gridCol>
              </a:tblGrid>
              <a:tr h="912022">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Cloud-based Storage Analytics</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Ge</a:t>
                      </a:r>
                      <a:r>
                        <a:rPr lang="en-US" altLang="zh-CN" sz="1000" b="0" kern="1200" baseline="0" noProof="0" dirty="0">
                          <a:solidFill>
                            <a:schemeClr val="bg2">
                              <a:lumMod val="50000"/>
                              <a:lumOff val="50000"/>
                            </a:schemeClr>
                          </a:solidFill>
                          <a:latin typeface="Arial" charset="0"/>
                          <a:ea typeface="+mn-ea"/>
                          <a:cs typeface="+mn-cs"/>
                        </a:rPr>
                        <a:t>t c</a:t>
                      </a:r>
                      <a:r>
                        <a:rPr lang="en-US" altLang="zh-CN" sz="1000" b="0" kern="1200" noProof="0" dirty="0">
                          <a:solidFill>
                            <a:schemeClr val="bg2">
                              <a:lumMod val="50000"/>
                              <a:lumOff val="50000"/>
                            </a:schemeClr>
                          </a:solidFill>
                          <a:latin typeface="Arial" charset="0"/>
                          <a:ea typeface="+mn-ea"/>
                          <a:cs typeface="+mn-cs"/>
                        </a:rPr>
                        <a:t>omprehensive array health scores</a:t>
                      </a: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Thin Provisioning </a:t>
                      </a:r>
                      <a:r>
                        <a:rPr lang="en-US" sz="1000" b="0" kern="1200" dirty="0">
                          <a:solidFill>
                            <a:schemeClr val="bg2">
                              <a:lumMod val="50000"/>
                              <a:lumOff val="50000"/>
                            </a:schemeClr>
                          </a:solidFill>
                          <a:latin typeface="Arial" charset="0"/>
                          <a:ea typeface="+mn-ea"/>
                          <a:cs typeface="+mn-cs"/>
                        </a:rPr>
                        <a:t>Optimize your available capacity</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Unified Management </a:t>
                      </a:r>
                      <a:r>
                        <a:rPr lang="en-US" altLang="zh-CN" sz="1000" b="0" kern="1200" noProof="0" dirty="0">
                          <a:solidFill>
                            <a:schemeClr val="bg2">
                              <a:lumMod val="50000"/>
                              <a:lumOff val="50000"/>
                            </a:schemeClr>
                          </a:solidFill>
                          <a:latin typeface="Arial" charset="0"/>
                          <a:ea typeface="+mn-ea"/>
                          <a:cs typeface="+mn-cs"/>
                        </a:rPr>
                        <a:t>Manage file, block, VVOL objects</a:t>
                      </a: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Central  Management </a:t>
                      </a:r>
                      <a:r>
                        <a:rPr lang="en-US" altLang="zh-CN" sz="1000" b="0" kern="1200" noProof="0" dirty="0">
                          <a:solidFill>
                            <a:schemeClr val="bg2">
                              <a:lumMod val="50000"/>
                              <a:lumOff val="50000"/>
                            </a:schemeClr>
                          </a:solidFill>
                          <a:latin typeface="Arial" charset="0"/>
                          <a:ea typeface="+mn-ea"/>
                          <a:cs typeface="+mn-cs"/>
                        </a:rPr>
                        <a:t>Manage multiple Unity systems</a:t>
                      </a: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Dynamic Pools </a:t>
                      </a:r>
                      <a:r>
                        <a:rPr lang="en-US" altLang="zh-CN" sz="1000" b="0" kern="1200" noProof="0" dirty="0">
                          <a:solidFill>
                            <a:schemeClr val="bg2">
                              <a:lumMod val="50000"/>
                              <a:lumOff val="50000"/>
                            </a:schemeClr>
                          </a:solidFill>
                          <a:latin typeface="Arial" charset="0"/>
                          <a:ea typeface="+mn-ea"/>
                          <a:cs typeface="+mn-cs"/>
                        </a:rPr>
                        <a:t>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Experience faster rebuild</a:t>
                      </a:r>
                      <a:r>
                        <a:rPr lang="en-US" altLang="zh-CN" sz="1000" b="0" kern="1200" baseline="0" noProof="0" dirty="0">
                          <a:solidFill>
                            <a:schemeClr val="bg2">
                              <a:lumMod val="50000"/>
                              <a:lumOff val="50000"/>
                            </a:schemeClr>
                          </a:solidFill>
                          <a:latin typeface="Arial" charset="0"/>
                          <a:ea typeface="+mn-ea"/>
                          <a:cs typeface="+mn-cs"/>
                        </a:rPr>
                        <a:t> times</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altLang="zh-CN" sz="1200" b="1" i="0" u="none" strike="noStrike" kern="1200" cap="none" spc="0" normalizeH="0" baseline="0" noProof="0" dirty="0">
                          <a:ln>
                            <a:noFill/>
                          </a:ln>
                          <a:solidFill>
                            <a:schemeClr val="bg1"/>
                          </a:solidFill>
                          <a:effectLst/>
                          <a:uLnTx/>
                          <a:uFillTx/>
                          <a:latin typeface="+mn-lt"/>
                          <a:ea typeface="+mn-ea"/>
                          <a:cs typeface="+mn-cs"/>
                        </a:rPr>
                        <a:t>Forever Snapshots &amp; Clones </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altLang="zh-CN" sz="1000" b="0" kern="1200" noProof="0" dirty="0">
                          <a:solidFill>
                            <a:schemeClr val="bg2">
                              <a:lumMod val="50000"/>
                              <a:lumOff val="50000"/>
                            </a:schemeClr>
                          </a:solidFill>
                          <a:latin typeface="Arial" charset="0"/>
                          <a:ea typeface="+mn-ea"/>
                          <a:cs typeface="+mn-cs"/>
                        </a:rPr>
                        <a:t>Flexibly replicate snaps</a:t>
                      </a:r>
                      <a:r>
                        <a:rPr lang="en-US" altLang="zh-CN" sz="1000" b="0" kern="1200" baseline="0" noProof="0" dirty="0">
                          <a:solidFill>
                            <a:schemeClr val="bg2">
                              <a:lumMod val="50000"/>
                              <a:lumOff val="50000"/>
                            </a:schemeClr>
                          </a:solidFill>
                          <a:latin typeface="Arial" charset="0"/>
                          <a:ea typeface="+mn-ea"/>
                          <a:cs typeface="+mn-cs"/>
                        </a:rPr>
                        <a:t> and integrate with </a:t>
                      </a:r>
                      <a:r>
                        <a:rPr lang="en-US" altLang="zh-CN" sz="1000" b="0" kern="1200" baseline="0" noProof="0" dirty="0" err="1">
                          <a:solidFill>
                            <a:schemeClr val="bg2">
                              <a:lumMod val="50000"/>
                              <a:lumOff val="50000"/>
                            </a:schemeClr>
                          </a:solidFill>
                          <a:latin typeface="Arial" charset="0"/>
                          <a:ea typeface="+mn-ea"/>
                          <a:cs typeface="+mn-cs"/>
                        </a:rPr>
                        <a:t>iCDM</a:t>
                      </a:r>
                      <a:endParaRPr lang="en-US" altLang="zh-CN" sz="1000" b="0" kern="120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53957960"/>
              </p:ext>
            </p:extLst>
          </p:nvPr>
        </p:nvGraphicFramePr>
        <p:xfrm>
          <a:off x="382071" y="1208711"/>
          <a:ext cx="8356347" cy="370840"/>
        </p:xfrm>
        <a:graphic>
          <a:graphicData uri="http://schemas.openxmlformats.org/drawingml/2006/table">
            <a:tbl>
              <a:tblPr firstRow="1" bandRow="1">
                <a:tableStyleId>{5C22544A-7EE6-4342-B048-85BDC9FD1C3A}</a:tableStyleId>
              </a:tblPr>
              <a:tblGrid>
                <a:gridCol w="8356347">
                  <a:extLst>
                    <a:ext uri="{9D8B030D-6E8A-4147-A177-3AD203B41FA5}">
                      <a16:colId xmlns:a16="http://schemas.microsoft.com/office/drawing/2014/main" val="20000"/>
                    </a:ext>
                  </a:extLst>
                </a:gridCol>
              </a:tblGrid>
              <a:tr h="370840">
                <a:tc>
                  <a:txBody>
                    <a:bodyPr/>
                    <a:lstStyle/>
                    <a:p>
                      <a:pPr algn="ctr"/>
                      <a:r>
                        <a:rPr lang="en-US" dirty="0">
                          <a:solidFill>
                            <a:schemeClr val="tx2"/>
                          </a:solidFill>
                        </a:rPr>
                        <a:t>BUILT-IN SOFTWARE FEATURES</a:t>
                      </a:r>
                    </a:p>
                  </a:txBody>
                  <a:tcPr/>
                </a:tc>
                <a:extLst>
                  <a:ext uri="{0D108BD9-81ED-4DB2-BD59-A6C34878D82A}">
                    <a16:rowId xmlns:a16="http://schemas.microsoft.com/office/drawing/2014/main" val="10000"/>
                  </a:ext>
                </a:extLst>
              </a:tr>
            </a:tbl>
          </a:graphicData>
        </a:graphic>
      </p:graphicFrame>
      <p:sp>
        <p:nvSpPr>
          <p:cNvPr id="7" name="Rectangle 6"/>
          <p:cNvSpPr/>
          <p:nvPr/>
        </p:nvSpPr>
        <p:spPr>
          <a:xfrm>
            <a:off x="105847" y="602990"/>
            <a:ext cx="8366760" cy="369332"/>
          </a:xfrm>
          <a:prstGeom prst="rect">
            <a:avLst/>
          </a:prstGeom>
        </p:spPr>
        <p:txBody>
          <a:bodyPr wrap="square">
            <a:spAutoFit/>
          </a:bodyPr>
          <a:lstStyle/>
          <a:p>
            <a:pPr marL="228394" indent="-228394" defTabSz="457189">
              <a:spcBef>
                <a:spcPts val="0"/>
              </a:spcBef>
              <a:spcAft>
                <a:spcPts val="0"/>
              </a:spcAft>
              <a:buClr>
                <a:srgbClr val="007DB8"/>
              </a:buClr>
              <a:defRPr/>
            </a:pPr>
            <a:r>
              <a:rPr lang="en-US" sz="1800" dirty="0">
                <a:solidFill>
                  <a:srgbClr val="FFFFFF"/>
                </a:solidFill>
              </a:rPr>
              <a:t>No separate licensing – everything to store, manage and protect data</a:t>
            </a:r>
          </a:p>
        </p:txBody>
      </p:sp>
      <p:sp>
        <p:nvSpPr>
          <p:cNvPr id="12" name="TextBox 11"/>
          <p:cNvSpPr txBox="1"/>
          <p:nvPr/>
        </p:nvSpPr>
        <p:spPr>
          <a:xfrm>
            <a:off x="770525" y="4504034"/>
            <a:ext cx="7355836" cy="184666"/>
          </a:xfrm>
          <a:prstGeom prst="rect">
            <a:avLst/>
          </a:prstGeom>
          <a:noFill/>
        </p:spPr>
        <p:txBody>
          <a:bodyPr wrap="square" lIns="0" tIns="0" rIns="0" bIns="0" rtlCol="0">
            <a:spAutoFit/>
          </a:bodyPr>
          <a:lstStyle/>
          <a:p>
            <a:pPr algn="ctr"/>
            <a:r>
              <a:rPr lang="en-US" sz="1200" b="1" dirty="0">
                <a:solidFill>
                  <a:srgbClr val="FFFFFF"/>
                </a:solidFill>
              </a:rPr>
              <a:t>Limited RTU licenses included for: </a:t>
            </a:r>
            <a:r>
              <a:rPr lang="en-US" sz="1200" dirty="0">
                <a:solidFill>
                  <a:srgbClr val="FFFFFF"/>
                </a:solidFill>
              </a:rPr>
              <a:t>AppSync Basic and RecoverPoint for VMs</a:t>
            </a:r>
          </a:p>
        </p:txBody>
      </p:sp>
      <p:graphicFrame>
        <p:nvGraphicFramePr>
          <p:cNvPr id="10" name="Table 9">
            <a:extLst>
              <a:ext uri="{FF2B5EF4-FFF2-40B4-BE49-F238E27FC236}">
                <a16:creationId xmlns:a16="http://schemas.microsoft.com/office/drawing/2014/main" id="{D249982C-E30D-46DF-812E-52D0AD38F07B}"/>
              </a:ext>
            </a:extLst>
          </p:cNvPr>
          <p:cNvGraphicFramePr>
            <a:graphicFrameLocks noGrp="1"/>
          </p:cNvGraphicFramePr>
          <p:nvPr>
            <p:extLst>
              <p:ext uri="{D42A27DB-BD31-4B8C-83A1-F6EECF244321}">
                <p14:modId xmlns:p14="http://schemas.microsoft.com/office/powerpoint/2010/main" val="3569138463"/>
              </p:ext>
            </p:extLst>
          </p:nvPr>
        </p:nvGraphicFramePr>
        <p:xfrm>
          <a:off x="7213002" y="3478265"/>
          <a:ext cx="1522207" cy="916234"/>
        </p:xfrm>
        <a:graphic>
          <a:graphicData uri="http://schemas.openxmlformats.org/drawingml/2006/table">
            <a:tbl>
              <a:tblPr firstRow="1" bandRow="1">
                <a:tableStyleId>{5C22544A-7EE6-4342-B048-85BDC9FD1C3A}</a:tableStyleId>
              </a:tblPr>
              <a:tblGrid>
                <a:gridCol w="1522207">
                  <a:extLst>
                    <a:ext uri="{9D8B030D-6E8A-4147-A177-3AD203B41FA5}">
                      <a16:colId xmlns:a16="http://schemas.microsoft.com/office/drawing/2014/main" val="35828386"/>
                    </a:ext>
                  </a:extLst>
                </a:gridCol>
              </a:tblGrid>
              <a:tr h="916234">
                <a:tc>
                  <a:txBody>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IP Multi-    Tenancy</a:t>
                      </a:r>
                    </a:p>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lang="en-US" sz="1000" b="0" kern="1200" baseline="0" dirty="0">
                          <a:solidFill>
                            <a:schemeClr val="bg2">
                              <a:lumMod val="50000"/>
                              <a:lumOff val="50000"/>
                            </a:schemeClr>
                          </a:solidFill>
                          <a:latin typeface="Arial" charset="0"/>
                          <a:ea typeface="+mn-ea"/>
                          <a:cs typeface="+mn-cs"/>
                        </a:rPr>
                        <a:t>Assign isolated partitions to NAS Servers</a:t>
                      </a:r>
                      <a:endParaRPr lang="en-US" sz="1000" b="0" kern="1200" baseline="0" noProof="0" dirty="0">
                        <a:solidFill>
                          <a:schemeClr val="bg2">
                            <a:lumMod val="50000"/>
                            <a:lumOff val="50000"/>
                          </a:schemeClr>
                        </a:solidFill>
                        <a:latin typeface="Arial" charset="0"/>
                        <a:ea typeface="+mn-ea"/>
                        <a:cs typeface="+mn-cs"/>
                      </a:endParaRPr>
                    </a:p>
                  </a:txBody>
                  <a:tcPr anchorCtr="1">
                    <a:solidFill>
                      <a:schemeClr val="accent5">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312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Dell EMC Unity replication</a:t>
            </a:r>
          </a:p>
        </p:txBody>
      </p:sp>
      <p:sp>
        <p:nvSpPr>
          <p:cNvPr id="3" name="Subtitle 2"/>
          <p:cNvSpPr txBox="1">
            <a:spLocks/>
          </p:cNvSpPr>
          <p:nvPr/>
        </p:nvSpPr>
        <p:spPr>
          <a:xfrm>
            <a:off x="1929593" y="953273"/>
            <a:ext cx="4626302" cy="353013"/>
          </a:xfrm>
          <a:prstGeom prst="rect">
            <a:avLst/>
          </a:prstGeom>
        </p:spPr>
        <p:txBody>
          <a:bodyPr/>
          <a:lstStyle>
            <a:lvl1pPr marL="304792" indent="-304792" algn="l" rtl="0" eaLnBrk="1" fontAlgn="base" hangingPunct="1">
              <a:lnSpc>
                <a:spcPct val="100000"/>
              </a:lnSpc>
              <a:spcBef>
                <a:spcPts val="1600"/>
              </a:spcBef>
              <a:spcAft>
                <a:spcPts val="0"/>
              </a:spcAft>
              <a:buClr>
                <a:srgbClr val="AAAAAA"/>
              </a:buClr>
              <a:buFont typeface="Arial" pitchFamily="34" charset="0"/>
              <a:buChar char="•"/>
              <a:defRPr sz="1867">
                <a:solidFill>
                  <a:srgbClr val="000000"/>
                </a:solidFill>
                <a:latin typeface="+mj-lt"/>
                <a:ea typeface="Museo Sans For Dell" pitchFamily="2" charset="0"/>
                <a:cs typeface="+mn-cs"/>
              </a:defRPr>
            </a:lvl1pPr>
            <a:lvl2pPr marL="766214" indent="-311143" algn="l" rtl="0" eaLnBrk="1" fontAlgn="base" hangingPunct="1">
              <a:lnSpc>
                <a:spcPct val="100000"/>
              </a:lnSpc>
              <a:spcBef>
                <a:spcPts val="400"/>
              </a:spcBef>
              <a:spcAft>
                <a:spcPts val="0"/>
              </a:spcAft>
              <a:buClr>
                <a:srgbClr val="AAAAAA"/>
              </a:buClr>
              <a:buFont typeface="Museo Sans For Dell" pitchFamily="2" charset="0"/>
              <a:buChar char="–"/>
              <a:defRPr sz="1600" baseline="0">
                <a:solidFill>
                  <a:srgbClr val="000000"/>
                </a:solidFill>
                <a:latin typeface="+mj-lt"/>
                <a:ea typeface="Museo Sans For Dell" pitchFamily="2" charset="0"/>
              </a:defRPr>
            </a:lvl2pPr>
            <a:lvl3pPr marL="1212820" indent="-294210" algn="l" rtl="0" eaLnBrk="1" fontAlgn="base" hangingPunct="1">
              <a:lnSpc>
                <a:spcPct val="100000"/>
              </a:lnSpc>
              <a:spcBef>
                <a:spcPts val="400"/>
              </a:spcBef>
              <a:spcAft>
                <a:spcPts val="0"/>
              </a:spcAft>
              <a:buClr>
                <a:srgbClr val="AAAAAA"/>
              </a:buClr>
              <a:buFont typeface="Museo Sans For Dell" pitchFamily="2" charset="0"/>
              <a:buChar char="›"/>
              <a:defRPr sz="1333" baseline="0">
                <a:solidFill>
                  <a:srgbClr val="000000"/>
                </a:solidFill>
                <a:latin typeface="+mj-lt"/>
                <a:ea typeface="Museo Sans For Dell" pitchFamily="2" charset="0"/>
              </a:defRPr>
            </a:lvl3pPr>
            <a:lvl4pPr marL="1661542" indent="-296326" algn="l" rtl="0" eaLnBrk="1" fontAlgn="base" hangingPunct="1">
              <a:lnSpc>
                <a:spcPct val="90000"/>
              </a:lnSpc>
              <a:spcBef>
                <a:spcPts val="400"/>
              </a:spcBef>
              <a:spcAft>
                <a:spcPts val="0"/>
              </a:spcAft>
              <a:buClr>
                <a:srgbClr val="AAAAAA"/>
              </a:buClr>
              <a:buFont typeface="Courier New" panose="02070309020205020404" pitchFamily="49" charset="0"/>
              <a:buChar char="o"/>
              <a:defRPr sz="1333" baseline="0">
                <a:solidFill>
                  <a:srgbClr val="000000"/>
                </a:solidFill>
                <a:latin typeface="+mj-lt"/>
                <a:ea typeface="Museo Sans For Dell" pitchFamily="2" charset="0"/>
              </a:defRPr>
            </a:lvl4pPr>
            <a:lvl5pPr marL="2144130" indent="-315376" algn="l" rtl="0" eaLnBrk="1" fontAlgn="base" hangingPunct="1">
              <a:lnSpc>
                <a:spcPct val="90000"/>
              </a:lnSpc>
              <a:spcBef>
                <a:spcPts val="1067"/>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75371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6pPr>
            <a:lvl7pPr marL="3363300"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7pPr>
            <a:lvl8pPr marL="397288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8pPr>
            <a:lvl9pPr marL="4582469"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9pPr>
          </a:lstStyle>
          <a:p>
            <a:pPr marL="0" indent="0" algn="ctr">
              <a:buNone/>
            </a:pPr>
            <a:r>
              <a:rPr lang="en-US" sz="1600" kern="0" dirty="0">
                <a:solidFill>
                  <a:schemeClr val="tx2"/>
                </a:solidFill>
              </a:rPr>
              <a:t>Complete Array-based Replication Options</a:t>
            </a:r>
          </a:p>
        </p:txBody>
      </p:sp>
      <p:graphicFrame>
        <p:nvGraphicFramePr>
          <p:cNvPr id="4" name="Table 3"/>
          <p:cNvGraphicFramePr>
            <a:graphicFrameLocks noGrp="1"/>
          </p:cNvGraphicFramePr>
          <p:nvPr>
            <p:extLst>
              <p:ext uri="{D42A27DB-BD31-4B8C-83A1-F6EECF244321}">
                <p14:modId xmlns:p14="http://schemas.microsoft.com/office/powerpoint/2010/main" val="623628277"/>
              </p:ext>
            </p:extLst>
          </p:nvPr>
        </p:nvGraphicFramePr>
        <p:xfrm>
          <a:off x="1401341" y="1294349"/>
          <a:ext cx="5822732" cy="2379259"/>
        </p:xfrm>
        <a:graphic>
          <a:graphicData uri="http://schemas.openxmlformats.org/drawingml/2006/table">
            <a:tbl>
              <a:tblPr firstRow="1" firstCol="1" bandRow="1">
                <a:tableStyleId>{5C22544A-7EE6-4342-B048-85BDC9FD1C3A}</a:tableStyleId>
              </a:tblPr>
              <a:tblGrid>
                <a:gridCol w="2083836">
                  <a:extLst>
                    <a:ext uri="{9D8B030D-6E8A-4147-A177-3AD203B41FA5}">
                      <a16:colId xmlns:a16="http://schemas.microsoft.com/office/drawing/2014/main" val="20000"/>
                    </a:ext>
                  </a:extLst>
                </a:gridCol>
                <a:gridCol w="1889075">
                  <a:extLst>
                    <a:ext uri="{9D8B030D-6E8A-4147-A177-3AD203B41FA5}">
                      <a16:colId xmlns:a16="http://schemas.microsoft.com/office/drawing/2014/main" val="20001"/>
                    </a:ext>
                  </a:extLst>
                </a:gridCol>
                <a:gridCol w="1849821">
                  <a:extLst>
                    <a:ext uri="{9D8B030D-6E8A-4147-A177-3AD203B41FA5}">
                      <a16:colId xmlns:a16="http://schemas.microsoft.com/office/drawing/2014/main" val="20002"/>
                    </a:ext>
                  </a:extLst>
                </a:gridCol>
              </a:tblGrid>
              <a:tr h="489499">
                <a:tc>
                  <a:txBody>
                    <a:bodyPr/>
                    <a:lstStyle/>
                    <a:p>
                      <a:endParaRPr lang="en-US" sz="2000" dirty="0"/>
                    </a:p>
                  </a:txBody>
                  <a:tcPr marL="121920" marR="121920" marT="60960" marB="60960" anchor="ctr"/>
                </a:tc>
                <a:tc>
                  <a:txBody>
                    <a:bodyPr/>
                    <a:lstStyle/>
                    <a:p>
                      <a:pPr algn="ctr"/>
                      <a:r>
                        <a:rPr lang="en-US" sz="2000" dirty="0">
                          <a:solidFill>
                            <a:schemeClr val="tx2"/>
                          </a:solidFill>
                        </a:rPr>
                        <a:t>Block</a:t>
                      </a:r>
                    </a:p>
                  </a:txBody>
                  <a:tcPr marL="121920" marR="121920" marT="60960" marB="60960" anchor="ctr"/>
                </a:tc>
                <a:tc>
                  <a:txBody>
                    <a:bodyPr/>
                    <a:lstStyle/>
                    <a:p>
                      <a:pPr algn="ctr"/>
                      <a:r>
                        <a:rPr lang="en-US" sz="2000" dirty="0">
                          <a:solidFill>
                            <a:schemeClr val="tx2"/>
                          </a:solidFill>
                        </a:rPr>
                        <a:t>File</a:t>
                      </a:r>
                    </a:p>
                  </a:txBody>
                  <a:tcPr marL="121920" marR="121920" marT="60960" marB="60960" anchor="ctr"/>
                </a:tc>
                <a:extLst>
                  <a:ext uri="{0D108BD9-81ED-4DB2-BD59-A6C34878D82A}">
                    <a16:rowId xmlns:a16="http://schemas.microsoft.com/office/drawing/2014/main" val="10000"/>
                  </a:ext>
                </a:extLst>
              </a:tr>
              <a:tr h="872358">
                <a:tc>
                  <a:txBody>
                    <a:bodyPr/>
                    <a:lstStyle/>
                    <a:p>
                      <a:pPr algn="ctr"/>
                      <a:r>
                        <a:rPr lang="en-US" sz="1800" dirty="0">
                          <a:solidFill>
                            <a:schemeClr val="tx2"/>
                          </a:solidFill>
                        </a:rPr>
                        <a:t>Native Asynchronous</a:t>
                      </a:r>
                      <a:r>
                        <a:rPr lang="en-US" sz="1800" baseline="0" dirty="0">
                          <a:solidFill>
                            <a:schemeClr val="tx2"/>
                          </a:solidFill>
                        </a:rPr>
                        <a:t> Replication</a:t>
                      </a:r>
                      <a:endParaRPr lang="en-US" sz="1800" dirty="0">
                        <a:solidFill>
                          <a:schemeClr val="tx2"/>
                        </a:solidFill>
                      </a:endParaRPr>
                    </a:p>
                  </a:txBody>
                  <a:tcPr marL="121920" marR="121920" marT="60960" marB="60960" anchor="ctr"/>
                </a:tc>
                <a:tc>
                  <a:txBody>
                    <a:bodyPr/>
                    <a:lstStyle/>
                    <a:p>
                      <a:pPr algn="ctr"/>
                      <a:r>
                        <a:rPr lang="en-US" sz="4800" dirty="0">
                          <a:solidFill>
                            <a:srgbClr val="00B050"/>
                          </a:solidFill>
                          <a:sym typeface="Wingdings" panose="05000000000000000000" pitchFamily="2" charset="2"/>
                        </a:rPr>
                        <a:t></a:t>
                      </a:r>
                      <a:endParaRPr lang="en-US" sz="4800" dirty="0">
                        <a:solidFill>
                          <a:srgbClr val="00B050"/>
                        </a:solidFill>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00B050"/>
                          </a:solidFill>
                          <a:sym typeface="Wingdings" panose="05000000000000000000" pitchFamily="2" charset="2"/>
                        </a:rPr>
                        <a:t></a:t>
                      </a:r>
                      <a:endParaRPr lang="en-US" sz="4800" dirty="0">
                        <a:solidFill>
                          <a:srgbClr val="00B050"/>
                        </a:solidFill>
                      </a:endParaRPr>
                    </a:p>
                  </a:txBody>
                  <a:tcPr marL="121920" marR="121920" marT="60960" marB="60960" anchor="ctr"/>
                </a:tc>
                <a:extLst>
                  <a:ext uri="{0D108BD9-81ED-4DB2-BD59-A6C34878D82A}">
                    <a16:rowId xmlns:a16="http://schemas.microsoft.com/office/drawing/2014/main" val="10001"/>
                  </a:ext>
                </a:extLst>
              </a:tr>
              <a:tr h="810347">
                <a:tc>
                  <a:txBody>
                    <a:bodyPr/>
                    <a:lstStyle/>
                    <a:p>
                      <a:pPr algn="ctr"/>
                      <a:r>
                        <a:rPr lang="en-US" sz="1800" dirty="0">
                          <a:solidFill>
                            <a:schemeClr val="tx2"/>
                          </a:solidFill>
                        </a:rPr>
                        <a:t>Native Synchronous</a:t>
                      </a:r>
                      <a:r>
                        <a:rPr lang="en-US" sz="1800" baseline="0" dirty="0">
                          <a:solidFill>
                            <a:schemeClr val="tx2"/>
                          </a:solidFill>
                        </a:rPr>
                        <a:t> Replication</a:t>
                      </a:r>
                      <a:endParaRPr lang="en-US" sz="1800" dirty="0">
                        <a:solidFill>
                          <a:schemeClr val="tx2"/>
                        </a:solidFill>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00B050"/>
                          </a:solidFill>
                          <a:sym typeface="Wingdings" panose="05000000000000000000" pitchFamily="2" charset="2"/>
                        </a:rPr>
                        <a:t></a:t>
                      </a:r>
                      <a:endParaRPr lang="en-US" sz="4800" dirty="0">
                        <a:solidFill>
                          <a:srgbClr val="00B050"/>
                        </a:solidFill>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00B050"/>
                          </a:solidFill>
                          <a:sym typeface="Wingdings" panose="05000000000000000000" pitchFamily="2" charset="2"/>
                        </a:rPr>
                        <a:t></a:t>
                      </a:r>
                      <a:endParaRPr lang="en-US" sz="3200" baseline="30000" dirty="0">
                        <a:solidFill>
                          <a:schemeClr val="bg2"/>
                        </a:solidFill>
                      </a:endParaRPr>
                    </a:p>
                  </a:txBody>
                  <a:tcPr marL="121920" marR="121920" marT="60960" marB="60960" anchor="ctr"/>
                </a:tc>
                <a:extLst>
                  <a:ext uri="{0D108BD9-81ED-4DB2-BD59-A6C34878D82A}">
                    <a16:rowId xmlns:a16="http://schemas.microsoft.com/office/drawing/2014/main" val="10002"/>
                  </a:ext>
                </a:extLst>
              </a:tr>
            </a:tbl>
          </a:graphicData>
        </a:graphic>
      </p:graphicFrame>
      <p:sp>
        <p:nvSpPr>
          <p:cNvPr id="7" name="Rectangle 6"/>
          <p:cNvSpPr/>
          <p:nvPr/>
        </p:nvSpPr>
        <p:spPr>
          <a:xfrm>
            <a:off x="213849" y="3968915"/>
            <a:ext cx="4313903" cy="738664"/>
          </a:xfrm>
          <a:prstGeom prst="rect">
            <a:avLst/>
          </a:prstGeom>
        </p:spPr>
        <p:txBody>
          <a:bodyPr wrap="square">
            <a:spAutoFit/>
          </a:bodyPr>
          <a:lstStyle/>
          <a:p>
            <a:pPr lvl="0" algn="r"/>
            <a:r>
              <a:rPr lang="en-US" sz="1600" dirty="0">
                <a:solidFill>
                  <a:schemeClr val="tx2"/>
                </a:solidFill>
              </a:rPr>
              <a:t>“</a:t>
            </a:r>
            <a:r>
              <a:rPr lang="en-US" sz="1600" i="1" dirty="0">
                <a:solidFill>
                  <a:schemeClr val="tx2"/>
                </a:solidFill>
              </a:rPr>
              <a:t>It is easy to use. Setting up replication is pretty simple. We just set it and forget it.”                </a:t>
            </a:r>
            <a:r>
              <a:rPr lang="en-US" sz="1000" dirty="0">
                <a:solidFill>
                  <a:schemeClr val="tx1">
                    <a:lumMod val="60000"/>
                    <a:lumOff val="40000"/>
                  </a:schemeClr>
                </a:solidFill>
              </a:rPr>
              <a:t>Storage Admin at a Healthcare Company</a:t>
            </a:r>
            <a:endParaRPr lang="en-US" sz="1600" i="1" dirty="0">
              <a:solidFill>
                <a:schemeClr val="tx1">
                  <a:lumMod val="60000"/>
                  <a:lumOff val="40000"/>
                </a:schemeClr>
              </a:solidFill>
            </a:endParaRPr>
          </a:p>
        </p:txBody>
      </p:sp>
      <p:sp>
        <p:nvSpPr>
          <p:cNvPr id="8" name="Rectangle 7"/>
          <p:cNvSpPr/>
          <p:nvPr/>
        </p:nvSpPr>
        <p:spPr>
          <a:xfrm>
            <a:off x="5111584" y="3968915"/>
            <a:ext cx="3759568" cy="738664"/>
          </a:xfrm>
          <a:prstGeom prst="rect">
            <a:avLst/>
          </a:prstGeom>
        </p:spPr>
        <p:txBody>
          <a:bodyPr wrap="square">
            <a:spAutoFit/>
          </a:bodyPr>
          <a:lstStyle/>
          <a:p>
            <a:r>
              <a:rPr lang="en-US" sz="1600" i="1" dirty="0">
                <a:solidFill>
                  <a:schemeClr val="tx2"/>
                </a:solidFill>
              </a:rPr>
              <a:t>“Simplifies our structure, replication, and administration.” </a:t>
            </a:r>
          </a:p>
          <a:p>
            <a:r>
              <a:rPr lang="en-US" sz="1000" dirty="0">
                <a:solidFill>
                  <a:schemeClr val="tx1">
                    <a:lumMod val="60000"/>
                    <a:lumOff val="40000"/>
                  </a:schemeClr>
                </a:solidFill>
              </a:rPr>
              <a:t>James Sexton, Systems Admin, Farm Bureau Health Plans</a:t>
            </a:r>
          </a:p>
        </p:txBody>
      </p:sp>
    </p:spTree>
    <p:extLst>
      <p:ext uri="{BB962C8B-B14F-4D97-AF65-F5344CB8AC3E}">
        <p14:creationId xmlns:p14="http://schemas.microsoft.com/office/powerpoint/2010/main" val="2555303017"/>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p:cNvSpPr>
            <a:spLocks noGrp="1"/>
          </p:cNvSpPr>
          <p:nvPr>
            <p:ph type="title"/>
          </p:nvPr>
        </p:nvSpPr>
        <p:spPr>
          <a:xfrm>
            <a:off x="375786" y="254759"/>
            <a:ext cx="8191500" cy="387798"/>
          </a:xfrm>
        </p:spPr>
        <p:txBody>
          <a:bodyPr/>
          <a:lstStyle/>
          <a:p>
            <a:r>
              <a:rPr lang="en-US" dirty="0">
                <a:solidFill>
                  <a:schemeClr val="tx2"/>
                </a:solidFill>
              </a:rPr>
              <a:t>Dell EMC’s most federally certified storage</a:t>
            </a:r>
            <a:endParaRPr lang="en-US" dirty="0"/>
          </a:p>
        </p:txBody>
      </p:sp>
      <p:grpSp>
        <p:nvGrpSpPr>
          <p:cNvPr id="6" name="Group 5"/>
          <p:cNvGrpSpPr/>
          <p:nvPr/>
        </p:nvGrpSpPr>
        <p:grpSpPr>
          <a:xfrm>
            <a:off x="5722836" y="2862791"/>
            <a:ext cx="529872" cy="336107"/>
            <a:chOff x="1944688" y="1004888"/>
            <a:chExt cx="914400" cy="606425"/>
          </a:xfrm>
          <a:solidFill>
            <a:schemeClr val="bg1">
              <a:lumMod val="60000"/>
              <a:lumOff val="40000"/>
            </a:schemeClr>
          </a:solidFill>
        </p:grpSpPr>
        <p:sp>
          <p:nvSpPr>
            <p:cNvPr id="7" name="Freeform 17"/>
            <p:cNvSpPr>
              <a:spLocks noEditPoints="1"/>
            </p:cNvSpPr>
            <p:nvPr/>
          </p:nvSpPr>
          <p:spPr bwMode="auto">
            <a:xfrm>
              <a:off x="1947863" y="1008063"/>
              <a:ext cx="908050" cy="600075"/>
            </a:xfrm>
            <a:custGeom>
              <a:avLst/>
              <a:gdLst>
                <a:gd name="T0" fmla="*/ 264 w 283"/>
                <a:gd name="T1" fmla="*/ 0 h 186"/>
                <a:gd name="T2" fmla="*/ 18 w 283"/>
                <a:gd name="T3" fmla="*/ 0 h 186"/>
                <a:gd name="T4" fmla="*/ 0 w 283"/>
                <a:gd name="T5" fmla="*/ 18 h 186"/>
                <a:gd name="T6" fmla="*/ 0 w 283"/>
                <a:gd name="T7" fmla="*/ 168 h 186"/>
                <a:gd name="T8" fmla="*/ 18 w 283"/>
                <a:gd name="T9" fmla="*/ 186 h 186"/>
                <a:gd name="T10" fmla="*/ 264 w 283"/>
                <a:gd name="T11" fmla="*/ 186 h 186"/>
                <a:gd name="T12" fmla="*/ 283 w 283"/>
                <a:gd name="T13" fmla="*/ 168 h 186"/>
                <a:gd name="T14" fmla="*/ 283 w 283"/>
                <a:gd name="T15" fmla="*/ 18 h 186"/>
                <a:gd name="T16" fmla="*/ 264 w 283"/>
                <a:gd name="T17" fmla="*/ 0 h 186"/>
                <a:gd name="T18" fmla="*/ 278 w 283"/>
                <a:gd name="T19" fmla="*/ 168 h 186"/>
                <a:gd name="T20" fmla="*/ 274 w 283"/>
                <a:gd name="T21" fmla="*/ 178 h 186"/>
                <a:gd name="T22" fmla="*/ 264 w 283"/>
                <a:gd name="T23" fmla="*/ 182 h 186"/>
                <a:gd name="T24" fmla="*/ 18 w 283"/>
                <a:gd name="T25" fmla="*/ 182 h 186"/>
                <a:gd name="T26" fmla="*/ 9 w 283"/>
                <a:gd name="T27" fmla="*/ 178 h 186"/>
                <a:gd name="T28" fmla="*/ 5 w 283"/>
                <a:gd name="T29" fmla="*/ 168 h 186"/>
                <a:gd name="T30" fmla="*/ 5 w 283"/>
                <a:gd name="T31" fmla="*/ 18 h 186"/>
                <a:gd name="T32" fmla="*/ 9 w 283"/>
                <a:gd name="T33" fmla="*/ 9 h 186"/>
                <a:gd name="T34" fmla="*/ 18 w 283"/>
                <a:gd name="T35" fmla="*/ 5 h 186"/>
                <a:gd name="T36" fmla="*/ 264 w 283"/>
                <a:gd name="T37" fmla="*/ 5 h 186"/>
                <a:gd name="T38" fmla="*/ 274 w 283"/>
                <a:gd name="T39" fmla="*/ 9 h 186"/>
                <a:gd name="T40" fmla="*/ 278 w 283"/>
                <a:gd name="T41" fmla="*/ 18 h 186"/>
                <a:gd name="T42" fmla="*/ 278 w 283"/>
                <a:gd name="T43"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186">
                  <a:moveTo>
                    <a:pt x="264" y="0"/>
                  </a:moveTo>
                  <a:cubicBezTo>
                    <a:pt x="18" y="0"/>
                    <a:pt x="18" y="0"/>
                    <a:pt x="18" y="0"/>
                  </a:cubicBezTo>
                  <a:cubicBezTo>
                    <a:pt x="8" y="0"/>
                    <a:pt x="0" y="8"/>
                    <a:pt x="0" y="18"/>
                  </a:cubicBezTo>
                  <a:cubicBezTo>
                    <a:pt x="0" y="168"/>
                    <a:pt x="0" y="168"/>
                    <a:pt x="0" y="168"/>
                  </a:cubicBezTo>
                  <a:cubicBezTo>
                    <a:pt x="0" y="178"/>
                    <a:pt x="8" y="186"/>
                    <a:pt x="18" y="186"/>
                  </a:cubicBezTo>
                  <a:cubicBezTo>
                    <a:pt x="264" y="186"/>
                    <a:pt x="264" y="186"/>
                    <a:pt x="264" y="186"/>
                  </a:cubicBezTo>
                  <a:cubicBezTo>
                    <a:pt x="275" y="186"/>
                    <a:pt x="283" y="178"/>
                    <a:pt x="283" y="168"/>
                  </a:cubicBezTo>
                  <a:cubicBezTo>
                    <a:pt x="283" y="18"/>
                    <a:pt x="283" y="18"/>
                    <a:pt x="283" y="18"/>
                  </a:cubicBezTo>
                  <a:cubicBezTo>
                    <a:pt x="283" y="8"/>
                    <a:pt x="275" y="0"/>
                    <a:pt x="264" y="0"/>
                  </a:cubicBezTo>
                  <a:close/>
                  <a:moveTo>
                    <a:pt x="278" y="168"/>
                  </a:moveTo>
                  <a:cubicBezTo>
                    <a:pt x="278" y="172"/>
                    <a:pt x="276" y="175"/>
                    <a:pt x="274" y="178"/>
                  </a:cubicBezTo>
                  <a:cubicBezTo>
                    <a:pt x="272" y="180"/>
                    <a:pt x="268" y="182"/>
                    <a:pt x="264" y="182"/>
                  </a:cubicBezTo>
                  <a:cubicBezTo>
                    <a:pt x="18" y="182"/>
                    <a:pt x="18" y="182"/>
                    <a:pt x="18" y="182"/>
                  </a:cubicBezTo>
                  <a:cubicBezTo>
                    <a:pt x="14" y="182"/>
                    <a:pt x="11" y="180"/>
                    <a:pt x="9" y="178"/>
                  </a:cubicBezTo>
                  <a:cubicBezTo>
                    <a:pt x="6" y="175"/>
                    <a:pt x="5" y="172"/>
                    <a:pt x="5" y="168"/>
                  </a:cubicBezTo>
                  <a:cubicBezTo>
                    <a:pt x="5" y="18"/>
                    <a:pt x="5" y="18"/>
                    <a:pt x="5" y="18"/>
                  </a:cubicBezTo>
                  <a:cubicBezTo>
                    <a:pt x="5" y="15"/>
                    <a:pt x="6" y="11"/>
                    <a:pt x="9" y="9"/>
                  </a:cubicBezTo>
                  <a:cubicBezTo>
                    <a:pt x="11" y="6"/>
                    <a:pt x="14" y="5"/>
                    <a:pt x="18" y="5"/>
                  </a:cubicBezTo>
                  <a:cubicBezTo>
                    <a:pt x="264" y="5"/>
                    <a:pt x="264" y="5"/>
                    <a:pt x="264" y="5"/>
                  </a:cubicBezTo>
                  <a:cubicBezTo>
                    <a:pt x="268" y="5"/>
                    <a:pt x="272" y="6"/>
                    <a:pt x="274" y="9"/>
                  </a:cubicBezTo>
                  <a:cubicBezTo>
                    <a:pt x="276" y="11"/>
                    <a:pt x="278" y="15"/>
                    <a:pt x="278" y="18"/>
                  </a:cubicBezTo>
                  <a:lnTo>
                    <a:pt x="278" y="168"/>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noEditPoints="1"/>
            </p:cNvSpPr>
            <p:nvPr/>
          </p:nvSpPr>
          <p:spPr bwMode="auto">
            <a:xfrm>
              <a:off x="1944688" y="1004888"/>
              <a:ext cx="914400" cy="606425"/>
            </a:xfrm>
            <a:custGeom>
              <a:avLst/>
              <a:gdLst>
                <a:gd name="T0" fmla="*/ 265 w 285"/>
                <a:gd name="T1" fmla="*/ 188 h 188"/>
                <a:gd name="T2" fmla="*/ 19 w 285"/>
                <a:gd name="T3" fmla="*/ 188 h 188"/>
                <a:gd name="T4" fmla="*/ 0 w 285"/>
                <a:gd name="T5" fmla="*/ 169 h 188"/>
                <a:gd name="T6" fmla="*/ 0 w 285"/>
                <a:gd name="T7" fmla="*/ 19 h 188"/>
                <a:gd name="T8" fmla="*/ 19 w 285"/>
                <a:gd name="T9" fmla="*/ 0 h 188"/>
                <a:gd name="T10" fmla="*/ 265 w 285"/>
                <a:gd name="T11" fmla="*/ 0 h 188"/>
                <a:gd name="T12" fmla="*/ 285 w 285"/>
                <a:gd name="T13" fmla="*/ 19 h 188"/>
                <a:gd name="T14" fmla="*/ 285 w 285"/>
                <a:gd name="T15" fmla="*/ 169 h 188"/>
                <a:gd name="T16" fmla="*/ 265 w 285"/>
                <a:gd name="T17" fmla="*/ 188 h 188"/>
                <a:gd name="T18" fmla="*/ 19 w 285"/>
                <a:gd name="T19" fmla="*/ 2 h 188"/>
                <a:gd name="T20" fmla="*/ 2 w 285"/>
                <a:gd name="T21" fmla="*/ 19 h 188"/>
                <a:gd name="T22" fmla="*/ 2 w 285"/>
                <a:gd name="T23" fmla="*/ 169 h 188"/>
                <a:gd name="T24" fmla="*/ 19 w 285"/>
                <a:gd name="T25" fmla="*/ 186 h 188"/>
                <a:gd name="T26" fmla="*/ 265 w 285"/>
                <a:gd name="T27" fmla="*/ 186 h 188"/>
                <a:gd name="T28" fmla="*/ 283 w 285"/>
                <a:gd name="T29" fmla="*/ 169 h 188"/>
                <a:gd name="T30" fmla="*/ 283 w 285"/>
                <a:gd name="T31" fmla="*/ 19 h 188"/>
                <a:gd name="T32" fmla="*/ 265 w 285"/>
                <a:gd name="T33" fmla="*/ 2 h 188"/>
                <a:gd name="T34" fmla="*/ 19 w 285"/>
                <a:gd name="T35" fmla="*/ 2 h 188"/>
                <a:gd name="T36" fmla="*/ 265 w 285"/>
                <a:gd name="T37" fmla="*/ 184 h 188"/>
                <a:gd name="T38" fmla="*/ 19 w 285"/>
                <a:gd name="T39" fmla="*/ 184 h 188"/>
                <a:gd name="T40" fmla="*/ 9 w 285"/>
                <a:gd name="T41" fmla="*/ 179 h 188"/>
                <a:gd name="T42" fmla="*/ 5 w 285"/>
                <a:gd name="T43" fmla="*/ 169 h 188"/>
                <a:gd name="T44" fmla="*/ 5 w 285"/>
                <a:gd name="T45" fmla="*/ 19 h 188"/>
                <a:gd name="T46" fmla="*/ 9 w 285"/>
                <a:gd name="T47" fmla="*/ 9 h 188"/>
                <a:gd name="T48" fmla="*/ 19 w 285"/>
                <a:gd name="T49" fmla="*/ 5 h 188"/>
                <a:gd name="T50" fmla="*/ 265 w 285"/>
                <a:gd name="T51" fmla="*/ 5 h 188"/>
                <a:gd name="T52" fmla="*/ 276 w 285"/>
                <a:gd name="T53" fmla="*/ 9 h 188"/>
                <a:gd name="T54" fmla="*/ 280 w 285"/>
                <a:gd name="T55" fmla="*/ 19 h 188"/>
                <a:gd name="T56" fmla="*/ 280 w 285"/>
                <a:gd name="T57" fmla="*/ 169 h 188"/>
                <a:gd name="T58" fmla="*/ 276 w 285"/>
                <a:gd name="T59" fmla="*/ 179 h 188"/>
                <a:gd name="T60" fmla="*/ 265 w 285"/>
                <a:gd name="T61" fmla="*/ 184 h 188"/>
                <a:gd name="T62" fmla="*/ 19 w 285"/>
                <a:gd name="T63" fmla="*/ 7 h 188"/>
                <a:gd name="T64" fmla="*/ 10 w 285"/>
                <a:gd name="T65" fmla="*/ 11 h 188"/>
                <a:gd name="T66" fmla="*/ 7 w 285"/>
                <a:gd name="T67" fmla="*/ 19 h 188"/>
                <a:gd name="T68" fmla="*/ 7 w 285"/>
                <a:gd name="T69" fmla="*/ 169 h 188"/>
                <a:gd name="T70" fmla="*/ 10 w 285"/>
                <a:gd name="T71" fmla="*/ 178 h 188"/>
                <a:gd name="T72" fmla="*/ 19 w 285"/>
                <a:gd name="T73" fmla="*/ 182 h 188"/>
                <a:gd name="T74" fmla="*/ 265 w 285"/>
                <a:gd name="T75" fmla="*/ 182 h 188"/>
                <a:gd name="T76" fmla="*/ 274 w 285"/>
                <a:gd name="T77" fmla="*/ 178 h 188"/>
                <a:gd name="T78" fmla="*/ 278 w 285"/>
                <a:gd name="T79" fmla="*/ 169 h 188"/>
                <a:gd name="T80" fmla="*/ 278 w 285"/>
                <a:gd name="T81" fmla="*/ 19 h 188"/>
                <a:gd name="T82" fmla="*/ 274 w 285"/>
                <a:gd name="T83" fmla="*/ 11 h 188"/>
                <a:gd name="T84" fmla="*/ 265 w 285"/>
                <a:gd name="T85" fmla="*/ 7 h 188"/>
                <a:gd name="T86" fmla="*/ 19 w 285"/>
                <a:gd name="T87"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 h="188">
                  <a:moveTo>
                    <a:pt x="265" y="188"/>
                  </a:moveTo>
                  <a:cubicBezTo>
                    <a:pt x="19" y="188"/>
                    <a:pt x="19" y="188"/>
                    <a:pt x="19" y="188"/>
                  </a:cubicBezTo>
                  <a:cubicBezTo>
                    <a:pt x="8" y="188"/>
                    <a:pt x="0" y="180"/>
                    <a:pt x="0" y="169"/>
                  </a:cubicBezTo>
                  <a:cubicBezTo>
                    <a:pt x="0" y="19"/>
                    <a:pt x="0" y="19"/>
                    <a:pt x="0" y="19"/>
                  </a:cubicBezTo>
                  <a:cubicBezTo>
                    <a:pt x="0" y="9"/>
                    <a:pt x="8" y="0"/>
                    <a:pt x="19" y="0"/>
                  </a:cubicBezTo>
                  <a:cubicBezTo>
                    <a:pt x="265" y="0"/>
                    <a:pt x="265" y="0"/>
                    <a:pt x="265" y="0"/>
                  </a:cubicBezTo>
                  <a:cubicBezTo>
                    <a:pt x="276" y="0"/>
                    <a:pt x="285" y="9"/>
                    <a:pt x="285" y="19"/>
                  </a:cubicBezTo>
                  <a:cubicBezTo>
                    <a:pt x="285" y="169"/>
                    <a:pt x="285" y="169"/>
                    <a:pt x="285" y="169"/>
                  </a:cubicBezTo>
                  <a:cubicBezTo>
                    <a:pt x="285" y="180"/>
                    <a:pt x="276" y="188"/>
                    <a:pt x="265" y="188"/>
                  </a:cubicBezTo>
                  <a:close/>
                  <a:moveTo>
                    <a:pt x="19" y="2"/>
                  </a:moveTo>
                  <a:cubicBezTo>
                    <a:pt x="10" y="2"/>
                    <a:pt x="2" y="10"/>
                    <a:pt x="2" y="19"/>
                  </a:cubicBezTo>
                  <a:cubicBezTo>
                    <a:pt x="2" y="169"/>
                    <a:pt x="2" y="169"/>
                    <a:pt x="2" y="169"/>
                  </a:cubicBezTo>
                  <a:cubicBezTo>
                    <a:pt x="2" y="179"/>
                    <a:pt x="10" y="186"/>
                    <a:pt x="19" y="186"/>
                  </a:cubicBezTo>
                  <a:cubicBezTo>
                    <a:pt x="265" y="186"/>
                    <a:pt x="265" y="186"/>
                    <a:pt x="265" y="186"/>
                  </a:cubicBezTo>
                  <a:cubicBezTo>
                    <a:pt x="275" y="186"/>
                    <a:pt x="283" y="179"/>
                    <a:pt x="283" y="169"/>
                  </a:cubicBezTo>
                  <a:cubicBezTo>
                    <a:pt x="283" y="19"/>
                    <a:pt x="283" y="19"/>
                    <a:pt x="283" y="19"/>
                  </a:cubicBezTo>
                  <a:cubicBezTo>
                    <a:pt x="283" y="10"/>
                    <a:pt x="275" y="2"/>
                    <a:pt x="265" y="2"/>
                  </a:cubicBezTo>
                  <a:lnTo>
                    <a:pt x="19" y="2"/>
                  </a:lnTo>
                  <a:close/>
                  <a:moveTo>
                    <a:pt x="265" y="184"/>
                  </a:moveTo>
                  <a:cubicBezTo>
                    <a:pt x="19" y="184"/>
                    <a:pt x="19" y="184"/>
                    <a:pt x="19" y="184"/>
                  </a:cubicBezTo>
                  <a:cubicBezTo>
                    <a:pt x="15" y="184"/>
                    <a:pt x="12" y="182"/>
                    <a:pt x="9" y="179"/>
                  </a:cubicBezTo>
                  <a:cubicBezTo>
                    <a:pt x="6" y="177"/>
                    <a:pt x="5" y="173"/>
                    <a:pt x="5" y="169"/>
                  </a:cubicBezTo>
                  <a:cubicBezTo>
                    <a:pt x="5" y="19"/>
                    <a:pt x="5" y="19"/>
                    <a:pt x="5" y="19"/>
                  </a:cubicBezTo>
                  <a:cubicBezTo>
                    <a:pt x="5" y="15"/>
                    <a:pt x="6" y="12"/>
                    <a:pt x="9" y="9"/>
                  </a:cubicBezTo>
                  <a:cubicBezTo>
                    <a:pt x="12" y="6"/>
                    <a:pt x="15" y="5"/>
                    <a:pt x="19" y="5"/>
                  </a:cubicBezTo>
                  <a:cubicBezTo>
                    <a:pt x="265" y="5"/>
                    <a:pt x="265" y="5"/>
                    <a:pt x="265" y="5"/>
                  </a:cubicBezTo>
                  <a:cubicBezTo>
                    <a:pt x="269" y="5"/>
                    <a:pt x="273" y="6"/>
                    <a:pt x="276" y="9"/>
                  </a:cubicBezTo>
                  <a:cubicBezTo>
                    <a:pt x="278" y="12"/>
                    <a:pt x="280" y="15"/>
                    <a:pt x="280" y="19"/>
                  </a:cubicBezTo>
                  <a:cubicBezTo>
                    <a:pt x="280" y="169"/>
                    <a:pt x="280" y="169"/>
                    <a:pt x="280" y="169"/>
                  </a:cubicBezTo>
                  <a:cubicBezTo>
                    <a:pt x="280" y="173"/>
                    <a:pt x="278" y="177"/>
                    <a:pt x="276" y="179"/>
                  </a:cubicBezTo>
                  <a:cubicBezTo>
                    <a:pt x="273" y="182"/>
                    <a:pt x="269" y="184"/>
                    <a:pt x="265" y="184"/>
                  </a:cubicBezTo>
                  <a:close/>
                  <a:moveTo>
                    <a:pt x="19" y="7"/>
                  </a:moveTo>
                  <a:cubicBezTo>
                    <a:pt x="16" y="7"/>
                    <a:pt x="13" y="8"/>
                    <a:pt x="10" y="11"/>
                  </a:cubicBezTo>
                  <a:cubicBezTo>
                    <a:pt x="8" y="13"/>
                    <a:pt x="7" y="16"/>
                    <a:pt x="7" y="19"/>
                  </a:cubicBezTo>
                  <a:cubicBezTo>
                    <a:pt x="7" y="169"/>
                    <a:pt x="7" y="169"/>
                    <a:pt x="7" y="169"/>
                  </a:cubicBezTo>
                  <a:cubicBezTo>
                    <a:pt x="7" y="172"/>
                    <a:pt x="8" y="176"/>
                    <a:pt x="10" y="178"/>
                  </a:cubicBezTo>
                  <a:cubicBezTo>
                    <a:pt x="13" y="180"/>
                    <a:pt x="16" y="182"/>
                    <a:pt x="19" y="182"/>
                  </a:cubicBezTo>
                  <a:cubicBezTo>
                    <a:pt x="265" y="182"/>
                    <a:pt x="265" y="182"/>
                    <a:pt x="265" y="182"/>
                  </a:cubicBezTo>
                  <a:cubicBezTo>
                    <a:pt x="269" y="182"/>
                    <a:pt x="272" y="180"/>
                    <a:pt x="274" y="178"/>
                  </a:cubicBezTo>
                  <a:cubicBezTo>
                    <a:pt x="277" y="176"/>
                    <a:pt x="278" y="172"/>
                    <a:pt x="278" y="169"/>
                  </a:cubicBezTo>
                  <a:cubicBezTo>
                    <a:pt x="278" y="19"/>
                    <a:pt x="278" y="19"/>
                    <a:pt x="278" y="19"/>
                  </a:cubicBezTo>
                  <a:cubicBezTo>
                    <a:pt x="278" y="16"/>
                    <a:pt x="277" y="13"/>
                    <a:pt x="274" y="11"/>
                  </a:cubicBezTo>
                  <a:cubicBezTo>
                    <a:pt x="272" y="8"/>
                    <a:pt x="269" y="7"/>
                    <a:pt x="265" y="7"/>
                  </a:cubicBezTo>
                  <a:lnTo>
                    <a:pt x="19" y="7"/>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9" name="Rectangle 19"/>
            <p:cNvSpPr>
              <a:spLocks noChangeArrowheads="1"/>
            </p:cNvSpPr>
            <p:nvPr/>
          </p:nvSpPr>
          <p:spPr bwMode="auto">
            <a:xfrm>
              <a:off x="2265363" y="1085851"/>
              <a:ext cx="273050" cy="15875"/>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 name="Freeform 20"/>
            <p:cNvSpPr>
              <a:spLocks noEditPoints="1"/>
            </p:cNvSpPr>
            <p:nvPr/>
          </p:nvSpPr>
          <p:spPr bwMode="auto">
            <a:xfrm>
              <a:off x="2262188" y="1082676"/>
              <a:ext cx="279400" cy="22225"/>
            </a:xfrm>
            <a:custGeom>
              <a:avLst/>
              <a:gdLst>
                <a:gd name="T0" fmla="*/ 176 w 176"/>
                <a:gd name="T1" fmla="*/ 14 h 14"/>
                <a:gd name="T2" fmla="*/ 0 w 176"/>
                <a:gd name="T3" fmla="*/ 14 h 14"/>
                <a:gd name="T4" fmla="*/ 0 w 176"/>
                <a:gd name="T5" fmla="*/ 0 h 14"/>
                <a:gd name="T6" fmla="*/ 176 w 176"/>
                <a:gd name="T7" fmla="*/ 0 h 14"/>
                <a:gd name="T8" fmla="*/ 176 w 176"/>
                <a:gd name="T9" fmla="*/ 14 h 14"/>
                <a:gd name="T10" fmla="*/ 4 w 176"/>
                <a:gd name="T11" fmla="*/ 10 h 14"/>
                <a:gd name="T12" fmla="*/ 172 w 176"/>
                <a:gd name="T13" fmla="*/ 10 h 14"/>
                <a:gd name="T14" fmla="*/ 172 w 176"/>
                <a:gd name="T15" fmla="*/ 4 h 14"/>
                <a:gd name="T16" fmla="*/ 4 w 176"/>
                <a:gd name="T17" fmla="*/ 4 h 14"/>
                <a:gd name="T18" fmla="*/ 4 w 176"/>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4">
                  <a:moveTo>
                    <a:pt x="176" y="14"/>
                  </a:moveTo>
                  <a:lnTo>
                    <a:pt x="0" y="14"/>
                  </a:lnTo>
                  <a:lnTo>
                    <a:pt x="0" y="0"/>
                  </a:lnTo>
                  <a:lnTo>
                    <a:pt x="176" y="0"/>
                  </a:lnTo>
                  <a:lnTo>
                    <a:pt x="176" y="14"/>
                  </a:lnTo>
                  <a:close/>
                  <a:moveTo>
                    <a:pt x="4" y="10"/>
                  </a:moveTo>
                  <a:lnTo>
                    <a:pt x="172" y="10"/>
                  </a:lnTo>
                  <a:lnTo>
                    <a:pt x="172" y="4"/>
                  </a:lnTo>
                  <a:lnTo>
                    <a:pt x="4" y="4"/>
                  </a:lnTo>
                  <a:lnTo>
                    <a:pt x="4" y="10"/>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 name="Rectangle 21"/>
            <p:cNvSpPr>
              <a:spLocks noChangeArrowheads="1"/>
            </p:cNvSpPr>
            <p:nvPr/>
          </p:nvSpPr>
          <p:spPr bwMode="auto">
            <a:xfrm>
              <a:off x="2355851" y="1236663"/>
              <a:ext cx="381000" cy="15875"/>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noEditPoints="1"/>
            </p:cNvSpPr>
            <p:nvPr/>
          </p:nvSpPr>
          <p:spPr bwMode="auto">
            <a:xfrm>
              <a:off x="2352676" y="1233488"/>
              <a:ext cx="387350" cy="22225"/>
            </a:xfrm>
            <a:custGeom>
              <a:avLst/>
              <a:gdLst>
                <a:gd name="T0" fmla="*/ 244 w 244"/>
                <a:gd name="T1" fmla="*/ 14 h 14"/>
                <a:gd name="T2" fmla="*/ 0 w 244"/>
                <a:gd name="T3" fmla="*/ 14 h 14"/>
                <a:gd name="T4" fmla="*/ 0 w 244"/>
                <a:gd name="T5" fmla="*/ 0 h 14"/>
                <a:gd name="T6" fmla="*/ 244 w 244"/>
                <a:gd name="T7" fmla="*/ 0 h 14"/>
                <a:gd name="T8" fmla="*/ 244 w 244"/>
                <a:gd name="T9" fmla="*/ 14 h 14"/>
                <a:gd name="T10" fmla="*/ 4 w 244"/>
                <a:gd name="T11" fmla="*/ 10 h 14"/>
                <a:gd name="T12" fmla="*/ 240 w 244"/>
                <a:gd name="T13" fmla="*/ 10 h 14"/>
                <a:gd name="T14" fmla="*/ 240 w 244"/>
                <a:gd name="T15" fmla="*/ 4 h 14"/>
                <a:gd name="T16" fmla="*/ 4 w 244"/>
                <a:gd name="T17" fmla="*/ 4 h 14"/>
                <a:gd name="T18" fmla="*/ 4 w 24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4">
                  <a:moveTo>
                    <a:pt x="244" y="14"/>
                  </a:moveTo>
                  <a:lnTo>
                    <a:pt x="0" y="14"/>
                  </a:lnTo>
                  <a:lnTo>
                    <a:pt x="0" y="0"/>
                  </a:lnTo>
                  <a:lnTo>
                    <a:pt x="244" y="0"/>
                  </a:lnTo>
                  <a:lnTo>
                    <a:pt x="244" y="14"/>
                  </a:lnTo>
                  <a:close/>
                  <a:moveTo>
                    <a:pt x="4" y="10"/>
                  </a:moveTo>
                  <a:lnTo>
                    <a:pt x="240" y="10"/>
                  </a:lnTo>
                  <a:lnTo>
                    <a:pt x="240" y="4"/>
                  </a:lnTo>
                  <a:lnTo>
                    <a:pt x="4" y="4"/>
                  </a:lnTo>
                  <a:lnTo>
                    <a:pt x="4" y="10"/>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Rectangle 23"/>
            <p:cNvSpPr>
              <a:spLocks noChangeArrowheads="1"/>
            </p:cNvSpPr>
            <p:nvPr/>
          </p:nvSpPr>
          <p:spPr bwMode="auto">
            <a:xfrm>
              <a:off x="2355851" y="1373188"/>
              <a:ext cx="381000" cy="15875"/>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 name="Freeform 24"/>
            <p:cNvSpPr>
              <a:spLocks noEditPoints="1"/>
            </p:cNvSpPr>
            <p:nvPr/>
          </p:nvSpPr>
          <p:spPr bwMode="auto">
            <a:xfrm>
              <a:off x="2352676" y="1370013"/>
              <a:ext cx="387350" cy="22225"/>
            </a:xfrm>
            <a:custGeom>
              <a:avLst/>
              <a:gdLst>
                <a:gd name="T0" fmla="*/ 244 w 244"/>
                <a:gd name="T1" fmla="*/ 14 h 14"/>
                <a:gd name="T2" fmla="*/ 0 w 244"/>
                <a:gd name="T3" fmla="*/ 14 h 14"/>
                <a:gd name="T4" fmla="*/ 0 w 244"/>
                <a:gd name="T5" fmla="*/ 0 h 14"/>
                <a:gd name="T6" fmla="*/ 244 w 244"/>
                <a:gd name="T7" fmla="*/ 0 h 14"/>
                <a:gd name="T8" fmla="*/ 244 w 244"/>
                <a:gd name="T9" fmla="*/ 14 h 14"/>
                <a:gd name="T10" fmla="*/ 4 w 244"/>
                <a:gd name="T11" fmla="*/ 10 h 14"/>
                <a:gd name="T12" fmla="*/ 240 w 244"/>
                <a:gd name="T13" fmla="*/ 10 h 14"/>
                <a:gd name="T14" fmla="*/ 240 w 244"/>
                <a:gd name="T15" fmla="*/ 4 h 14"/>
                <a:gd name="T16" fmla="*/ 4 w 244"/>
                <a:gd name="T17" fmla="*/ 4 h 14"/>
                <a:gd name="T18" fmla="*/ 4 w 24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4">
                  <a:moveTo>
                    <a:pt x="244" y="14"/>
                  </a:moveTo>
                  <a:lnTo>
                    <a:pt x="0" y="14"/>
                  </a:lnTo>
                  <a:lnTo>
                    <a:pt x="0" y="0"/>
                  </a:lnTo>
                  <a:lnTo>
                    <a:pt x="244" y="0"/>
                  </a:lnTo>
                  <a:lnTo>
                    <a:pt x="244" y="14"/>
                  </a:lnTo>
                  <a:close/>
                  <a:moveTo>
                    <a:pt x="4" y="10"/>
                  </a:moveTo>
                  <a:lnTo>
                    <a:pt x="240" y="10"/>
                  </a:lnTo>
                  <a:lnTo>
                    <a:pt x="240" y="4"/>
                  </a:lnTo>
                  <a:lnTo>
                    <a:pt x="4" y="4"/>
                  </a:lnTo>
                  <a:lnTo>
                    <a:pt x="4" y="10"/>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Rectangle 25"/>
            <p:cNvSpPr>
              <a:spLocks noChangeArrowheads="1"/>
            </p:cNvSpPr>
            <p:nvPr/>
          </p:nvSpPr>
          <p:spPr bwMode="auto">
            <a:xfrm>
              <a:off x="2355851" y="1508126"/>
              <a:ext cx="381000" cy="15875"/>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Freeform 26"/>
            <p:cNvSpPr>
              <a:spLocks noEditPoints="1"/>
            </p:cNvSpPr>
            <p:nvPr/>
          </p:nvSpPr>
          <p:spPr bwMode="auto">
            <a:xfrm>
              <a:off x="2352676" y="1504951"/>
              <a:ext cx="387350" cy="22225"/>
            </a:xfrm>
            <a:custGeom>
              <a:avLst/>
              <a:gdLst>
                <a:gd name="T0" fmla="*/ 244 w 244"/>
                <a:gd name="T1" fmla="*/ 14 h 14"/>
                <a:gd name="T2" fmla="*/ 0 w 244"/>
                <a:gd name="T3" fmla="*/ 14 h 14"/>
                <a:gd name="T4" fmla="*/ 0 w 244"/>
                <a:gd name="T5" fmla="*/ 0 h 14"/>
                <a:gd name="T6" fmla="*/ 244 w 244"/>
                <a:gd name="T7" fmla="*/ 0 h 14"/>
                <a:gd name="T8" fmla="*/ 244 w 244"/>
                <a:gd name="T9" fmla="*/ 14 h 14"/>
                <a:gd name="T10" fmla="*/ 4 w 244"/>
                <a:gd name="T11" fmla="*/ 10 h 14"/>
                <a:gd name="T12" fmla="*/ 240 w 244"/>
                <a:gd name="T13" fmla="*/ 10 h 14"/>
                <a:gd name="T14" fmla="*/ 240 w 244"/>
                <a:gd name="T15" fmla="*/ 4 h 14"/>
                <a:gd name="T16" fmla="*/ 4 w 244"/>
                <a:gd name="T17" fmla="*/ 4 h 14"/>
                <a:gd name="T18" fmla="*/ 4 w 24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4">
                  <a:moveTo>
                    <a:pt x="244" y="14"/>
                  </a:moveTo>
                  <a:lnTo>
                    <a:pt x="0" y="14"/>
                  </a:lnTo>
                  <a:lnTo>
                    <a:pt x="0" y="0"/>
                  </a:lnTo>
                  <a:lnTo>
                    <a:pt x="244" y="0"/>
                  </a:lnTo>
                  <a:lnTo>
                    <a:pt x="244" y="14"/>
                  </a:lnTo>
                  <a:close/>
                  <a:moveTo>
                    <a:pt x="4" y="10"/>
                  </a:moveTo>
                  <a:lnTo>
                    <a:pt x="240" y="10"/>
                  </a:lnTo>
                  <a:lnTo>
                    <a:pt x="240" y="4"/>
                  </a:lnTo>
                  <a:lnTo>
                    <a:pt x="4" y="4"/>
                  </a:lnTo>
                  <a:lnTo>
                    <a:pt x="4" y="10"/>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 name="Freeform 27"/>
            <p:cNvSpPr>
              <a:spLocks noEditPoints="1"/>
            </p:cNvSpPr>
            <p:nvPr/>
          </p:nvSpPr>
          <p:spPr bwMode="auto">
            <a:xfrm>
              <a:off x="2073276" y="1211263"/>
              <a:ext cx="160338" cy="165100"/>
            </a:xfrm>
            <a:custGeom>
              <a:avLst/>
              <a:gdLst>
                <a:gd name="T0" fmla="*/ 25 w 50"/>
                <a:gd name="T1" fmla="*/ 51 h 51"/>
                <a:gd name="T2" fmla="*/ 50 w 50"/>
                <a:gd name="T3" fmla="*/ 26 h 51"/>
                <a:gd name="T4" fmla="*/ 25 w 50"/>
                <a:gd name="T5" fmla="*/ 0 h 51"/>
                <a:gd name="T6" fmla="*/ 0 w 50"/>
                <a:gd name="T7" fmla="*/ 26 h 51"/>
                <a:gd name="T8" fmla="*/ 25 w 50"/>
                <a:gd name="T9" fmla="*/ 51 h 51"/>
                <a:gd name="T10" fmla="*/ 11 w 50"/>
                <a:gd name="T11" fmla="*/ 11 h 51"/>
                <a:gd name="T12" fmla="*/ 25 w 50"/>
                <a:gd name="T13" fmla="*/ 5 h 51"/>
                <a:gd name="T14" fmla="*/ 40 w 50"/>
                <a:gd name="T15" fmla="*/ 11 h 51"/>
                <a:gd name="T16" fmla="*/ 46 w 50"/>
                <a:gd name="T17" fmla="*/ 26 h 51"/>
                <a:gd name="T18" fmla="*/ 40 w 50"/>
                <a:gd name="T19" fmla="*/ 40 h 51"/>
                <a:gd name="T20" fmla="*/ 25 w 50"/>
                <a:gd name="T21" fmla="*/ 46 h 51"/>
                <a:gd name="T22" fmla="*/ 11 w 50"/>
                <a:gd name="T23" fmla="*/ 40 h 51"/>
                <a:gd name="T24" fmla="*/ 5 w 50"/>
                <a:gd name="T25" fmla="*/ 26 h 51"/>
                <a:gd name="T26" fmla="*/ 11 w 50"/>
                <a:gd name="T2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1">
                  <a:moveTo>
                    <a:pt x="25" y="51"/>
                  </a:moveTo>
                  <a:cubicBezTo>
                    <a:pt x="39" y="51"/>
                    <a:pt x="50" y="39"/>
                    <a:pt x="50" y="26"/>
                  </a:cubicBezTo>
                  <a:cubicBezTo>
                    <a:pt x="50" y="12"/>
                    <a:pt x="39" y="0"/>
                    <a:pt x="25" y="0"/>
                  </a:cubicBezTo>
                  <a:cubicBezTo>
                    <a:pt x="11" y="0"/>
                    <a:pt x="0" y="12"/>
                    <a:pt x="0" y="26"/>
                  </a:cubicBezTo>
                  <a:cubicBezTo>
                    <a:pt x="0" y="39"/>
                    <a:pt x="11" y="51"/>
                    <a:pt x="25" y="51"/>
                  </a:cubicBezTo>
                  <a:close/>
                  <a:moveTo>
                    <a:pt x="11" y="11"/>
                  </a:moveTo>
                  <a:cubicBezTo>
                    <a:pt x="14" y="7"/>
                    <a:pt x="19" y="5"/>
                    <a:pt x="25" y="5"/>
                  </a:cubicBezTo>
                  <a:cubicBezTo>
                    <a:pt x="31" y="5"/>
                    <a:pt x="36" y="7"/>
                    <a:pt x="40" y="11"/>
                  </a:cubicBezTo>
                  <a:cubicBezTo>
                    <a:pt x="43" y="15"/>
                    <a:pt x="46" y="20"/>
                    <a:pt x="46" y="26"/>
                  </a:cubicBezTo>
                  <a:cubicBezTo>
                    <a:pt x="46" y="31"/>
                    <a:pt x="43" y="36"/>
                    <a:pt x="40" y="40"/>
                  </a:cubicBezTo>
                  <a:cubicBezTo>
                    <a:pt x="36" y="44"/>
                    <a:pt x="31" y="46"/>
                    <a:pt x="25" y="46"/>
                  </a:cubicBezTo>
                  <a:cubicBezTo>
                    <a:pt x="19" y="46"/>
                    <a:pt x="14" y="44"/>
                    <a:pt x="11" y="40"/>
                  </a:cubicBezTo>
                  <a:cubicBezTo>
                    <a:pt x="7" y="36"/>
                    <a:pt x="5" y="31"/>
                    <a:pt x="5" y="26"/>
                  </a:cubicBezTo>
                  <a:cubicBezTo>
                    <a:pt x="5" y="20"/>
                    <a:pt x="7" y="15"/>
                    <a:pt x="11" y="11"/>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28"/>
            <p:cNvSpPr>
              <a:spLocks noEditPoints="1"/>
            </p:cNvSpPr>
            <p:nvPr/>
          </p:nvSpPr>
          <p:spPr bwMode="auto">
            <a:xfrm>
              <a:off x="2070101" y="1208088"/>
              <a:ext cx="166688" cy="171450"/>
            </a:xfrm>
            <a:custGeom>
              <a:avLst/>
              <a:gdLst>
                <a:gd name="T0" fmla="*/ 26 w 52"/>
                <a:gd name="T1" fmla="*/ 53 h 53"/>
                <a:gd name="T2" fmla="*/ 0 w 52"/>
                <a:gd name="T3" fmla="*/ 27 h 53"/>
                <a:gd name="T4" fmla="*/ 26 w 52"/>
                <a:gd name="T5" fmla="*/ 0 h 53"/>
                <a:gd name="T6" fmla="*/ 52 w 52"/>
                <a:gd name="T7" fmla="*/ 27 h 53"/>
                <a:gd name="T8" fmla="*/ 26 w 52"/>
                <a:gd name="T9" fmla="*/ 53 h 53"/>
                <a:gd name="T10" fmla="*/ 26 w 52"/>
                <a:gd name="T11" fmla="*/ 2 h 53"/>
                <a:gd name="T12" fmla="*/ 2 w 52"/>
                <a:gd name="T13" fmla="*/ 27 h 53"/>
                <a:gd name="T14" fmla="*/ 26 w 52"/>
                <a:gd name="T15" fmla="*/ 51 h 53"/>
                <a:gd name="T16" fmla="*/ 50 w 52"/>
                <a:gd name="T17" fmla="*/ 27 h 53"/>
                <a:gd name="T18" fmla="*/ 26 w 52"/>
                <a:gd name="T19" fmla="*/ 2 h 53"/>
                <a:gd name="T20" fmla="*/ 26 w 52"/>
                <a:gd name="T21" fmla="*/ 48 h 53"/>
                <a:gd name="T22" fmla="*/ 11 w 52"/>
                <a:gd name="T23" fmla="*/ 42 h 53"/>
                <a:gd name="T24" fmla="*/ 5 w 52"/>
                <a:gd name="T25" fmla="*/ 27 h 53"/>
                <a:gd name="T26" fmla="*/ 11 w 52"/>
                <a:gd name="T27" fmla="*/ 11 h 53"/>
                <a:gd name="T28" fmla="*/ 11 w 52"/>
                <a:gd name="T29" fmla="*/ 11 h 53"/>
                <a:gd name="T30" fmla="*/ 26 w 52"/>
                <a:gd name="T31" fmla="*/ 5 h 53"/>
                <a:gd name="T32" fmla="*/ 41 w 52"/>
                <a:gd name="T33" fmla="*/ 11 h 53"/>
                <a:gd name="T34" fmla="*/ 48 w 52"/>
                <a:gd name="T35" fmla="*/ 27 h 53"/>
                <a:gd name="T36" fmla="*/ 41 w 52"/>
                <a:gd name="T37" fmla="*/ 42 h 53"/>
                <a:gd name="T38" fmla="*/ 26 w 52"/>
                <a:gd name="T39" fmla="*/ 48 h 53"/>
                <a:gd name="T40" fmla="*/ 12 w 52"/>
                <a:gd name="T41" fmla="*/ 13 h 53"/>
                <a:gd name="T42" fmla="*/ 7 w 52"/>
                <a:gd name="T43" fmla="*/ 27 h 53"/>
                <a:gd name="T44" fmla="*/ 12 w 52"/>
                <a:gd name="T45" fmla="*/ 40 h 53"/>
                <a:gd name="T46" fmla="*/ 26 w 52"/>
                <a:gd name="T47" fmla="*/ 46 h 53"/>
                <a:gd name="T48" fmla="*/ 40 w 52"/>
                <a:gd name="T49" fmla="*/ 40 h 53"/>
                <a:gd name="T50" fmla="*/ 46 w 52"/>
                <a:gd name="T51" fmla="*/ 27 h 53"/>
                <a:gd name="T52" fmla="*/ 40 w 52"/>
                <a:gd name="T53" fmla="*/ 13 h 53"/>
                <a:gd name="T54" fmla="*/ 26 w 52"/>
                <a:gd name="T55" fmla="*/ 7 h 53"/>
                <a:gd name="T56" fmla="*/ 12 w 52"/>
                <a:gd name="T57"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53">
                  <a:moveTo>
                    <a:pt x="26" y="53"/>
                  </a:moveTo>
                  <a:cubicBezTo>
                    <a:pt x="12" y="53"/>
                    <a:pt x="0" y="41"/>
                    <a:pt x="0" y="27"/>
                  </a:cubicBezTo>
                  <a:cubicBezTo>
                    <a:pt x="0" y="12"/>
                    <a:pt x="12" y="0"/>
                    <a:pt x="26" y="0"/>
                  </a:cubicBezTo>
                  <a:cubicBezTo>
                    <a:pt x="41" y="0"/>
                    <a:pt x="52" y="12"/>
                    <a:pt x="52" y="27"/>
                  </a:cubicBezTo>
                  <a:cubicBezTo>
                    <a:pt x="52" y="41"/>
                    <a:pt x="41" y="53"/>
                    <a:pt x="26" y="53"/>
                  </a:cubicBezTo>
                  <a:close/>
                  <a:moveTo>
                    <a:pt x="26" y="2"/>
                  </a:moveTo>
                  <a:cubicBezTo>
                    <a:pt x="13" y="2"/>
                    <a:pt x="2" y="13"/>
                    <a:pt x="2" y="27"/>
                  </a:cubicBezTo>
                  <a:cubicBezTo>
                    <a:pt x="2" y="40"/>
                    <a:pt x="13" y="51"/>
                    <a:pt x="26" y="51"/>
                  </a:cubicBezTo>
                  <a:cubicBezTo>
                    <a:pt x="39" y="51"/>
                    <a:pt x="50" y="40"/>
                    <a:pt x="50" y="27"/>
                  </a:cubicBezTo>
                  <a:cubicBezTo>
                    <a:pt x="50" y="13"/>
                    <a:pt x="39" y="2"/>
                    <a:pt x="26" y="2"/>
                  </a:cubicBezTo>
                  <a:close/>
                  <a:moveTo>
                    <a:pt x="26" y="48"/>
                  </a:moveTo>
                  <a:cubicBezTo>
                    <a:pt x="20" y="48"/>
                    <a:pt x="15" y="46"/>
                    <a:pt x="11" y="42"/>
                  </a:cubicBezTo>
                  <a:cubicBezTo>
                    <a:pt x="7" y="38"/>
                    <a:pt x="5" y="32"/>
                    <a:pt x="5" y="27"/>
                  </a:cubicBezTo>
                  <a:cubicBezTo>
                    <a:pt x="5" y="21"/>
                    <a:pt x="7" y="15"/>
                    <a:pt x="11" y="11"/>
                  </a:cubicBezTo>
                  <a:cubicBezTo>
                    <a:pt x="11" y="11"/>
                    <a:pt x="11" y="11"/>
                    <a:pt x="11" y="11"/>
                  </a:cubicBezTo>
                  <a:cubicBezTo>
                    <a:pt x="15" y="7"/>
                    <a:pt x="20" y="5"/>
                    <a:pt x="26" y="5"/>
                  </a:cubicBezTo>
                  <a:cubicBezTo>
                    <a:pt x="32" y="5"/>
                    <a:pt x="37" y="7"/>
                    <a:pt x="41" y="11"/>
                  </a:cubicBezTo>
                  <a:cubicBezTo>
                    <a:pt x="45" y="15"/>
                    <a:pt x="48" y="21"/>
                    <a:pt x="48" y="27"/>
                  </a:cubicBezTo>
                  <a:cubicBezTo>
                    <a:pt x="48" y="32"/>
                    <a:pt x="45" y="38"/>
                    <a:pt x="41" y="42"/>
                  </a:cubicBezTo>
                  <a:cubicBezTo>
                    <a:pt x="37" y="46"/>
                    <a:pt x="32" y="48"/>
                    <a:pt x="26" y="48"/>
                  </a:cubicBezTo>
                  <a:close/>
                  <a:moveTo>
                    <a:pt x="12" y="13"/>
                  </a:moveTo>
                  <a:cubicBezTo>
                    <a:pt x="9" y="16"/>
                    <a:pt x="7" y="21"/>
                    <a:pt x="7" y="27"/>
                  </a:cubicBezTo>
                  <a:cubicBezTo>
                    <a:pt x="7" y="32"/>
                    <a:pt x="9" y="37"/>
                    <a:pt x="12" y="40"/>
                  </a:cubicBezTo>
                  <a:cubicBezTo>
                    <a:pt x="16" y="44"/>
                    <a:pt x="21" y="46"/>
                    <a:pt x="26" y="46"/>
                  </a:cubicBezTo>
                  <a:cubicBezTo>
                    <a:pt x="31" y="46"/>
                    <a:pt x="36" y="44"/>
                    <a:pt x="40" y="40"/>
                  </a:cubicBezTo>
                  <a:cubicBezTo>
                    <a:pt x="44" y="37"/>
                    <a:pt x="46" y="32"/>
                    <a:pt x="46" y="27"/>
                  </a:cubicBezTo>
                  <a:cubicBezTo>
                    <a:pt x="46" y="21"/>
                    <a:pt x="44" y="16"/>
                    <a:pt x="40" y="13"/>
                  </a:cubicBezTo>
                  <a:cubicBezTo>
                    <a:pt x="36" y="9"/>
                    <a:pt x="31" y="7"/>
                    <a:pt x="26" y="7"/>
                  </a:cubicBezTo>
                  <a:cubicBezTo>
                    <a:pt x="21" y="7"/>
                    <a:pt x="16" y="9"/>
                    <a:pt x="12" y="13"/>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 name="Freeform 29"/>
            <p:cNvSpPr>
              <a:spLocks/>
            </p:cNvSpPr>
            <p:nvPr/>
          </p:nvSpPr>
          <p:spPr bwMode="auto">
            <a:xfrm>
              <a:off x="2044701" y="1389063"/>
              <a:ext cx="217488" cy="134938"/>
            </a:xfrm>
            <a:custGeom>
              <a:avLst/>
              <a:gdLst>
                <a:gd name="T0" fmla="*/ 55 w 68"/>
                <a:gd name="T1" fmla="*/ 4 h 42"/>
                <a:gd name="T2" fmla="*/ 34 w 68"/>
                <a:gd name="T3" fmla="*/ 0 h 42"/>
                <a:gd name="T4" fmla="*/ 9 w 68"/>
                <a:gd name="T5" fmla="*/ 7 h 42"/>
                <a:gd name="T6" fmla="*/ 2 w 68"/>
                <a:gd name="T7" fmla="*/ 14 h 42"/>
                <a:gd name="T8" fmla="*/ 0 w 68"/>
                <a:gd name="T9" fmla="*/ 23 h 42"/>
                <a:gd name="T10" fmla="*/ 0 w 68"/>
                <a:gd name="T11" fmla="*/ 42 h 42"/>
                <a:gd name="T12" fmla="*/ 5 w 68"/>
                <a:gd name="T13" fmla="*/ 42 h 42"/>
                <a:gd name="T14" fmla="*/ 5 w 68"/>
                <a:gd name="T15" fmla="*/ 23 h 42"/>
                <a:gd name="T16" fmla="*/ 6 w 68"/>
                <a:gd name="T17" fmla="*/ 16 h 42"/>
                <a:gd name="T18" fmla="*/ 16 w 68"/>
                <a:gd name="T19" fmla="*/ 9 h 42"/>
                <a:gd name="T20" fmla="*/ 34 w 68"/>
                <a:gd name="T21" fmla="*/ 5 h 42"/>
                <a:gd name="T22" fmla="*/ 57 w 68"/>
                <a:gd name="T23" fmla="*/ 11 h 42"/>
                <a:gd name="T24" fmla="*/ 62 w 68"/>
                <a:gd name="T25" fmla="*/ 16 h 42"/>
                <a:gd name="T26" fmla="*/ 64 w 68"/>
                <a:gd name="T27" fmla="*/ 23 h 42"/>
                <a:gd name="T28" fmla="*/ 64 w 68"/>
                <a:gd name="T29" fmla="*/ 42 h 42"/>
                <a:gd name="T30" fmla="*/ 68 w 68"/>
                <a:gd name="T31" fmla="*/ 42 h 42"/>
                <a:gd name="T32" fmla="*/ 68 w 68"/>
                <a:gd name="T33" fmla="*/ 23 h 42"/>
                <a:gd name="T34" fmla="*/ 66 w 68"/>
                <a:gd name="T35" fmla="*/ 14 h 42"/>
                <a:gd name="T36" fmla="*/ 55 w 68"/>
                <a:gd name="T37"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2">
                  <a:moveTo>
                    <a:pt x="55" y="4"/>
                  </a:moveTo>
                  <a:cubicBezTo>
                    <a:pt x="49" y="2"/>
                    <a:pt x="42" y="0"/>
                    <a:pt x="34" y="0"/>
                  </a:cubicBezTo>
                  <a:cubicBezTo>
                    <a:pt x="23" y="0"/>
                    <a:pt x="15" y="3"/>
                    <a:pt x="9" y="7"/>
                  </a:cubicBezTo>
                  <a:cubicBezTo>
                    <a:pt x="6" y="9"/>
                    <a:pt x="4" y="11"/>
                    <a:pt x="2" y="14"/>
                  </a:cubicBezTo>
                  <a:cubicBezTo>
                    <a:pt x="1" y="17"/>
                    <a:pt x="0" y="20"/>
                    <a:pt x="0" y="23"/>
                  </a:cubicBezTo>
                  <a:cubicBezTo>
                    <a:pt x="0" y="42"/>
                    <a:pt x="0" y="42"/>
                    <a:pt x="0" y="42"/>
                  </a:cubicBezTo>
                  <a:cubicBezTo>
                    <a:pt x="5" y="42"/>
                    <a:pt x="5" y="42"/>
                    <a:pt x="5" y="42"/>
                  </a:cubicBezTo>
                  <a:cubicBezTo>
                    <a:pt x="5" y="23"/>
                    <a:pt x="5" y="23"/>
                    <a:pt x="5" y="23"/>
                  </a:cubicBezTo>
                  <a:cubicBezTo>
                    <a:pt x="5" y="20"/>
                    <a:pt x="5" y="18"/>
                    <a:pt x="6" y="16"/>
                  </a:cubicBezTo>
                  <a:cubicBezTo>
                    <a:pt x="8" y="13"/>
                    <a:pt x="11" y="11"/>
                    <a:pt x="16" y="9"/>
                  </a:cubicBezTo>
                  <a:cubicBezTo>
                    <a:pt x="20" y="6"/>
                    <a:pt x="26" y="5"/>
                    <a:pt x="34" y="5"/>
                  </a:cubicBezTo>
                  <a:cubicBezTo>
                    <a:pt x="44" y="5"/>
                    <a:pt x="52" y="8"/>
                    <a:pt x="57" y="11"/>
                  </a:cubicBezTo>
                  <a:cubicBezTo>
                    <a:pt x="59" y="12"/>
                    <a:pt x="61" y="14"/>
                    <a:pt x="62" y="16"/>
                  </a:cubicBezTo>
                  <a:cubicBezTo>
                    <a:pt x="63" y="18"/>
                    <a:pt x="64" y="20"/>
                    <a:pt x="64" y="23"/>
                  </a:cubicBezTo>
                  <a:cubicBezTo>
                    <a:pt x="64" y="42"/>
                    <a:pt x="64" y="42"/>
                    <a:pt x="64" y="42"/>
                  </a:cubicBezTo>
                  <a:cubicBezTo>
                    <a:pt x="68" y="42"/>
                    <a:pt x="68" y="42"/>
                    <a:pt x="68" y="42"/>
                  </a:cubicBezTo>
                  <a:cubicBezTo>
                    <a:pt x="68" y="23"/>
                    <a:pt x="68" y="23"/>
                    <a:pt x="68" y="23"/>
                  </a:cubicBezTo>
                  <a:cubicBezTo>
                    <a:pt x="68" y="20"/>
                    <a:pt x="68" y="17"/>
                    <a:pt x="66" y="14"/>
                  </a:cubicBezTo>
                  <a:cubicBezTo>
                    <a:pt x="64" y="10"/>
                    <a:pt x="60" y="7"/>
                    <a:pt x="55" y="4"/>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 name="Freeform 30"/>
            <p:cNvSpPr>
              <a:spLocks noEditPoints="1"/>
            </p:cNvSpPr>
            <p:nvPr/>
          </p:nvSpPr>
          <p:spPr bwMode="auto">
            <a:xfrm>
              <a:off x="2041526" y="1385888"/>
              <a:ext cx="223838" cy="141288"/>
            </a:xfrm>
            <a:custGeom>
              <a:avLst/>
              <a:gdLst>
                <a:gd name="T0" fmla="*/ 70 w 70"/>
                <a:gd name="T1" fmla="*/ 44 h 44"/>
                <a:gd name="T2" fmla="*/ 64 w 70"/>
                <a:gd name="T3" fmla="*/ 44 h 44"/>
                <a:gd name="T4" fmla="*/ 64 w 70"/>
                <a:gd name="T5" fmla="*/ 24 h 44"/>
                <a:gd name="T6" fmla="*/ 62 w 70"/>
                <a:gd name="T7" fmla="*/ 18 h 44"/>
                <a:gd name="T8" fmla="*/ 57 w 70"/>
                <a:gd name="T9" fmla="*/ 13 h 44"/>
                <a:gd name="T10" fmla="*/ 35 w 70"/>
                <a:gd name="T11" fmla="*/ 7 h 44"/>
                <a:gd name="T12" fmla="*/ 35 w 70"/>
                <a:gd name="T13" fmla="*/ 7 h 44"/>
                <a:gd name="T14" fmla="*/ 17 w 70"/>
                <a:gd name="T15" fmla="*/ 10 h 44"/>
                <a:gd name="T16" fmla="*/ 8 w 70"/>
                <a:gd name="T17" fmla="*/ 18 h 44"/>
                <a:gd name="T18" fmla="*/ 7 w 70"/>
                <a:gd name="T19" fmla="*/ 24 h 44"/>
                <a:gd name="T20" fmla="*/ 7 w 70"/>
                <a:gd name="T21" fmla="*/ 44 h 44"/>
                <a:gd name="T22" fmla="*/ 0 w 70"/>
                <a:gd name="T23" fmla="*/ 44 h 44"/>
                <a:gd name="T24" fmla="*/ 0 w 70"/>
                <a:gd name="T25" fmla="*/ 24 h 44"/>
                <a:gd name="T26" fmla="*/ 2 w 70"/>
                <a:gd name="T27" fmla="*/ 15 h 44"/>
                <a:gd name="T28" fmla="*/ 9 w 70"/>
                <a:gd name="T29" fmla="*/ 7 h 44"/>
                <a:gd name="T30" fmla="*/ 35 w 70"/>
                <a:gd name="T31" fmla="*/ 0 h 44"/>
                <a:gd name="T32" fmla="*/ 56 w 70"/>
                <a:gd name="T33" fmla="*/ 4 h 44"/>
                <a:gd name="T34" fmla="*/ 68 w 70"/>
                <a:gd name="T35" fmla="*/ 15 h 44"/>
                <a:gd name="T36" fmla="*/ 70 w 70"/>
                <a:gd name="T37" fmla="*/ 24 h 44"/>
                <a:gd name="T38" fmla="*/ 70 w 70"/>
                <a:gd name="T39" fmla="*/ 44 h 44"/>
                <a:gd name="T40" fmla="*/ 66 w 70"/>
                <a:gd name="T41" fmla="*/ 42 h 44"/>
                <a:gd name="T42" fmla="*/ 68 w 70"/>
                <a:gd name="T43" fmla="*/ 42 h 44"/>
                <a:gd name="T44" fmla="*/ 68 w 70"/>
                <a:gd name="T45" fmla="*/ 24 h 44"/>
                <a:gd name="T46" fmla="*/ 66 w 70"/>
                <a:gd name="T47" fmla="*/ 15 h 44"/>
                <a:gd name="T48" fmla="*/ 55 w 70"/>
                <a:gd name="T49" fmla="*/ 6 h 44"/>
                <a:gd name="T50" fmla="*/ 55 w 70"/>
                <a:gd name="T51" fmla="*/ 6 h 44"/>
                <a:gd name="T52" fmla="*/ 35 w 70"/>
                <a:gd name="T53" fmla="*/ 2 h 44"/>
                <a:gd name="T54" fmla="*/ 10 w 70"/>
                <a:gd name="T55" fmla="*/ 9 h 44"/>
                <a:gd name="T56" fmla="*/ 4 w 70"/>
                <a:gd name="T57" fmla="*/ 15 h 44"/>
                <a:gd name="T58" fmla="*/ 2 w 70"/>
                <a:gd name="T59" fmla="*/ 24 h 44"/>
                <a:gd name="T60" fmla="*/ 2 w 70"/>
                <a:gd name="T61" fmla="*/ 42 h 44"/>
                <a:gd name="T62" fmla="*/ 5 w 70"/>
                <a:gd name="T63" fmla="*/ 42 h 44"/>
                <a:gd name="T64" fmla="*/ 5 w 70"/>
                <a:gd name="T65" fmla="*/ 24 h 44"/>
                <a:gd name="T66" fmla="*/ 6 w 70"/>
                <a:gd name="T67" fmla="*/ 17 h 44"/>
                <a:gd name="T68" fmla="*/ 16 w 70"/>
                <a:gd name="T69" fmla="*/ 9 h 44"/>
                <a:gd name="T70" fmla="*/ 35 w 70"/>
                <a:gd name="T71" fmla="*/ 5 h 44"/>
                <a:gd name="T72" fmla="*/ 35 w 70"/>
                <a:gd name="T73" fmla="*/ 5 h 44"/>
                <a:gd name="T74" fmla="*/ 58 w 70"/>
                <a:gd name="T75" fmla="*/ 11 h 44"/>
                <a:gd name="T76" fmla="*/ 64 w 70"/>
                <a:gd name="T77" fmla="*/ 17 h 44"/>
                <a:gd name="T78" fmla="*/ 66 w 70"/>
                <a:gd name="T79" fmla="*/ 24 h 44"/>
                <a:gd name="T80" fmla="*/ 66 w 70"/>
                <a:gd name="T8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44">
                  <a:moveTo>
                    <a:pt x="70" y="44"/>
                  </a:moveTo>
                  <a:cubicBezTo>
                    <a:pt x="64" y="44"/>
                    <a:pt x="64" y="44"/>
                    <a:pt x="64" y="44"/>
                  </a:cubicBezTo>
                  <a:cubicBezTo>
                    <a:pt x="64" y="24"/>
                    <a:pt x="64" y="24"/>
                    <a:pt x="64" y="24"/>
                  </a:cubicBezTo>
                  <a:cubicBezTo>
                    <a:pt x="64" y="22"/>
                    <a:pt x="63" y="20"/>
                    <a:pt x="62" y="18"/>
                  </a:cubicBezTo>
                  <a:cubicBezTo>
                    <a:pt x="61" y="16"/>
                    <a:pt x="59" y="14"/>
                    <a:pt x="57" y="13"/>
                  </a:cubicBezTo>
                  <a:cubicBezTo>
                    <a:pt x="54" y="10"/>
                    <a:pt x="47" y="7"/>
                    <a:pt x="35" y="7"/>
                  </a:cubicBezTo>
                  <a:cubicBezTo>
                    <a:pt x="35" y="7"/>
                    <a:pt x="35" y="7"/>
                    <a:pt x="35" y="7"/>
                  </a:cubicBezTo>
                  <a:cubicBezTo>
                    <a:pt x="28" y="7"/>
                    <a:pt x="22" y="8"/>
                    <a:pt x="17" y="10"/>
                  </a:cubicBezTo>
                  <a:cubicBezTo>
                    <a:pt x="13" y="12"/>
                    <a:pt x="10" y="15"/>
                    <a:pt x="8" y="18"/>
                  </a:cubicBezTo>
                  <a:cubicBezTo>
                    <a:pt x="7" y="20"/>
                    <a:pt x="7" y="22"/>
                    <a:pt x="7" y="24"/>
                  </a:cubicBezTo>
                  <a:cubicBezTo>
                    <a:pt x="7" y="44"/>
                    <a:pt x="7" y="44"/>
                    <a:pt x="7" y="44"/>
                  </a:cubicBezTo>
                  <a:cubicBezTo>
                    <a:pt x="0" y="44"/>
                    <a:pt x="0" y="44"/>
                    <a:pt x="0" y="44"/>
                  </a:cubicBezTo>
                  <a:cubicBezTo>
                    <a:pt x="0" y="24"/>
                    <a:pt x="0" y="24"/>
                    <a:pt x="0" y="24"/>
                  </a:cubicBezTo>
                  <a:cubicBezTo>
                    <a:pt x="0" y="20"/>
                    <a:pt x="1" y="17"/>
                    <a:pt x="2" y="15"/>
                  </a:cubicBezTo>
                  <a:cubicBezTo>
                    <a:pt x="4" y="12"/>
                    <a:pt x="6" y="9"/>
                    <a:pt x="9" y="7"/>
                  </a:cubicBezTo>
                  <a:cubicBezTo>
                    <a:pt x="16" y="3"/>
                    <a:pt x="24" y="0"/>
                    <a:pt x="35" y="0"/>
                  </a:cubicBezTo>
                  <a:cubicBezTo>
                    <a:pt x="43" y="0"/>
                    <a:pt x="50" y="2"/>
                    <a:pt x="56" y="4"/>
                  </a:cubicBezTo>
                  <a:cubicBezTo>
                    <a:pt x="61" y="7"/>
                    <a:pt x="66" y="10"/>
                    <a:pt x="68" y="15"/>
                  </a:cubicBezTo>
                  <a:cubicBezTo>
                    <a:pt x="70" y="17"/>
                    <a:pt x="70" y="20"/>
                    <a:pt x="70" y="24"/>
                  </a:cubicBezTo>
                  <a:lnTo>
                    <a:pt x="70" y="44"/>
                  </a:lnTo>
                  <a:close/>
                  <a:moveTo>
                    <a:pt x="66" y="42"/>
                  </a:moveTo>
                  <a:cubicBezTo>
                    <a:pt x="68" y="42"/>
                    <a:pt x="68" y="42"/>
                    <a:pt x="68" y="42"/>
                  </a:cubicBezTo>
                  <a:cubicBezTo>
                    <a:pt x="68" y="24"/>
                    <a:pt x="68" y="24"/>
                    <a:pt x="68" y="24"/>
                  </a:cubicBezTo>
                  <a:cubicBezTo>
                    <a:pt x="68" y="21"/>
                    <a:pt x="68" y="18"/>
                    <a:pt x="66" y="15"/>
                  </a:cubicBezTo>
                  <a:cubicBezTo>
                    <a:pt x="64" y="12"/>
                    <a:pt x="60" y="8"/>
                    <a:pt x="55" y="6"/>
                  </a:cubicBezTo>
                  <a:cubicBezTo>
                    <a:pt x="55" y="6"/>
                    <a:pt x="55" y="6"/>
                    <a:pt x="55" y="6"/>
                  </a:cubicBezTo>
                  <a:cubicBezTo>
                    <a:pt x="50" y="4"/>
                    <a:pt x="43" y="2"/>
                    <a:pt x="35" y="2"/>
                  </a:cubicBezTo>
                  <a:cubicBezTo>
                    <a:pt x="25" y="2"/>
                    <a:pt x="16" y="5"/>
                    <a:pt x="10" y="9"/>
                  </a:cubicBezTo>
                  <a:cubicBezTo>
                    <a:pt x="8" y="11"/>
                    <a:pt x="5" y="13"/>
                    <a:pt x="4" y="15"/>
                  </a:cubicBezTo>
                  <a:cubicBezTo>
                    <a:pt x="3" y="18"/>
                    <a:pt x="2" y="21"/>
                    <a:pt x="2" y="24"/>
                  </a:cubicBezTo>
                  <a:cubicBezTo>
                    <a:pt x="2" y="42"/>
                    <a:pt x="2" y="42"/>
                    <a:pt x="2" y="42"/>
                  </a:cubicBezTo>
                  <a:cubicBezTo>
                    <a:pt x="5" y="42"/>
                    <a:pt x="5" y="42"/>
                    <a:pt x="5" y="42"/>
                  </a:cubicBezTo>
                  <a:cubicBezTo>
                    <a:pt x="5" y="24"/>
                    <a:pt x="5" y="24"/>
                    <a:pt x="5" y="24"/>
                  </a:cubicBezTo>
                  <a:cubicBezTo>
                    <a:pt x="5" y="21"/>
                    <a:pt x="5" y="19"/>
                    <a:pt x="6" y="17"/>
                  </a:cubicBezTo>
                  <a:cubicBezTo>
                    <a:pt x="8" y="13"/>
                    <a:pt x="12" y="11"/>
                    <a:pt x="16" y="9"/>
                  </a:cubicBezTo>
                  <a:cubicBezTo>
                    <a:pt x="21" y="6"/>
                    <a:pt x="28" y="5"/>
                    <a:pt x="35" y="5"/>
                  </a:cubicBezTo>
                  <a:cubicBezTo>
                    <a:pt x="35" y="5"/>
                    <a:pt x="35" y="5"/>
                    <a:pt x="35" y="5"/>
                  </a:cubicBezTo>
                  <a:cubicBezTo>
                    <a:pt x="47" y="5"/>
                    <a:pt x="55" y="8"/>
                    <a:pt x="58" y="11"/>
                  </a:cubicBezTo>
                  <a:cubicBezTo>
                    <a:pt x="61" y="13"/>
                    <a:pt x="63" y="15"/>
                    <a:pt x="64" y="17"/>
                  </a:cubicBezTo>
                  <a:cubicBezTo>
                    <a:pt x="65" y="19"/>
                    <a:pt x="66" y="21"/>
                    <a:pt x="66" y="24"/>
                  </a:cubicBezTo>
                  <a:lnTo>
                    <a:pt x="66" y="42"/>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5755478" y="1661505"/>
            <a:ext cx="387740" cy="455670"/>
            <a:chOff x="3594100" y="882650"/>
            <a:chExt cx="503238" cy="731838"/>
          </a:xfrm>
          <a:solidFill>
            <a:schemeClr val="bg1">
              <a:lumMod val="60000"/>
              <a:lumOff val="40000"/>
            </a:schemeClr>
          </a:solidFill>
        </p:grpSpPr>
        <p:sp>
          <p:nvSpPr>
            <p:cNvPr id="22" name="Freeform 5"/>
            <p:cNvSpPr>
              <a:spLocks noEditPoints="1"/>
            </p:cNvSpPr>
            <p:nvPr/>
          </p:nvSpPr>
          <p:spPr bwMode="auto">
            <a:xfrm>
              <a:off x="3594100" y="882650"/>
              <a:ext cx="503238" cy="731838"/>
            </a:xfrm>
            <a:custGeom>
              <a:avLst/>
              <a:gdLst>
                <a:gd name="T0" fmla="*/ 317 w 317"/>
                <a:gd name="T1" fmla="*/ 0 h 461"/>
                <a:gd name="T2" fmla="*/ 115 w 317"/>
                <a:gd name="T3" fmla="*/ 2 h 461"/>
                <a:gd name="T4" fmla="*/ 115 w 317"/>
                <a:gd name="T5" fmla="*/ 0 h 461"/>
                <a:gd name="T6" fmla="*/ 0 w 317"/>
                <a:gd name="T7" fmla="*/ 115 h 461"/>
                <a:gd name="T8" fmla="*/ 0 w 317"/>
                <a:gd name="T9" fmla="*/ 115 h 461"/>
                <a:gd name="T10" fmla="*/ 0 w 317"/>
                <a:gd name="T11" fmla="*/ 461 h 461"/>
                <a:gd name="T12" fmla="*/ 317 w 317"/>
                <a:gd name="T13" fmla="*/ 461 h 461"/>
                <a:gd name="T14" fmla="*/ 317 w 317"/>
                <a:gd name="T15" fmla="*/ 0 h 461"/>
                <a:gd name="T16" fmla="*/ 85 w 317"/>
                <a:gd name="T17" fmla="*/ 74 h 461"/>
                <a:gd name="T18" fmla="*/ 85 w 317"/>
                <a:gd name="T19" fmla="*/ 85 h 461"/>
                <a:gd name="T20" fmla="*/ 73 w 317"/>
                <a:gd name="T21" fmla="*/ 85 h 461"/>
                <a:gd name="T22" fmla="*/ 85 w 317"/>
                <a:gd name="T23" fmla="*/ 74 h 461"/>
                <a:gd name="T24" fmla="*/ 115 w 317"/>
                <a:gd name="T25" fmla="*/ 115 h 461"/>
                <a:gd name="T26" fmla="*/ 115 w 317"/>
                <a:gd name="T27" fmla="*/ 32 h 461"/>
                <a:gd name="T28" fmla="*/ 287 w 317"/>
                <a:gd name="T29" fmla="*/ 32 h 461"/>
                <a:gd name="T30" fmla="*/ 287 w 317"/>
                <a:gd name="T31" fmla="*/ 431 h 461"/>
                <a:gd name="T32" fmla="*/ 31 w 317"/>
                <a:gd name="T33" fmla="*/ 431 h 461"/>
                <a:gd name="T34" fmla="*/ 31 w 317"/>
                <a:gd name="T35" fmla="*/ 115 h 461"/>
                <a:gd name="T36" fmla="*/ 115 w 317"/>
                <a:gd name="T37" fmla="*/ 11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461">
                  <a:moveTo>
                    <a:pt x="317" y="0"/>
                  </a:moveTo>
                  <a:lnTo>
                    <a:pt x="115" y="2"/>
                  </a:lnTo>
                  <a:lnTo>
                    <a:pt x="115" y="0"/>
                  </a:lnTo>
                  <a:lnTo>
                    <a:pt x="0" y="115"/>
                  </a:lnTo>
                  <a:lnTo>
                    <a:pt x="0" y="115"/>
                  </a:lnTo>
                  <a:lnTo>
                    <a:pt x="0" y="461"/>
                  </a:lnTo>
                  <a:lnTo>
                    <a:pt x="317" y="461"/>
                  </a:lnTo>
                  <a:lnTo>
                    <a:pt x="317" y="0"/>
                  </a:lnTo>
                  <a:close/>
                  <a:moveTo>
                    <a:pt x="85" y="74"/>
                  </a:moveTo>
                  <a:lnTo>
                    <a:pt x="85" y="85"/>
                  </a:lnTo>
                  <a:lnTo>
                    <a:pt x="73" y="85"/>
                  </a:lnTo>
                  <a:lnTo>
                    <a:pt x="85" y="74"/>
                  </a:lnTo>
                  <a:close/>
                  <a:moveTo>
                    <a:pt x="115" y="115"/>
                  </a:moveTo>
                  <a:lnTo>
                    <a:pt x="115" y="32"/>
                  </a:lnTo>
                  <a:lnTo>
                    <a:pt x="287" y="32"/>
                  </a:lnTo>
                  <a:lnTo>
                    <a:pt x="287" y="431"/>
                  </a:lnTo>
                  <a:lnTo>
                    <a:pt x="31" y="431"/>
                  </a:lnTo>
                  <a:lnTo>
                    <a:pt x="31" y="115"/>
                  </a:lnTo>
                  <a:lnTo>
                    <a:pt x="115" y="115"/>
                  </a:lnTo>
                  <a:close/>
                </a:path>
              </a:pathLst>
            </a:custGeom>
            <a:grpFill/>
            <a:ln w="9525">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p:nvSpPr>
          <p:spPr bwMode="auto">
            <a:xfrm>
              <a:off x="3663950" y="1089025"/>
              <a:ext cx="366713" cy="365125"/>
            </a:xfrm>
            <a:custGeom>
              <a:avLst/>
              <a:gdLst>
                <a:gd name="T0" fmla="*/ 33 w 153"/>
                <a:gd name="T1" fmla="*/ 153 h 153"/>
                <a:gd name="T2" fmla="*/ 67 w 153"/>
                <a:gd name="T3" fmla="*/ 119 h 153"/>
                <a:gd name="T4" fmla="*/ 63 w 153"/>
                <a:gd name="T5" fmla="*/ 104 h 153"/>
                <a:gd name="T6" fmla="*/ 103 w 153"/>
                <a:gd name="T7" fmla="*/ 64 h 153"/>
                <a:gd name="T8" fmla="*/ 119 w 153"/>
                <a:gd name="T9" fmla="*/ 68 h 153"/>
                <a:gd name="T10" fmla="*/ 153 w 153"/>
                <a:gd name="T11" fmla="*/ 34 h 153"/>
                <a:gd name="T12" fmla="*/ 119 w 153"/>
                <a:gd name="T13" fmla="*/ 0 h 153"/>
                <a:gd name="T14" fmla="*/ 85 w 153"/>
                <a:gd name="T15" fmla="*/ 34 h 153"/>
                <a:gd name="T16" fmla="*/ 89 w 153"/>
                <a:gd name="T17" fmla="*/ 49 h 153"/>
                <a:gd name="T18" fmla="*/ 49 w 153"/>
                <a:gd name="T19" fmla="*/ 89 h 153"/>
                <a:gd name="T20" fmla="*/ 33 w 153"/>
                <a:gd name="T21" fmla="*/ 86 h 153"/>
                <a:gd name="T22" fmla="*/ 0 w 153"/>
                <a:gd name="T23" fmla="*/ 119 h 153"/>
                <a:gd name="T24" fmla="*/ 33 w 153"/>
                <a:gd name="T25" fmla="*/ 153 h 153"/>
                <a:gd name="T26" fmla="*/ 119 w 153"/>
                <a:gd name="T27" fmla="*/ 20 h 153"/>
                <a:gd name="T28" fmla="*/ 133 w 153"/>
                <a:gd name="T29" fmla="*/ 34 h 153"/>
                <a:gd name="T30" fmla="*/ 119 w 153"/>
                <a:gd name="T31" fmla="*/ 48 h 153"/>
                <a:gd name="T32" fmla="*/ 105 w 153"/>
                <a:gd name="T33" fmla="*/ 34 h 153"/>
                <a:gd name="T34" fmla="*/ 119 w 153"/>
                <a:gd name="T35" fmla="*/ 20 h 153"/>
                <a:gd name="T36" fmla="*/ 33 w 153"/>
                <a:gd name="T37" fmla="*/ 106 h 153"/>
                <a:gd name="T38" fmla="*/ 47 w 153"/>
                <a:gd name="T39" fmla="*/ 119 h 153"/>
                <a:gd name="T40" fmla="*/ 33 w 153"/>
                <a:gd name="T41" fmla="*/ 133 h 153"/>
                <a:gd name="T42" fmla="*/ 20 w 153"/>
                <a:gd name="T43" fmla="*/ 119 h 153"/>
                <a:gd name="T44" fmla="*/ 33 w 153"/>
                <a:gd name="T45" fmla="*/ 10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53">
                  <a:moveTo>
                    <a:pt x="33" y="153"/>
                  </a:moveTo>
                  <a:cubicBezTo>
                    <a:pt x="52" y="153"/>
                    <a:pt x="67" y="138"/>
                    <a:pt x="67" y="119"/>
                  </a:cubicBezTo>
                  <a:cubicBezTo>
                    <a:pt x="67" y="114"/>
                    <a:pt x="66" y="108"/>
                    <a:pt x="63" y="104"/>
                  </a:cubicBezTo>
                  <a:cubicBezTo>
                    <a:pt x="103" y="64"/>
                    <a:pt x="103" y="64"/>
                    <a:pt x="103" y="64"/>
                  </a:cubicBezTo>
                  <a:cubicBezTo>
                    <a:pt x="108" y="66"/>
                    <a:pt x="113" y="68"/>
                    <a:pt x="119" y="68"/>
                  </a:cubicBezTo>
                  <a:cubicBezTo>
                    <a:pt x="137" y="68"/>
                    <a:pt x="153" y="52"/>
                    <a:pt x="153" y="34"/>
                  </a:cubicBezTo>
                  <a:cubicBezTo>
                    <a:pt x="153" y="15"/>
                    <a:pt x="137" y="0"/>
                    <a:pt x="119" y="0"/>
                  </a:cubicBezTo>
                  <a:cubicBezTo>
                    <a:pt x="100" y="0"/>
                    <a:pt x="85" y="15"/>
                    <a:pt x="85" y="34"/>
                  </a:cubicBezTo>
                  <a:cubicBezTo>
                    <a:pt x="85" y="39"/>
                    <a:pt x="86" y="45"/>
                    <a:pt x="89" y="49"/>
                  </a:cubicBezTo>
                  <a:cubicBezTo>
                    <a:pt x="49" y="89"/>
                    <a:pt x="49" y="89"/>
                    <a:pt x="49" y="89"/>
                  </a:cubicBezTo>
                  <a:cubicBezTo>
                    <a:pt x="44" y="87"/>
                    <a:pt x="39" y="86"/>
                    <a:pt x="33" y="86"/>
                  </a:cubicBezTo>
                  <a:cubicBezTo>
                    <a:pt x="15" y="86"/>
                    <a:pt x="0" y="101"/>
                    <a:pt x="0" y="119"/>
                  </a:cubicBezTo>
                  <a:cubicBezTo>
                    <a:pt x="0" y="138"/>
                    <a:pt x="15" y="153"/>
                    <a:pt x="33" y="153"/>
                  </a:cubicBezTo>
                  <a:close/>
                  <a:moveTo>
                    <a:pt x="119" y="20"/>
                  </a:moveTo>
                  <a:cubicBezTo>
                    <a:pt x="126" y="20"/>
                    <a:pt x="133" y="26"/>
                    <a:pt x="133" y="34"/>
                  </a:cubicBezTo>
                  <a:cubicBezTo>
                    <a:pt x="133" y="41"/>
                    <a:pt x="126" y="48"/>
                    <a:pt x="119" y="48"/>
                  </a:cubicBezTo>
                  <a:cubicBezTo>
                    <a:pt x="111" y="48"/>
                    <a:pt x="105" y="41"/>
                    <a:pt x="105" y="34"/>
                  </a:cubicBezTo>
                  <a:cubicBezTo>
                    <a:pt x="105" y="26"/>
                    <a:pt x="111" y="20"/>
                    <a:pt x="119" y="20"/>
                  </a:cubicBezTo>
                  <a:close/>
                  <a:moveTo>
                    <a:pt x="33" y="106"/>
                  </a:moveTo>
                  <a:cubicBezTo>
                    <a:pt x="41" y="106"/>
                    <a:pt x="47" y="112"/>
                    <a:pt x="47" y="119"/>
                  </a:cubicBezTo>
                  <a:cubicBezTo>
                    <a:pt x="47" y="127"/>
                    <a:pt x="41" y="133"/>
                    <a:pt x="33" y="133"/>
                  </a:cubicBezTo>
                  <a:cubicBezTo>
                    <a:pt x="26" y="133"/>
                    <a:pt x="20" y="127"/>
                    <a:pt x="20" y="119"/>
                  </a:cubicBezTo>
                  <a:cubicBezTo>
                    <a:pt x="20" y="112"/>
                    <a:pt x="26" y="106"/>
                    <a:pt x="33" y="106"/>
                  </a:cubicBezTo>
                  <a:close/>
                </a:path>
              </a:pathLst>
            </a:custGeom>
            <a:grpFill/>
            <a:ln w="9525">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1879371" y="1668164"/>
            <a:ext cx="454025" cy="544512"/>
            <a:chOff x="7065963" y="884238"/>
            <a:chExt cx="454025" cy="544512"/>
          </a:xfrm>
          <a:solidFill>
            <a:schemeClr val="tx2"/>
          </a:solidFill>
        </p:grpSpPr>
        <p:sp>
          <p:nvSpPr>
            <p:cNvPr id="25" name="Freeform 22"/>
            <p:cNvSpPr>
              <a:spLocks/>
            </p:cNvSpPr>
            <p:nvPr/>
          </p:nvSpPr>
          <p:spPr bwMode="auto">
            <a:xfrm>
              <a:off x="7065963" y="952500"/>
              <a:ext cx="454025" cy="476250"/>
            </a:xfrm>
            <a:custGeom>
              <a:avLst/>
              <a:gdLst>
                <a:gd name="T0" fmla="*/ 234 w 240"/>
                <a:gd name="T1" fmla="*/ 252 h 252"/>
                <a:gd name="T2" fmla="*/ 6 w 240"/>
                <a:gd name="T3" fmla="*/ 252 h 252"/>
                <a:gd name="T4" fmla="*/ 0 w 240"/>
                <a:gd name="T5" fmla="*/ 246 h 252"/>
                <a:gd name="T6" fmla="*/ 0 w 240"/>
                <a:gd name="T7" fmla="*/ 6 h 252"/>
                <a:gd name="T8" fmla="*/ 6 w 240"/>
                <a:gd name="T9" fmla="*/ 0 h 252"/>
                <a:gd name="T10" fmla="*/ 72 w 240"/>
                <a:gd name="T11" fmla="*/ 0 h 252"/>
                <a:gd name="T12" fmla="*/ 78 w 240"/>
                <a:gd name="T13" fmla="*/ 6 h 252"/>
                <a:gd name="T14" fmla="*/ 72 w 240"/>
                <a:gd name="T15" fmla="*/ 12 h 252"/>
                <a:gd name="T16" fmla="*/ 12 w 240"/>
                <a:gd name="T17" fmla="*/ 12 h 252"/>
                <a:gd name="T18" fmla="*/ 12 w 240"/>
                <a:gd name="T19" fmla="*/ 240 h 252"/>
                <a:gd name="T20" fmla="*/ 228 w 240"/>
                <a:gd name="T21" fmla="*/ 240 h 252"/>
                <a:gd name="T22" fmla="*/ 228 w 240"/>
                <a:gd name="T23" fmla="*/ 12 h 252"/>
                <a:gd name="T24" fmla="*/ 168 w 240"/>
                <a:gd name="T25" fmla="*/ 12 h 252"/>
                <a:gd name="T26" fmla="*/ 162 w 240"/>
                <a:gd name="T27" fmla="*/ 6 h 252"/>
                <a:gd name="T28" fmla="*/ 168 w 240"/>
                <a:gd name="T29" fmla="*/ 0 h 252"/>
                <a:gd name="T30" fmla="*/ 234 w 240"/>
                <a:gd name="T31" fmla="*/ 0 h 252"/>
                <a:gd name="T32" fmla="*/ 240 w 240"/>
                <a:gd name="T33" fmla="*/ 6 h 252"/>
                <a:gd name="T34" fmla="*/ 240 w 240"/>
                <a:gd name="T35" fmla="*/ 246 h 252"/>
                <a:gd name="T36" fmla="*/ 234 w 240"/>
                <a:gd name="T3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 h="252">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26" name="Freeform 23"/>
            <p:cNvSpPr>
              <a:spLocks noEditPoints="1"/>
            </p:cNvSpPr>
            <p:nvPr/>
          </p:nvSpPr>
          <p:spPr bwMode="auto">
            <a:xfrm>
              <a:off x="7189788" y="884238"/>
              <a:ext cx="204788" cy="158750"/>
            </a:xfrm>
            <a:custGeom>
              <a:avLst/>
              <a:gdLst>
                <a:gd name="T0" fmla="*/ 102 w 108"/>
                <a:gd name="T1" fmla="*/ 84 h 84"/>
                <a:gd name="T2" fmla="*/ 6 w 108"/>
                <a:gd name="T3" fmla="*/ 84 h 84"/>
                <a:gd name="T4" fmla="*/ 0 w 108"/>
                <a:gd name="T5" fmla="*/ 78 h 84"/>
                <a:gd name="T6" fmla="*/ 0 w 108"/>
                <a:gd name="T7" fmla="*/ 30 h 84"/>
                <a:gd name="T8" fmla="*/ 6 w 108"/>
                <a:gd name="T9" fmla="*/ 24 h 84"/>
                <a:gd name="T10" fmla="*/ 25 w 108"/>
                <a:gd name="T11" fmla="*/ 24 h 84"/>
                <a:gd name="T12" fmla="*/ 54 w 108"/>
                <a:gd name="T13" fmla="*/ 0 h 84"/>
                <a:gd name="T14" fmla="*/ 83 w 108"/>
                <a:gd name="T15" fmla="*/ 24 h 84"/>
                <a:gd name="T16" fmla="*/ 102 w 108"/>
                <a:gd name="T17" fmla="*/ 24 h 84"/>
                <a:gd name="T18" fmla="*/ 108 w 108"/>
                <a:gd name="T19" fmla="*/ 30 h 84"/>
                <a:gd name="T20" fmla="*/ 108 w 108"/>
                <a:gd name="T21" fmla="*/ 78 h 84"/>
                <a:gd name="T22" fmla="*/ 102 w 108"/>
                <a:gd name="T23" fmla="*/ 84 h 84"/>
                <a:gd name="T24" fmla="*/ 12 w 108"/>
                <a:gd name="T25" fmla="*/ 72 h 84"/>
                <a:gd name="T26" fmla="*/ 96 w 108"/>
                <a:gd name="T27" fmla="*/ 72 h 84"/>
                <a:gd name="T28" fmla="*/ 96 w 108"/>
                <a:gd name="T29" fmla="*/ 36 h 84"/>
                <a:gd name="T30" fmla="*/ 78 w 108"/>
                <a:gd name="T31" fmla="*/ 36 h 84"/>
                <a:gd name="T32" fmla="*/ 72 w 108"/>
                <a:gd name="T33" fmla="*/ 30 h 84"/>
                <a:gd name="T34" fmla="*/ 54 w 108"/>
                <a:gd name="T35" fmla="*/ 12 h 84"/>
                <a:gd name="T36" fmla="*/ 36 w 108"/>
                <a:gd name="T37" fmla="*/ 30 h 84"/>
                <a:gd name="T38" fmla="*/ 30 w 108"/>
                <a:gd name="T39" fmla="*/ 36 h 84"/>
                <a:gd name="T40" fmla="*/ 12 w 108"/>
                <a:gd name="T41" fmla="*/ 36 h 84"/>
                <a:gd name="T42" fmla="*/ 12 w 108"/>
                <a:gd name="T43" fmla="*/ 72 h 84"/>
                <a:gd name="T44" fmla="*/ 84 w 108"/>
                <a:gd name="T45" fmla="*/ 30 h 84"/>
                <a:gd name="T46" fmla="*/ 84 w 108"/>
                <a:gd name="T47"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84">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27" name="Freeform 24"/>
            <p:cNvSpPr>
              <a:spLocks/>
            </p:cNvSpPr>
            <p:nvPr/>
          </p:nvSpPr>
          <p:spPr bwMode="auto">
            <a:xfrm>
              <a:off x="7110413" y="998538"/>
              <a:ext cx="363538" cy="385762"/>
            </a:xfrm>
            <a:custGeom>
              <a:avLst/>
              <a:gdLst>
                <a:gd name="T0" fmla="*/ 144 w 192"/>
                <a:gd name="T1" fmla="*/ 204 h 204"/>
                <a:gd name="T2" fmla="*/ 144 w 192"/>
                <a:gd name="T3" fmla="*/ 204 h 204"/>
                <a:gd name="T4" fmla="*/ 6 w 192"/>
                <a:gd name="T5" fmla="*/ 204 h 204"/>
                <a:gd name="T6" fmla="*/ 0 w 192"/>
                <a:gd name="T7" fmla="*/ 198 h 204"/>
                <a:gd name="T8" fmla="*/ 0 w 192"/>
                <a:gd name="T9" fmla="*/ 6 h 204"/>
                <a:gd name="T10" fmla="*/ 6 w 192"/>
                <a:gd name="T11" fmla="*/ 0 h 204"/>
                <a:gd name="T12" fmla="*/ 48 w 192"/>
                <a:gd name="T13" fmla="*/ 0 h 204"/>
                <a:gd name="T14" fmla="*/ 54 w 192"/>
                <a:gd name="T15" fmla="*/ 6 h 204"/>
                <a:gd name="T16" fmla="*/ 48 w 192"/>
                <a:gd name="T17" fmla="*/ 12 h 204"/>
                <a:gd name="T18" fmla="*/ 12 w 192"/>
                <a:gd name="T19" fmla="*/ 12 h 204"/>
                <a:gd name="T20" fmla="*/ 12 w 192"/>
                <a:gd name="T21" fmla="*/ 192 h 204"/>
                <a:gd name="T22" fmla="*/ 141 w 192"/>
                <a:gd name="T23" fmla="*/ 192 h 204"/>
                <a:gd name="T24" fmla="*/ 180 w 192"/>
                <a:gd name="T25" fmla="*/ 148 h 204"/>
                <a:gd name="T26" fmla="*/ 180 w 192"/>
                <a:gd name="T27" fmla="*/ 12 h 204"/>
                <a:gd name="T28" fmla="*/ 144 w 192"/>
                <a:gd name="T29" fmla="*/ 12 h 204"/>
                <a:gd name="T30" fmla="*/ 138 w 192"/>
                <a:gd name="T31" fmla="*/ 6 h 204"/>
                <a:gd name="T32" fmla="*/ 144 w 192"/>
                <a:gd name="T33" fmla="*/ 0 h 204"/>
                <a:gd name="T34" fmla="*/ 186 w 192"/>
                <a:gd name="T35" fmla="*/ 0 h 204"/>
                <a:gd name="T36" fmla="*/ 192 w 192"/>
                <a:gd name="T37" fmla="*/ 6 h 204"/>
                <a:gd name="T38" fmla="*/ 192 w 192"/>
                <a:gd name="T39" fmla="*/ 150 h 204"/>
                <a:gd name="T40" fmla="*/ 191 w 192"/>
                <a:gd name="T41" fmla="*/ 154 h 204"/>
                <a:gd name="T42" fmla="*/ 149 w 192"/>
                <a:gd name="T43" fmla="*/ 202 h 204"/>
                <a:gd name="T44" fmla="*/ 144 w 192"/>
                <a:gd name="T4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204">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28" name="Freeform 25"/>
            <p:cNvSpPr>
              <a:spLocks/>
            </p:cNvSpPr>
            <p:nvPr/>
          </p:nvSpPr>
          <p:spPr bwMode="auto">
            <a:xfrm>
              <a:off x="7197725" y="1103313"/>
              <a:ext cx="187325" cy="155575"/>
            </a:xfrm>
            <a:custGeom>
              <a:avLst/>
              <a:gdLst>
                <a:gd name="T0" fmla="*/ 37 w 99"/>
                <a:gd name="T1" fmla="*/ 82 h 82"/>
                <a:gd name="T2" fmla="*/ 32 w 99"/>
                <a:gd name="T3" fmla="*/ 81 h 82"/>
                <a:gd name="T4" fmla="*/ 2 w 99"/>
                <a:gd name="T5" fmla="*/ 51 h 82"/>
                <a:gd name="T6" fmla="*/ 2 w 99"/>
                <a:gd name="T7" fmla="*/ 42 h 82"/>
                <a:gd name="T8" fmla="*/ 11 w 99"/>
                <a:gd name="T9" fmla="*/ 42 h 82"/>
                <a:gd name="T10" fmla="*/ 36 w 99"/>
                <a:gd name="T11" fmla="*/ 67 h 82"/>
                <a:gd name="T12" fmla="*/ 87 w 99"/>
                <a:gd name="T13" fmla="*/ 3 h 82"/>
                <a:gd name="T14" fmla="*/ 96 w 99"/>
                <a:gd name="T15" fmla="*/ 2 h 82"/>
                <a:gd name="T16" fmla="*/ 97 w 99"/>
                <a:gd name="T17" fmla="*/ 11 h 82"/>
                <a:gd name="T18" fmla="*/ 41 w 99"/>
                <a:gd name="T19" fmla="*/ 80 h 82"/>
                <a:gd name="T20" fmla="*/ 37 w 99"/>
                <a:gd name="T21" fmla="*/ 82 h 82"/>
                <a:gd name="T22" fmla="*/ 37 w 99"/>
                <a:gd name="T2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82">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29" name="Freeform 26"/>
            <p:cNvSpPr>
              <a:spLocks/>
            </p:cNvSpPr>
            <p:nvPr/>
          </p:nvSpPr>
          <p:spPr bwMode="auto">
            <a:xfrm>
              <a:off x="7372350" y="1258888"/>
              <a:ext cx="101600" cy="125412"/>
            </a:xfrm>
            <a:custGeom>
              <a:avLst/>
              <a:gdLst>
                <a:gd name="T0" fmla="*/ 6 w 54"/>
                <a:gd name="T1" fmla="*/ 66 h 66"/>
                <a:gd name="T2" fmla="*/ 0 w 54"/>
                <a:gd name="T3" fmla="*/ 60 h 66"/>
                <a:gd name="T4" fmla="*/ 0 w 54"/>
                <a:gd name="T5" fmla="*/ 6 h 66"/>
                <a:gd name="T6" fmla="*/ 6 w 54"/>
                <a:gd name="T7" fmla="*/ 0 h 66"/>
                <a:gd name="T8" fmla="*/ 48 w 54"/>
                <a:gd name="T9" fmla="*/ 0 h 66"/>
                <a:gd name="T10" fmla="*/ 54 w 54"/>
                <a:gd name="T11" fmla="*/ 6 h 66"/>
                <a:gd name="T12" fmla="*/ 48 w 54"/>
                <a:gd name="T13" fmla="*/ 12 h 66"/>
                <a:gd name="T14" fmla="*/ 12 w 54"/>
                <a:gd name="T15" fmla="*/ 12 h 66"/>
                <a:gd name="T16" fmla="*/ 12 w 54"/>
                <a:gd name="T17" fmla="*/ 60 h 66"/>
                <a:gd name="T18" fmla="*/ 6 w 54"/>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66">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sz="1100">
                <a:latin typeface="+mn-lt"/>
              </a:endParaRPr>
            </a:p>
          </p:txBody>
        </p:sp>
      </p:grpSp>
      <p:sp>
        <p:nvSpPr>
          <p:cNvPr id="30" name="Hexagon 29"/>
          <p:cNvSpPr/>
          <p:nvPr/>
        </p:nvSpPr>
        <p:spPr>
          <a:xfrm flipH="1">
            <a:off x="586283" y="2019413"/>
            <a:ext cx="1093826" cy="943887"/>
          </a:xfrm>
          <a:prstGeom prst="hexagon">
            <a:avLst>
              <a:gd name="adj" fmla="val 28013"/>
              <a:gd name="vf" fmla="val 115470"/>
            </a:avLst>
          </a:prstGeom>
          <a:noFill/>
          <a:ln w="28575" cmpd="sng">
            <a:solidFill>
              <a:schemeClr val="bg1">
                <a:lumMod val="60000"/>
                <a:lumOff val="40000"/>
              </a:schemeClr>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31" name="TextBox 30"/>
          <p:cNvSpPr txBox="1"/>
          <p:nvPr/>
        </p:nvSpPr>
        <p:spPr>
          <a:xfrm>
            <a:off x="393868" y="2972601"/>
            <a:ext cx="1478655" cy="769441"/>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bg1">
                    <a:lumMod val="60000"/>
                    <a:lumOff val="40000"/>
                  </a:schemeClr>
                </a:solidFill>
                <a:latin typeface="+mn-lt"/>
              </a:rPr>
              <a:t>DATA AT REST ENCRYPTION</a:t>
            </a:r>
          </a:p>
          <a:p>
            <a:pPr algn="ctr">
              <a:spcBef>
                <a:spcPts val="0"/>
              </a:spcBef>
              <a:spcAft>
                <a:spcPts val="0"/>
              </a:spcAft>
              <a:buClr>
                <a:schemeClr val="bg1"/>
              </a:buClr>
            </a:pPr>
            <a:r>
              <a:rPr lang="en-US" sz="1000" i="1" dirty="0">
                <a:solidFill>
                  <a:schemeClr val="bg1"/>
                </a:solidFill>
                <a:latin typeface="+mn-lt"/>
              </a:rPr>
              <a:t>INTERNAL KEY MANAGER</a:t>
            </a:r>
          </a:p>
        </p:txBody>
      </p:sp>
      <p:sp>
        <p:nvSpPr>
          <p:cNvPr id="32" name="Hexagon 31"/>
          <p:cNvSpPr/>
          <p:nvPr/>
        </p:nvSpPr>
        <p:spPr>
          <a:xfrm flipH="1">
            <a:off x="1557794" y="1502320"/>
            <a:ext cx="1093826" cy="943887"/>
          </a:xfrm>
          <a:prstGeom prst="hexagon">
            <a:avLst>
              <a:gd name="adj" fmla="val 28013"/>
              <a:gd name="vf" fmla="val 115470"/>
            </a:avLst>
          </a:prstGeom>
          <a:noFill/>
          <a:ln w="28575" cmpd="sng">
            <a:solidFill>
              <a:schemeClr val="tx2"/>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33" name="TextBox 32"/>
          <p:cNvSpPr txBox="1"/>
          <p:nvPr/>
        </p:nvSpPr>
        <p:spPr>
          <a:xfrm>
            <a:off x="4145798" y="1951178"/>
            <a:ext cx="1774389" cy="954107"/>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tx2"/>
                </a:solidFill>
                <a:latin typeface="+mn-lt"/>
              </a:rPr>
              <a:t>DATA </a:t>
            </a:r>
          </a:p>
          <a:p>
            <a:pPr algn="ctr">
              <a:spcBef>
                <a:spcPts val="0"/>
              </a:spcBef>
              <a:spcAft>
                <a:spcPts val="0"/>
              </a:spcAft>
              <a:buClr>
                <a:schemeClr val="bg1"/>
              </a:buClr>
            </a:pPr>
            <a:r>
              <a:rPr lang="en-US" sz="1200" dirty="0">
                <a:solidFill>
                  <a:schemeClr val="tx2"/>
                </a:solidFill>
                <a:latin typeface="+mn-lt"/>
              </a:rPr>
              <a:t>AT REST </a:t>
            </a:r>
          </a:p>
          <a:p>
            <a:pPr algn="ctr">
              <a:spcBef>
                <a:spcPts val="0"/>
              </a:spcBef>
              <a:spcAft>
                <a:spcPts val="0"/>
              </a:spcAft>
              <a:buClr>
                <a:schemeClr val="bg1"/>
              </a:buClr>
            </a:pPr>
            <a:r>
              <a:rPr lang="en-US" sz="1200" dirty="0">
                <a:solidFill>
                  <a:schemeClr val="tx2"/>
                </a:solidFill>
                <a:latin typeface="+mn-lt"/>
              </a:rPr>
              <a:t>ENCRYPTION</a:t>
            </a:r>
          </a:p>
          <a:p>
            <a:pPr algn="ctr">
              <a:spcBef>
                <a:spcPts val="0"/>
              </a:spcBef>
              <a:spcAft>
                <a:spcPts val="0"/>
              </a:spcAft>
              <a:buClr>
                <a:schemeClr val="bg1"/>
              </a:buClr>
            </a:pPr>
            <a:r>
              <a:rPr lang="en-US" sz="1000" i="1" dirty="0">
                <a:solidFill>
                  <a:schemeClr val="tx2">
                    <a:lumMod val="50000"/>
                  </a:schemeClr>
                </a:solidFill>
                <a:latin typeface="+mn-lt"/>
              </a:rPr>
              <a:t>EXTERNAL KEY </a:t>
            </a:r>
          </a:p>
          <a:p>
            <a:pPr algn="ctr">
              <a:spcBef>
                <a:spcPts val="0"/>
              </a:spcBef>
              <a:spcAft>
                <a:spcPts val="0"/>
              </a:spcAft>
              <a:buClr>
                <a:schemeClr val="bg1"/>
              </a:buClr>
            </a:pPr>
            <a:r>
              <a:rPr lang="en-US" sz="1000" i="1" dirty="0">
                <a:solidFill>
                  <a:schemeClr val="tx2">
                    <a:lumMod val="50000"/>
                  </a:schemeClr>
                </a:solidFill>
                <a:latin typeface="+mn-lt"/>
              </a:rPr>
              <a:t>MANAGER</a:t>
            </a:r>
          </a:p>
        </p:txBody>
      </p:sp>
      <p:sp>
        <p:nvSpPr>
          <p:cNvPr id="34" name="Hexagon 33"/>
          <p:cNvSpPr/>
          <p:nvPr/>
        </p:nvSpPr>
        <p:spPr>
          <a:xfrm flipH="1">
            <a:off x="2533940" y="2019216"/>
            <a:ext cx="1093826" cy="943887"/>
          </a:xfrm>
          <a:prstGeom prst="hexagon">
            <a:avLst>
              <a:gd name="adj" fmla="val 28013"/>
              <a:gd name="vf" fmla="val 115470"/>
            </a:avLst>
          </a:prstGeom>
          <a:noFill/>
          <a:ln w="28575" cmpd="sng">
            <a:solidFill>
              <a:schemeClr val="bg1">
                <a:lumMod val="60000"/>
                <a:lumOff val="40000"/>
              </a:schemeClr>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35" name="TextBox 34"/>
          <p:cNvSpPr txBox="1"/>
          <p:nvPr/>
        </p:nvSpPr>
        <p:spPr>
          <a:xfrm>
            <a:off x="5285149" y="982197"/>
            <a:ext cx="1442564"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bg1">
                    <a:lumMod val="60000"/>
                    <a:lumOff val="40000"/>
                  </a:schemeClr>
                </a:solidFill>
                <a:latin typeface="+mn-lt"/>
              </a:rPr>
              <a:t>IPv6 DUAL </a:t>
            </a:r>
          </a:p>
          <a:p>
            <a:pPr algn="ctr">
              <a:spcBef>
                <a:spcPts val="0"/>
              </a:spcBef>
              <a:spcAft>
                <a:spcPts val="0"/>
              </a:spcAft>
              <a:buClr>
                <a:schemeClr val="bg1"/>
              </a:buClr>
            </a:pPr>
            <a:r>
              <a:rPr lang="en-US" sz="1200" dirty="0">
                <a:solidFill>
                  <a:schemeClr val="bg1">
                    <a:lumMod val="60000"/>
                    <a:lumOff val="40000"/>
                  </a:schemeClr>
                </a:solidFill>
                <a:latin typeface="+mn-lt"/>
              </a:rPr>
              <a:t>STACK</a:t>
            </a:r>
            <a:endParaRPr lang="en-US" sz="1100" dirty="0">
              <a:solidFill>
                <a:schemeClr val="bg1">
                  <a:lumMod val="60000"/>
                  <a:lumOff val="40000"/>
                </a:schemeClr>
              </a:solidFill>
              <a:latin typeface="+mn-lt"/>
            </a:endParaRPr>
          </a:p>
        </p:txBody>
      </p:sp>
      <p:sp>
        <p:nvSpPr>
          <p:cNvPr id="36" name="Hexagon 35"/>
          <p:cNvSpPr/>
          <p:nvPr/>
        </p:nvSpPr>
        <p:spPr>
          <a:xfrm flipH="1">
            <a:off x="3543902" y="2547207"/>
            <a:ext cx="1093826" cy="943887"/>
          </a:xfrm>
          <a:prstGeom prst="hexagon">
            <a:avLst>
              <a:gd name="adj" fmla="val 28013"/>
              <a:gd name="vf" fmla="val 115470"/>
            </a:avLst>
          </a:prstGeom>
          <a:noFill/>
          <a:ln w="28575" cmpd="sng">
            <a:solidFill>
              <a:schemeClr val="tx2"/>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38" name="Hexagon 37"/>
          <p:cNvSpPr/>
          <p:nvPr/>
        </p:nvSpPr>
        <p:spPr>
          <a:xfrm flipH="1">
            <a:off x="3503072" y="1440980"/>
            <a:ext cx="1093826" cy="943887"/>
          </a:xfrm>
          <a:prstGeom prst="hexagon">
            <a:avLst>
              <a:gd name="adj" fmla="val 28013"/>
              <a:gd name="vf" fmla="val 115470"/>
            </a:avLst>
          </a:prstGeom>
          <a:noFill/>
          <a:ln w="28575" cmpd="sng">
            <a:solidFill>
              <a:schemeClr val="bg1">
                <a:lumMod val="60000"/>
                <a:lumOff val="40000"/>
              </a:schemeClr>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39" name="Hexagon 38"/>
          <p:cNvSpPr/>
          <p:nvPr/>
        </p:nvSpPr>
        <p:spPr>
          <a:xfrm flipH="1">
            <a:off x="4471536" y="995568"/>
            <a:ext cx="1093826" cy="943887"/>
          </a:xfrm>
          <a:prstGeom prst="hexagon">
            <a:avLst>
              <a:gd name="adj" fmla="val 28013"/>
              <a:gd name="vf" fmla="val 115470"/>
            </a:avLst>
          </a:prstGeom>
          <a:noFill/>
          <a:ln w="28575" cmpd="sng">
            <a:solidFill>
              <a:schemeClr val="tx2"/>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40" name="Hexagon 39"/>
          <p:cNvSpPr/>
          <p:nvPr/>
        </p:nvSpPr>
        <p:spPr>
          <a:xfrm flipH="1">
            <a:off x="5445748" y="1444194"/>
            <a:ext cx="1093826" cy="943887"/>
          </a:xfrm>
          <a:prstGeom prst="hexagon">
            <a:avLst>
              <a:gd name="adj" fmla="val 28013"/>
              <a:gd name="vf" fmla="val 115470"/>
            </a:avLst>
          </a:prstGeom>
          <a:noFill/>
          <a:ln w="28575" cmpd="sng">
            <a:solidFill>
              <a:schemeClr val="bg1">
                <a:lumMod val="60000"/>
                <a:lumOff val="40000"/>
              </a:schemeClr>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41" name="Hexagon 40"/>
          <p:cNvSpPr/>
          <p:nvPr/>
        </p:nvSpPr>
        <p:spPr>
          <a:xfrm flipH="1">
            <a:off x="5427927" y="2547206"/>
            <a:ext cx="1093826" cy="943887"/>
          </a:xfrm>
          <a:prstGeom prst="hexagon">
            <a:avLst>
              <a:gd name="adj" fmla="val 28013"/>
              <a:gd name="vf" fmla="val 115470"/>
            </a:avLst>
          </a:prstGeom>
          <a:noFill/>
          <a:ln w="28575" cmpd="sng">
            <a:solidFill>
              <a:schemeClr val="bg1">
                <a:lumMod val="60000"/>
                <a:lumOff val="40000"/>
              </a:schemeClr>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42" name="Hexagon 41"/>
          <p:cNvSpPr/>
          <p:nvPr/>
        </p:nvSpPr>
        <p:spPr>
          <a:xfrm flipH="1">
            <a:off x="6452083" y="2017343"/>
            <a:ext cx="1093826" cy="943887"/>
          </a:xfrm>
          <a:prstGeom prst="hexagon">
            <a:avLst>
              <a:gd name="adj" fmla="val 28013"/>
              <a:gd name="vf" fmla="val 115470"/>
            </a:avLst>
          </a:prstGeom>
          <a:noFill/>
          <a:ln w="28575" cmpd="sng">
            <a:solidFill>
              <a:schemeClr val="tx2"/>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43" name="Hexagon 42"/>
          <p:cNvSpPr/>
          <p:nvPr/>
        </p:nvSpPr>
        <p:spPr>
          <a:xfrm flipH="1">
            <a:off x="7408125" y="2549690"/>
            <a:ext cx="1093826" cy="943887"/>
          </a:xfrm>
          <a:prstGeom prst="hexagon">
            <a:avLst>
              <a:gd name="adj" fmla="val 28013"/>
              <a:gd name="vf" fmla="val 115470"/>
            </a:avLst>
          </a:prstGeom>
          <a:noFill/>
          <a:ln w="28575" cmpd="sng">
            <a:solidFill>
              <a:schemeClr val="tx2"/>
            </a:solidFill>
          </a:ln>
          <a:effectLst/>
        </p:spPr>
        <p:txBody>
          <a:bodyPr wrap="square" lIns="137160" tIns="102870" rIns="102870" bIns="102870" rtlCol="0" anchor="ctr">
            <a:noAutofit/>
          </a:bodyPr>
          <a:lstStyle/>
          <a:p>
            <a:pPr algn="ctr">
              <a:lnSpc>
                <a:spcPct val="90000"/>
              </a:lnSpc>
              <a:spcBef>
                <a:spcPts val="450"/>
              </a:spcBef>
              <a:spcAft>
                <a:spcPts val="0"/>
              </a:spcAft>
            </a:pPr>
            <a:endParaRPr lang="en-US" sz="1500" dirty="0" err="1">
              <a:solidFill>
                <a:schemeClr val="tx2"/>
              </a:solidFill>
              <a:latin typeface="+mn-lt"/>
            </a:endParaRPr>
          </a:p>
        </p:txBody>
      </p:sp>
      <p:sp>
        <p:nvSpPr>
          <p:cNvPr id="44" name="TextBox 43"/>
          <p:cNvSpPr txBox="1"/>
          <p:nvPr/>
        </p:nvSpPr>
        <p:spPr>
          <a:xfrm>
            <a:off x="3094770" y="960621"/>
            <a:ext cx="1923679"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bg1">
                    <a:lumMod val="60000"/>
                    <a:lumOff val="40000"/>
                  </a:schemeClr>
                </a:solidFill>
                <a:latin typeface="+mn-lt"/>
              </a:rPr>
              <a:t>FIPS 140-2 </a:t>
            </a:r>
          </a:p>
          <a:p>
            <a:pPr algn="ctr">
              <a:spcBef>
                <a:spcPts val="0"/>
              </a:spcBef>
              <a:spcAft>
                <a:spcPts val="0"/>
              </a:spcAft>
              <a:buClr>
                <a:schemeClr val="bg1"/>
              </a:buClr>
            </a:pPr>
            <a:r>
              <a:rPr lang="en-US" sz="1200" dirty="0">
                <a:solidFill>
                  <a:schemeClr val="bg1">
                    <a:lumMod val="60000"/>
                    <a:lumOff val="40000"/>
                  </a:schemeClr>
                </a:solidFill>
                <a:latin typeface="+mn-lt"/>
              </a:rPr>
              <a:t>LEVEL 1</a:t>
            </a:r>
          </a:p>
        </p:txBody>
      </p:sp>
      <p:sp>
        <p:nvSpPr>
          <p:cNvPr id="45" name="TextBox 44"/>
          <p:cNvSpPr txBox="1"/>
          <p:nvPr/>
        </p:nvSpPr>
        <p:spPr>
          <a:xfrm>
            <a:off x="5212987" y="3505266"/>
            <a:ext cx="1592964"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bg1">
                    <a:lumMod val="60000"/>
                    <a:lumOff val="40000"/>
                  </a:schemeClr>
                </a:solidFill>
                <a:latin typeface="+mn-lt"/>
              </a:rPr>
              <a:t>NATIVE SHA-2</a:t>
            </a:r>
          </a:p>
          <a:p>
            <a:pPr algn="ctr">
              <a:spcBef>
                <a:spcPts val="0"/>
              </a:spcBef>
              <a:spcAft>
                <a:spcPts val="0"/>
              </a:spcAft>
              <a:buClr>
                <a:schemeClr val="bg1"/>
              </a:buClr>
            </a:pPr>
            <a:r>
              <a:rPr lang="en-US" sz="1200" dirty="0">
                <a:solidFill>
                  <a:schemeClr val="bg1">
                    <a:lumMod val="60000"/>
                    <a:lumOff val="40000"/>
                  </a:schemeClr>
                </a:solidFill>
                <a:latin typeface="+mn-lt"/>
              </a:rPr>
              <a:t>CERTIFICATES</a:t>
            </a:r>
            <a:endParaRPr lang="en-US" sz="1100" dirty="0">
              <a:solidFill>
                <a:schemeClr val="tx2"/>
              </a:solidFill>
              <a:latin typeface="+mn-lt"/>
            </a:endParaRPr>
          </a:p>
        </p:txBody>
      </p:sp>
      <p:sp>
        <p:nvSpPr>
          <p:cNvPr id="46" name="TextBox 45"/>
          <p:cNvSpPr txBox="1"/>
          <p:nvPr/>
        </p:nvSpPr>
        <p:spPr>
          <a:xfrm>
            <a:off x="2283120" y="2979140"/>
            <a:ext cx="1592964" cy="769441"/>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bg1">
                    <a:lumMod val="60000"/>
                    <a:lumOff val="40000"/>
                  </a:schemeClr>
                </a:solidFill>
                <a:latin typeface="+mn-lt"/>
              </a:rPr>
              <a:t>TLS 1.2</a:t>
            </a:r>
          </a:p>
          <a:p>
            <a:pPr algn="ctr">
              <a:spcBef>
                <a:spcPts val="0"/>
              </a:spcBef>
              <a:spcAft>
                <a:spcPts val="0"/>
              </a:spcAft>
              <a:buClr>
                <a:schemeClr val="bg1"/>
              </a:buClr>
            </a:pPr>
            <a:r>
              <a:rPr lang="en-US" sz="1200" dirty="0">
                <a:solidFill>
                  <a:schemeClr val="bg1">
                    <a:lumMod val="60000"/>
                    <a:lumOff val="40000"/>
                  </a:schemeClr>
                </a:solidFill>
                <a:latin typeface="+mn-lt"/>
              </a:rPr>
              <a:t>SUPPORT </a:t>
            </a:r>
          </a:p>
          <a:p>
            <a:pPr algn="ctr">
              <a:spcBef>
                <a:spcPts val="0"/>
              </a:spcBef>
              <a:spcAft>
                <a:spcPts val="0"/>
              </a:spcAft>
              <a:buClr>
                <a:schemeClr val="bg1"/>
              </a:buClr>
            </a:pPr>
            <a:r>
              <a:rPr lang="en-US" sz="1000" i="1" dirty="0">
                <a:solidFill>
                  <a:schemeClr val="bg1"/>
                </a:solidFill>
                <a:latin typeface="+mn-lt"/>
              </a:rPr>
              <a:t>AND DISABLE </a:t>
            </a:r>
          </a:p>
          <a:p>
            <a:pPr algn="ctr">
              <a:spcBef>
                <a:spcPts val="0"/>
              </a:spcBef>
              <a:spcAft>
                <a:spcPts val="0"/>
              </a:spcAft>
              <a:buClr>
                <a:schemeClr val="bg1"/>
              </a:buClr>
            </a:pPr>
            <a:r>
              <a:rPr lang="en-US" sz="1000" i="1" dirty="0">
                <a:solidFill>
                  <a:schemeClr val="bg1"/>
                </a:solidFill>
                <a:latin typeface="+mn-lt"/>
              </a:rPr>
              <a:t>TLS 1.0</a:t>
            </a:r>
            <a:endParaRPr lang="en-US" sz="900" i="1" dirty="0">
              <a:solidFill>
                <a:schemeClr val="bg1"/>
              </a:solidFill>
              <a:latin typeface="+mn-lt"/>
            </a:endParaRPr>
          </a:p>
        </p:txBody>
      </p:sp>
      <p:sp>
        <p:nvSpPr>
          <p:cNvPr id="47" name="TextBox 46"/>
          <p:cNvSpPr txBox="1"/>
          <p:nvPr/>
        </p:nvSpPr>
        <p:spPr>
          <a:xfrm>
            <a:off x="7143899" y="3502506"/>
            <a:ext cx="1592964"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tx2"/>
                </a:solidFill>
                <a:latin typeface="+mn-lt"/>
              </a:rPr>
              <a:t>STATEMENT</a:t>
            </a:r>
          </a:p>
          <a:p>
            <a:pPr algn="ctr">
              <a:spcBef>
                <a:spcPts val="0"/>
              </a:spcBef>
              <a:spcAft>
                <a:spcPts val="0"/>
              </a:spcAft>
              <a:buClr>
                <a:schemeClr val="bg1"/>
              </a:buClr>
            </a:pPr>
            <a:r>
              <a:rPr lang="en-US" sz="1200" dirty="0">
                <a:solidFill>
                  <a:schemeClr val="tx2"/>
                </a:solidFill>
                <a:latin typeface="+mn-lt"/>
              </a:rPr>
              <a:t>OF VOLATILITY</a:t>
            </a:r>
            <a:endParaRPr lang="en-US" sz="1100" dirty="0">
              <a:solidFill>
                <a:schemeClr val="tx2"/>
              </a:solidFill>
              <a:latin typeface="+mn-lt"/>
            </a:endParaRPr>
          </a:p>
        </p:txBody>
      </p:sp>
      <p:sp>
        <p:nvSpPr>
          <p:cNvPr id="48" name="TextBox 47"/>
          <p:cNvSpPr txBox="1"/>
          <p:nvPr/>
        </p:nvSpPr>
        <p:spPr>
          <a:xfrm>
            <a:off x="3456589" y="3497635"/>
            <a:ext cx="1268452"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tx2"/>
                </a:solidFill>
                <a:latin typeface="+mn-lt"/>
              </a:rPr>
              <a:t>STIG CAT 1 AND CAT 2</a:t>
            </a:r>
            <a:endParaRPr lang="en-US" sz="1100" i="1" dirty="0">
              <a:solidFill>
                <a:schemeClr val="tx2"/>
              </a:solidFill>
              <a:latin typeface="+mn-lt"/>
            </a:endParaRPr>
          </a:p>
        </p:txBody>
      </p:sp>
      <p:sp>
        <p:nvSpPr>
          <p:cNvPr id="49" name="TextBox 48"/>
          <p:cNvSpPr txBox="1"/>
          <p:nvPr/>
        </p:nvSpPr>
        <p:spPr>
          <a:xfrm>
            <a:off x="6198917" y="1568008"/>
            <a:ext cx="1592964" cy="461665"/>
          </a:xfrm>
          <a:prstGeom prst="rect">
            <a:avLst/>
          </a:prstGeom>
          <a:noFill/>
        </p:spPr>
        <p:txBody>
          <a:bodyPr wrap="square" rtlCol="0">
            <a:spAutoFit/>
          </a:bodyPr>
          <a:lstStyle/>
          <a:p>
            <a:pPr algn="ctr">
              <a:spcBef>
                <a:spcPts val="0"/>
              </a:spcBef>
              <a:spcAft>
                <a:spcPts val="0"/>
              </a:spcAft>
              <a:buClr>
                <a:schemeClr val="bg1"/>
              </a:buClr>
            </a:pPr>
            <a:r>
              <a:rPr lang="en-US" sz="1200" dirty="0">
                <a:solidFill>
                  <a:schemeClr val="tx2"/>
                </a:solidFill>
                <a:latin typeface="+mn-lt"/>
              </a:rPr>
              <a:t>COMMON</a:t>
            </a:r>
          </a:p>
          <a:p>
            <a:pPr algn="ctr">
              <a:spcBef>
                <a:spcPts val="0"/>
              </a:spcBef>
              <a:spcAft>
                <a:spcPts val="0"/>
              </a:spcAft>
              <a:buClr>
                <a:schemeClr val="bg1"/>
              </a:buClr>
            </a:pPr>
            <a:r>
              <a:rPr lang="en-US" sz="1200" dirty="0">
                <a:solidFill>
                  <a:schemeClr val="tx2"/>
                </a:solidFill>
                <a:latin typeface="+mn-lt"/>
              </a:rPr>
              <a:t>CRITERIA</a:t>
            </a:r>
            <a:endParaRPr lang="en-US" sz="1100" dirty="0">
              <a:solidFill>
                <a:schemeClr val="tx2"/>
              </a:solidFill>
              <a:latin typeface="+mn-lt"/>
            </a:endParaRPr>
          </a:p>
        </p:txBody>
      </p:sp>
      <p:grpSp>
        <p:nvGrpSpPr>
          <p:cNvPr id="50" name="Group 49"/>
          <p:cNvGrpSpPr/>
          <p:nvPr/>
        </p:nvGrpSpPr>
        <p:grpSpPr>
          <a:xfrm>
            <a:off x="2849076" y="2212677"/>
            <a:ext cx="442680" cy="510736"/>
            <a:chOff x="3579813" y="3733800"/>
            <a:chExt cx="547687" cy="730250"/>
          </a:xfrm>
          <a:solidFill>
            <a:schemeClr val="bg1">
              <a:lumMod val="60000"/>
              <a:lumOff val="40000"/>
            </a:schemeClr>
          </a:solidFill>
        </p:grpSpPr>
        <p:sp>
          <p:nvSpPr>
            <p:cNvPr id="51" name="Freeform 5"/>
            <p:cNvSpPr>
              <a:spLocks noEditPoints="1"/>
            </p:cNvSpPr>
            <p:nvPr/>
          </p:nvSpPr>
          <p:spPr bwMode="auto">
            <a:xfrm>
              <a:off x="3579813" y="3733800"/>
              <a:ext cx="547687" cy="730250"/>
            </a:xfrm>
            <a:custGeom>
              <a:avLst/>
              <a:gdLst>
                <a:gd name="T0" fmla="*/ 121 w 142"/>
                <a:gd name="T1" fmla="*/ 57 h 190"/>
                <a:gd name="T2" fmla="*/ 121 w 142"/>
                <a:gd name="T3" fmla="*/ 44 h 190"/>
                <a:gd name="T4" fmla="*/ 77 w 142"/>
                <a:gd name="T5" fmla="*/ 0 h 190"/>
                <a:gd name="T6" fmla="*/ 65 w 142"/>
                <a:gd name="T7" fmla="*/ 0 h 190"/>
                <a:gd name="T8" fmla="*/ 22 w 142"/>
                <a:gd name="T9" fmla="*/ 44 h 190"/>
                <a:gd name="T10" fmla="*/ 22 w 142"/>
                <a:gd name="T11" fmla="*/ 57 h 190"/>
                <a:gd name="T12" fmla="*/ 0 w 142"/>
                <a:gd name="T13" fmla="*/ 57 h 190"/>
                <a:gd name="T14" fmla="*/ 0 w 142"/>
                <a:gd name="T15" fmla="*/ 190 h 190"/>
                <a:gd name="T16" fmla="*/ 142 w 142"/>
                <a:gd name="T17" fmla="*/ 190 h 190"/>
                <a:gd name="T18" fmla="*/ 142 w 142"/>
                <a:gd name="T19" fmla="*/ 57 h 190"/>
                <a:gd name="T20" fmla="*/ 121 w 142"/>
                <a:gd name="T21" fmla="*/ 57 h 190"/>
                <a:gd name="T22" fmla="*/ 65 w 142"/>
                <a:gd name="T23" fmla="*/ 12 h 190"/>
                <a:gd name="T24" fmla="*/ 77 w 142"/>
                <a:gd name="T25" fmla="*/ 12 h 190"/>
                <a:gd name="T26" fmla="*/ 110 w 142"/>
                <a:gd name="T27" fmla="*/ 44 h 190"/>
                <a:gd name="T28" fmla="*/ 110 w 142"/>
                <a:gd name="T29" fmla="*/ 57 h 190"/>
                <a:gd name="T30" fmla="*/ 33 w 142"/>
                <a:gd name="T31" fmla="*/ 57 h 190"/>
                <a:gd name="T32" fmla="*/ 33 w 142"/>
                <a:gd name="T33" fmla="*/ 44 h 190"/>
                <a:gd name="T34" fmla="*/ 65 w 142"/>
                <a:gd name="T35" fmla="*/ 12 h 190"/>
                <a:gd name="T36" fmla="*/ 11 w 142"/>
                <a:gd name="T37" fmla="*/ 179 h 190"/>
                <a:gd name="T38" fmla="*/ 11 w 142"/>
                <a:gd name="T39" fmla="*/ 68 h 190"/>
                <a:gd name="T40" fmla="*/ 131 w 142"/>
                <a:gd name="T41" fmla="*/ 68 h 190"/>
                <a:gd name="T42" fmla="*/ 131 w 142"/>
                <a:gd name="T43" fmla="*/ 179 h 190"/>
                <a:gd name="T44" fmla="*/ 11 w 142"/>
                <a:gd name="T45" fmla="*/ 17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 h="190">
                  <a:moveTo>
                    <a:pt x="121" y="57"/>
                  </a:moveTo>
                  <a:cubicBezTo>
                    <a:pt x="121" y="44"/>
                    <a:pt x="121" y="44"/>
                    <a:pt x="121" y="44"/>
                  </a:cubicBezTo>
                  <a:cubicBezTo>
                    <a:pt x="121" y="20"/>
                    <a:pt x="101" y="0"/>
                    <a:pt x="77" y="0"/>
                  </a:cubicBezTo>
                  <a:cubicBezTo>
                    <a:pt x="65" y="0"/>
                    <a:pt x="65" y="0"/>
                    <a:pt x="65" y="0"/>
                  </a:cubicBezTo>
                  <a:cubicBezTo>
                    <a:pt x="41" y="0"/>
                    <a:pt x="22" y="20"/>
                    <a:pt x="22" y="44"/>
                  </a:cubicBezTo>
                  <a:cubicBezTo>
                    <a:pt x="22" y="57"/>
                    <a:pt x="22" y="57"/>
                    <a:pt x="22" y="57"/>
                  </a:cubicBezTo>
                  <a:cubicBezTo>
                    <a:pt x="0" y="57"/>
                    <a:pt x="0" y="57"/>
                    <a:pt x="0" y="57"/>
                  </a:cubicBezTo>
                  <a:cubicBezTo>
                    <a:pt x="0" y="190"/>
                    <a:pt x="0" y="190"/>
                    <a:pt x="0" y="190"/>
                  </a:cubicBezTo>
                  <a:cubicBezTo>
                    <a:pt x="142" y="190"/>
                    <a:pt x="142" y="190"/>
                    <a:pt x="142" y="190"/>
                  </a:cubicBezTo>
                  <a:cubicBezTo>
                    <a:pt x="142" y="57"/>
                    <a:pt x="142" y="57"/>
                    <a:pt x="142" y="57"/>
                  </a:cubicBezTo>
                  <a:lnTo>
                    <a:pt x="121" y="57"/>
                  </a:lnTo>
                  <a:close/>
                  <a:moveTo>
                    <a:pt x="65" y="12"/>
                  </a:moveTo>
                  <a:cubicBezTo>
                    <a:pt x="77" y="12"/>
                    <a:pt x="77" y="12"/>
                    <a:pt x="77" y="12"/>
                  </a:cubicBezTo>
                  <a:cubicBezTo>
                    <a:pt x="95" y="12"/>
                    <a:pt x="110" y="26"/>
                    <a:pt x="110" y="44"/>
                  </a:cubicBezTo>
                  <a:cubicBezTo>
                    <a:pt x="110" y="57"/>
                    <a:pt x="110" y="57"/>
                    <a:pt x="110" y="57"/>
                  </a:cubicBezTo>
                  <a:cubicBezTo>
                    <a:pt x="33" y="57"/>
                    <a:pt x="33" y="57"/>
                    <a:pt x="33" y="57"/>
                  </a:cubicBezTo>
                  <a:cubicBezTo>
                    <a:pt x="33" y="44"/>
                    <a:pt x="33" y="44"/>
                    <a:pt x="33" y="44"/>
                  </a:cubicBezTo>
                  <a:cubicBezTo>
                    <a:pt x="33" y="26"/>
                    <a:pt x="47" y="12"/>
                    <a:pt x="65" y="12"/>
                  </a:cubicBezTo>
                  <a:close/>
                  <a:moveTo>
                    <a:pt x="11" y="179"/>
                  </a:moveTo>
                  <a:cubicBezTo>
                    <a:pt x="11" y="68"/>
                    <a:pt x="11" y="68"/>
                    <a:pt x="11" y="68"/>
                  </a:cubicBezTo>
                  <a:cubicBezTo>
                    <a:pt x="131" y="68"/>
                    <a:pt x="131" y="68"/>
                    <a:pt x="131" y="68"/>
                  </a:cubicBezTo>
                  <a:cubicBezTo>
                    <a:pt x="131" y="179"/>
                    <a:pt x="131" y="179"/>
                    <a:pt x="131" y="179"/>
                  </a:cubicBezTo>
                  <a:lnTo>
                    <a:pt x="11" y="17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2" name="Freeform 6"/>
            <p:cNvSpPr>
              <a:spLocks/>
            </p:cNvSpPr>
            <p:nvPr/>
          </p:nvSpPr>
          <p:spPr bwMode="auto">
            <a:xfrm>
              <a:off x="3819525" y="4114800"/>
              <a:ext cx="73025" cy="168275"/>
            </a:xfrm>
            <a:custGeom>
              <a:avLst/>
              <a:gdLst>
                <a:gd name="T0" fmla="*/ 19 w 19"/>
                <a:gd name="T1" fmla="*/ 10 h 44"/>
                <a:gd name="T2" fmla="*/ 9 w 19"/>
                <a:gd name="T3" fmla="*/ 0 h 44"/>
                <a:gd name="T4" fmla="*/ 0 w 19"/>
                <a:gd name="T5" fmla="*/ 10 h 44"/>
                <a:gd name="T6" fmla="*/ 4 w 19"/>
                <a:gd name="T7" fmla="*/ 18 h 44"/>
                <a:gd name="T8" fmla="*/ 5 w 19"/>
                <a:gd name="T9" fmla="*/ 18 h 44"/>
                <a:gd name="T10" fmla="*/ 3 w 19"/>
                <a:gd name="T11" fmla="*/ 44 h 44"/>
                <a:gd name="T12" fmla="*/ 16 w 19"/>
                <a:gd name="T13" fmla="*/ 44 h 44"/>
                <a:gd name="T14" fmla="*/ 13 w 19"/>
                <a:gd name="T15" fmla="*/ 18 h 44"/>
                <a:gd name="T16" fmla="*/ 14 w 19"/>
                <a:gd name="T17" fmla="*/ 18 h 44"/>
                <a:gd name="T18" fmla="*/ 19 w 19"/>
                <a:gd name="T1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44">
                  <a:moveTo>
                    <a:pt x="19" y="10"/>
                  </a:moveTo>
                  <a:cubicBezTo>
                    <a:pt x="19" y="4"/>
                    <a:pt x="14" y="0"/>
                    <a:pt x="9" y="0"/>
                  </a:cubicBezTo>
                  <a:cubicBezTo>
                    <a:pt x="4" y="0"/>
                    <a:pt x="0" y="4"/>
                    <a:pt x="0" y="10"/>
                  </a:cubicBezTo>
                  <a:cubicBezTo>
                    <a:pt x="0" y="13"/>
                    <a:pt x="1" y="16"/>
                    <a:pt x="4" y="18"/>
                  </a:cubicBezTo>
                  <a:cubicBezTo>
                    <a:pt x="5" y="18"/>
                    <a:pt x="5" y="18"/>
                    <a:pt x="5" y="18"/>
                  </a:cubicBezTo>
                  <a:cubicBezTo>
                    <a:pt x="3" y="44"/>
                    <a:pt x="3" y="44"/>
                    <a:pt x="3" y="44"/>
                  </a:cubicBezTo>
                  <a:cubicBezTo>
                    <a:pt x="16" y="44"/>
                    <a:pt x="16" y="44"/>
                    <a:pt x="16" y="44"/>
                  </a:cubicBezTo>
                  <a:cubicBezTo>
                    <a:pt x="13" y="18"/>
                    <a:pt x="13" y="18"/>
                    <a:pt x="13" y="18"/>
                  </a:cubicBezTo>
                  <a:cubicBezTo>
                    <a:pt x="14" y="18"/>
                    <a:pt x="14" y="18"/>
                    <a:pt x="14" y="18"/>
                  </a:cubicBezTo>
                  <a:cubicBezTo>
                    <a:pt x="17" y="16"/>
                    <a:pt x="19" y="13"/>
                    <a:pt x="19" y="10"/>
                  </a:cubicBez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37"/>
          <p:cNvGrpSpPr>
            <a:grpSpLocks noChangeAspect="1"/>
          </p:cNvGrpSpPr>
          <p:nvPr/>
        </p:nvGrpSpPr>
        <p:grpSpPr bwMode="auto">
          <a:xfrm>
            <a:off x="4778929" y="1286427"/>
            <a:ext cx="506220" cy="390491"/>
            <a:chOff x="454" y="1406"/>
            <a:chExt cx="643" cy="496"/>
          </a:xfrm>
          <a:solidFill>
            <a:schemeClr val="tx2"/>
          </a:solidFill>
        </p:grpSpPr>
        <p:sp>
          <p:nvSpPr>
            <p:cNvPr id="54" name="Freeform 38"/>
            <p:cNvSpPr>
              <a:spLocks/>
            </p:cNvSpPr>
            <p:nvPr/>
          </p:nvSpPr>
          <p:spPr bwMode="auto">
            <a:xfrm>
              <a:off x="454" y="1485"/>
              <a:ext cx="643" cy="417"/>
            </a:xfrm>
            <a:custGeom>
              <a:avLst/>
              <a:gdLst>
                <a:gd name="T0" fmla="*/ 630 w 643"/>
                <a:gd name="T1" fmla="*/ 404 h 417"/>
                <a:gd name="T2" fmla="*/ 12 w 643"/>
                <a:gd name="T3" fmla="*/ 404 h 417"/>
                <a:gd name="T4" fmla="*/ 12 w 643"/>
                <a:gd name="T5" fmla="*/ 0 h 417"/>
                <a:gd name="T6" fmla="*/ 0 w 643"/>
                <a:gd name="T7" fmla="*/ 0 h 417"/>
                <a:gd name="T8" fmla="*/ 0 w 643"/>
                <a:gd name="T9" fmla="*/ 417 h 417"/>
                <a:gd name="T10" fmla="*/ 643 w 643"/>
                <a:gd name="T11" fmla="*/ 417 h 417"/>
                <a:gd name="T12" fmla="*/ 643 w 643"/>
                <a:gd name="T13" fmla="*/ 0 h 417"/>
                <a:gd name="T14" fmla="*/ 630 w 643"/>
                <a:gd name="T15" fmla="*/ 0 h 417"/>
                <a:gd name="T16" fmla="*/ 630 w 643"/>
                <a:gd name="T17" fmla="*/ 4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3" h="417">
                  <a:moveTo>
                    <a:pt x="630" y="404"/>
                  </a:moveTo>
                  <a:lnTo>
                    <a:pt x="12" y="404"/>
                  </a:lnTo>
                  <a:lnTo>
                    <a:pt x="12" y="0"/>
                  </a:lnTo>
                  <a:lnTo>
                    <a:pt x="0" y="0"/>
                  </a:lnTo>
                  <a:lnTo>
                    <a:pt x="0" y="417"/>
                  </a:lnTo>
                  <a:lnTo>
                    <a:pt x="643" y="417"/>
                  </a:lnTo>
                  <a:lnTo>
                    <a:pt x="643" y="0"/>
                  </a:lnTo>
                  <a:lnTo>
                    <a:pt x="630" y="0"/>
                  </a:lnTo>
                  <a:lnTo>
                    <a:pt x="630"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9"/>
            <p:cNvSpPr>
              <a:spLocks noEditPoints="1"/>
            </p:cNvSpPr>
            <p:nvPr/>
          </p:nvSpPr>
          <p:spPr bwMode="auto">
            <a:xfrm>
              <a:off x="454" y="1406"/>
              <a:ext cx="643" cy="72"/>
            </a:xfrm>
            <a:custGeom>
              <a:avLst/>
              <a:gdLst>
                <a:gd name="T0" fmla="*/ 0 w 643"/>
                <a:gd name="T1" fmla="*/ 0 h 72"/>
                <a:gd name="T2" fmla="*/ 0 w 643"/>
                <a:gd name="T3" fmla="*/ 72 h 72"/>
                <a:gd name="T4" fmla="*/ 12 w 643"/>
                <a:gd name="T5" fmla="*/ 72 h 72"/>
                <a:gd name="T6" fmla="*/ 16 w 643"/>
                <a:gd name="T7" fmla="*/ 72 h 72"/>
                <a:gd name="T8" fmla="*/ 19 w 643"/>
                <a:gd name="T9" fmla="*/ 72 h 72"/>
                <a:gd name="T10" fmla="*/ 624 w 643"/>
                <a:gd name="T11" fmla="*/ 72 h 72"/>
                <a:gd name="T12" fmla="*/ 627 w 643"/>
                <a:gd name="T13" fmla="*/ 72 h 72"/>
                <a:gd name="T14" fmla="*/ 630 w 643"/>
                <a:gd name="T15" fmla="*/ 72 h 72"/>
                <a:gd name="T16" fmla="*/ 643 w 643"/>
                <a:gd name="T17" fmla="*/ 72 h 72"/>
                <a:gd name="T18" fmla="*/ 643 w 643"/>
                <a:gd name="T19" fmla="*/ 0 h 72"/>
                <a:gd name="T20" fmla="*/ 0 w 643"/>
                <a:gd name="T21" fmla="*/ 0 h 72"/>
                <a:gd name="T22" fmla="*/ 630 w 643"/>
                <a:gd name="T23" fmla="*/ 60 h 72"/>
                <a:gd name="T24" fmla="*/ 627 w 643"/>
                <a:gd name="T25" fmla="*/ 60 h 72"/>
                <a:gd name="T26" fmla="*/ 624 w 643"/>
                <a:gd name="T27" fmla="*/ 60 h 72"/>
                <a:gd name="T28" fmla="*/ 19 w 643"/>
                <a:gd name="T29" fmla="*/ 60 h 72"/>
                <a:gd name="T30" fmla="*/ 16 w 643"/>
                <a:gd name="T31" fmla="*/ 60 h 72"/>
                <a:gd name="T32" fmla="*/ 12 w 643"/>
                <a:gd name="T33" fmla="*/ 60 h 72"/>
                <a:gd name="T34" fmla="*/ 12 w 643"/>
                <a:gd name="T35" fmla="*/ 13 h 72"/>
                <a:gd name="T36" fmla="*/ 630 w 643"/>
                <a:gd name="T37" fmla="*/ 13 h 72"/>
                <a:gd name="T38" fmla="*/ 630 w 643"/>
                <a:gd name="T39"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3" h="72">
                  <a:moveTo>
                    <a:pt x="0" y="0"/>
                  </a:moveTo>
                  <a:lnTo>
                    <a:pt x="0" y="72"/>
                  </a:lnTo>
                  <a:lnTo>
                    <a:pt x="12" y="72"/>
                  </a:lnTo>
                  <a:lnTo>
                    <a:pt x="16" y="72"/>
                  </a:lnTo>
                  <a:lnTo>
                    <a:pt x="19" y="72"/>
                  </a:lnTo>
                  <a:lnTo>
                    <a:pt x="624" y="72"/>
                  </a:lnTo>
                  <a:lnTo>
                    <a:pt x="627" y="72"/>
                  </a:lnTo>
                  <a:lnTo>
                    <a:pt x="630" y="72"/>
                  </a:lnTo>
                  <a:lnTo>
                    <a:pt x="643" y="72"/>
                  </a:lnTo>
                  <a:lnTo>
                    <a:pt x="643" y="0"/>
                  </a:lnTo>
                  <a:lnTo>
                    <a:pt x="0" y="0"/>
                  </a:lnTo>
                  <a:close/>
                  <a:moveTo>
                    <a:pt x="630" y="60"/>
                  </a:moveTo>
                  <a:lnTo>
                    <a:pt x="627" y="60"/>
                  </a:lnTo>
                  <a:lnTo>
                    <a:pt x="624" y="60"/>
                  </a:lnTo>
                  <a:lnTo>
                    <a:pt x="19" y="60"/>
                  </a:lnTo>
                  <a:lnTo>
                    <a:pt x="16" y="60"/>
                  </a:lnTo>
                  <a:lnTo>
                    <a:pt x="12" y="60"/>
                  </a:lnTo>
                  <a:lnTo>
                    <a:pt x="12" y="13"/>
                  </a:lnTo>
                  <a:lnTo>
                    <a:pt x="630" y="13"/>
                  </a:lnTo>
                  <a:lnTo>
                    <a:pt x="6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40"/>
            <p:cNvSpPr>
              <a:spLocks noChangeArrowheads="1"/>
            </p:cNvSpPr>
            <p:nvPr/>
          </p:nvSpPr>
          <p:spPr bwMode="auto">
            <a:xfrm>
              <a:off x="485" y="1435"/>
              <a:ext cx="14"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41"/>
            <p:cNvSpPr>
              <a:spLocks noChangeArrowheads="1"/>
            </p:cNvSpPr>
            <p:nvPr/>
          </p:nvSpPr>
          <p:spPr bwMode="auto">
            <a:xfrm>
              <a:off x="520" y="1435"/>
              <a:ext cx="13"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42"/>
            <p:cNvSpPr>
              <a:spLocks noChangeArrowheads="1"/>
            </p:cNvSpPr>
            <p:nvPr/>
          </p:nvSpPr>
          <p:spPr bwMode="auto">
            <a:xfrm>
              <a:off x="554" y="1435"/>
              <a:ext cx="13"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3"/>
            <p:cNvSpPr>
              <a:spLocks/>
            </p:cNvSpPr>
            <p:nvPr/>
          </p:nvSpPr>
          <p:spPr bwMode="auto">
            <a:xfrm>
              <a:off x="512" y="1543"/>
              <a:ext cx="526" cy="246"/>
            </a:xfrm>
            <a:custGeom>
              <a:avLst/>
              <a:gdLst>
                <a:gd name="T0" fmla="*/ 351 w 466"/>
                <a:gd name="T1" fmla="*/ 218 h 218"/>
                <a:gd name="T2" fmla="*/ 429 w 466"/>
                <a:gd name="T3" fmla="*/ 218 h 218"/>
                <a:gd name="T4" fmla="*/ 466 w 466"/>
                <a:gd name="T5" fmla="*/ 182 h 218"/>
                <a:gd name="T6" fmla="*/ 466 w 466"/>
                <a:gd name="T7" fmla="*/ 37 h 218"/>
                <a:gd name="T8" fmla="*/ 429 w 466"/>
                <a:gd name="T9" fmla="*/ 0 h 218"/>
                <a:gd name="T10" fmla="*/ 351 w 466"/>
                <a:gd name="T11" fmla="*/ 0 h 218"/>
                <a:gd name="T12" fmla="*/ 315 w 466"/>
                <a:gd name="T13" fmla="*/ 37 h 218"/>
                <a:gd name="T14" fmla="*/ 315 w 466"/>
                <a:gd name="T15" fmla="*/ 86 h 218"/>
                <a:gd name="T16" fmla="*/ 0 w 466"/>
                <a:gd name="T17" fmla="*/ 86 h 218"/>
                <a:gd name="T18" fmla="*/ 0 w 466"/>
                <a:gd name="T19" fmla="*/ 133 h 218"/>
                <a:gd name="T20" fmla="*/ 16 w 466"/>
                <a:gd name="T21" fmla="*/ 133 h 218"/>
                <a:gd name="T22" fmla="*/ 16 w 466"/>
                <a:gd name="T23" fmla="*/ 197 h 218"/>
                <a:gd name="T24" fmla="*/ 63 w 466"/>
                <a:gd name="T25" fmla="*/ 197 h 218"/>
                <a:gd name="T26" fmla="*/ 63 w 466"/>
                <a:gd name="T27" fmla="*/ 173 h 218"/>
                <a:gd name="T28" fmla="*/ 70 w 466"/>
                <a:gd name="T29" fmla="*/ 173 h 218"/>
                <a:gd name="T30" fmla="*/ 70 w 466"/>
                <a:gd name="T31" fmla="*/ 162 h 218"/>
                <a:gd name="T32" fmla="*/ 52 w 466"/>
                <a:gd name="T33" fmla="*/ 162 h 218"/>
                <a:gd name="T34" fmla="*/ 52 w 466"/>
                <a:gd name="T35" fmla="*/ 186 h 218"/>
                <a:gd name="T36" fmla="*/ 27 w 466"/>
                <a:gd name="T37" fmla="*/ 186 h 218"/>
                <a:gd name="T38" fmla="*/ 27 w 466"/>
                <a:gd name="T39" fmla="*/ 122 h 218"/>
                <a:gd name="T40" fmla="*/ 11 w 466"/>
                <a:gd name="T41" fmla="*/ 122 h 218"/>
                <a:gd name="T42" fmla="*/ 11 w 466"/>
                <a:gd name="T43" fmla="*/ 97 h 218"/>
                <a:gd name="T44" fmla="*/ 326 w 466"/>
                <a:gd name="T45" fmla="*/ 97 h 218"/>
                <a:gd name="T46" fmla="*/ 326 w 466"/>
                <a:gd name="T47" fmla="*/ 37 h 218"/>
                <a:gd name="T48" fmla="*/ 351 w 466"/>
                <a:gd name="T49" fmla="*/ 11 h 218"/>
                <a:gd name="T50" fmla="*/ 429 w 466"/>
                <a:gd name="T51" fmla="*/ 11 h 218"/>
                <a:gd name="T52" fmla="*/ 455 w 466"/>
                <a:gd name="T53" fmla="*/ 37 h 218"/>
                <a:gd name="T54" fmla="*/ 455 w 466"/>
                <a:gd name="T55" fmla="*/ 182 h 218"/>
                <a:gd name="T56" fmla="*/ 429 w 466"/>
                <a:gd name="T57" fmla="*/ 207 h 218"/>
                <a:gd name="T58" fmla="*/ 351 w 466"/>
                <a:gd name="T59" fmla="*/ 207 h 218"/>
                <a:gd name="T60" fmla="*/ 326 w 466"/>
                <a:gd name="T61" fmla="*/ 182 h 218"/>
                <a:gd name="T62" fmla="*/ 326 w 466"/>
                <a:gd name="T63" fmla="*/ 122 h 218"/>
                <a:gd name="T64" fmla="*/ 112 w 466"/>
                <a:gd name="T65" fmla="*/ 122 h 218"/>
                <a:gd name="T66" fmla="*/ 112 w 466"/>
                <a:gd name="T67" fmla="*/ 186 h 218"/>
                <a:gd name="T68" fmla="*/ 93 w 466"/>
                <a:gd name="T69" fmla="*/ 186 h 218"/>
                <a:gd name="T70" fmla="*/ 93 w 466"/>
                <a:gd name="T71" fmla="*/ 195 h 218"/>
                <a:gd name="T72" fmla="*/ 76 w 466"/>
                <a:gd name="T73" fmla="*/ 195 h 218"/>
                <a:gd name="T74" fmla="*/ 76 w 466"/>
                <a:gd name="T75" fmla="*/ 197 h 218"/>
                <a:gd name="T76" fmla="*/ 123 w 466"/>
                <a:gd name="T77" fmla="*/ 197 h 218"/>
                <a:gd name="T78" fmla="*/ 123 w 466"/>
                <a:gd name="T79" fmla="*/ 133 h 218"/>
                <a:gd name="T80" fmla="*/ 315 w 466"/>
                <a:gd name="T81" fmla="*/ 133 h 218"/>
                <a:gd name="T82" fmla="*/ 315 w 466"/>
                <a:gd name="T83" fmla="*/ 182 h 218"/>
                <a:gd name="T84" fmla="*/ 351 w 466"/>
                <a:gd name="T8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6" h="218">
                  <a:moveTo>
                    <a:pt x="351" y="218"/>
                  </a:moveTo>
                  <a:cubicBezTo>
                    <a:pt x="429" y="218"/>
                    <a:pt x="429" y="218"/>
                    <a:pt x="429" y="218"/>
                  </a:cubicBezTo>
                  <a:cubicBezTo>
                    <a:pt x="450" y="218"/>
                    <a:pt x="466" y="202"/>
                    <a:pt x="466" y="182"/>
                  </a:cubicBezTo>
                  <a:cubicBezTo>
                    <a:pt x="466" y="37"/>
                    <a:pt x="466" y="37"/>
                    <a:pt x="466" y="37"/>
                  </a:cubicBezTo>
                  <a:cubicBezTo>
                    <a:pt x="466" y="17"/>
                    <a:pt x="450" y="0"/>
                    <a:pt x="429" y="0"/>
                  </a:cubicBezTo>
                  <a:cubicBezTo>
                    <a:pt x="351" y="0"/>
                    <a:pt x="351" y="0"/>
                    <a:pt x="351" y="0"/>
                  </a:cubicBezTo>
                  <a:cubicBezTo>
                    <a:pt x="331" y="0"/>
                    <a:pt x="315" y="17"/>
                    <a:pt x="315" y="37"/>
                  </a:cubicBezTo>
                  <a:cubicBezTo>
                    <a:pt x="315" y="86"/>
                    <a:pt x="315" y="86"/>
                    <a:pt x="315" y="86"/>
                  </a:cubicBezTo>
                  <a:cubicBezTo>
                    <a:pt x="0" y="86"/>
                    <a:pt x="0" y="86"/>
                    <a:pt x="0" y="86"/>
                  </a:cubicBezTo>
                  <a:cubicBezTo>
                    <a:pt x="0" y="133"/>
                    <a:pt x="0" y="133"/>
                    <a:pt x="0" y="133"/>
                  </a:cubicBezTo>
                  <a:cubicBezTo>
                    <a:pt x="16" y="133"/>
                    <a:pt x="16" y="133"/>
                    <a:pt x="16" y="133"/>
                  </a:cubicBezTo>
                  <a:cubicBezTo>
                    <a:pt x="16" y="197"/>
                    <a:pt x="16" y="197"/>
                    <a:pt x="16" y="197"/>
                  </a:cubicBezTo>
                  <a:cubicBezTo>
                    <a:pt x="63" y="197"/>
                    <a:pt x="63" y="197"/>
                    <a:pt x="63" y="197"/>
                  </a:cubicBezTo>
                  <a:cubicBezTo>
                    <a:pt x="63" y="173"/>
                    <a:pt x="63" y="173"/>
                    <a:pt x="63" y="173"/>
                  </a:cubicBezTo>
                  <a:cubicBezTo>
                    <a:pt x="70" y="173"/>
                    <a:pt x="70" y="173"/>
                    <a:pt x="70" y="173"/>
                  </a:cubicBezTo>
                  <a:cubicBezTo>
                    <a:pt x="70" y="162"/>
                    <a:pt x="70" y="162"/>
                    <a:pt x="70" y="162"/>
                  </a:cubicBezTo>
                  <a:cubicBezTo>
                    <a:pt x="52" y="162"/>
                    <a:pt x="52" y="162"/>
                    <a:pt x="52" y="162"/>
                  </a:cubicBezTo>
                  <a:cubicBezTo>
                    <a:pt x="52" y="186"/>
                    <a:pt x="52" y="186"/>
                    <a:pt x="52" y="186"/>
                  </a:cubicBezTo>
                  <a:cubicBezTo>
                    <a:pt x="27" y="186"/>
                    <a:pt x="27" y="186"/>
                    <a:pt x="27" y="186"/>
                  </a:cubicBezTo>
                  <a:cubicBezTo>
                    <a:pt x="27" y="122"/>
                    <a:pt x="27" y="122"/>
                    <a:pt x="27" y="122"/>
                  </a:cubicBezTo>
                  <a:cubicBezTo>
                    <a:pt x="11" y="122"/>
                    <a:pt x="11" y="122"/>
                    <a:pt x="11" y="122"/>
                  </a:cubicBezTo>
                  <a:cubicBezTo>
                    <a:pt x="11" y="97"/>
                    <a:pt x="11" y="97"/>
                    <a:pt x="11" y="97"/>
                  </a:cubicBezTo>
                  <a:cubicBezTo>
                    <a:pt x="326" y="97"/>
                    <a:pt x="326" y="97"/>
                    <a:pt x="326" y="97"/>
                  </a:cubicBezTo>
                  <a:cubicBezTo>
                    <a:pt x="326" y="37"/>
                    <a:pt x="326" y="37"/>
                    <a:pt x="326" y="37"/>
                  </a:cubicBezTo>
                  <a:cubicBezTo>
                    <a:pt x="326" y="23"/>
                    <a:pt x="337" y="11"/>
                    <a:pt x="351" y="11"/>
                  </a:cubicBezTo>
                  <a:cubicBezTo>
                    <a:pt x="429" y="11"/>
                    <a:pt x="429" y="11"/>
                    <a:pt x="429" y="11"/>
                  </a:cubicBezTo>
                  <a:cubicBezTo>
                    <a:pt x="444" y="11"/>
                    <a:pt x="455" y="23"/>
                    <a:pt x="455" y="37"/>
                  </a:cubicBezTo>
                  <a:cubicBezTo>
                    <a:pt x="455" y="182"/>
                    <a:pt x="455" y="182"/>
                    <a:pt x="455" y="182"/>
                  </a:cubicBezTo>
                  <a:cubicBezTo>
                    <a:pt x="455" y="196"/>
                    <a:pt x="444" y="207"/>
                    <a:pt x="429" y="207"/>
                  </a:cubicBezTo>
                  <a:cubicBezTo>
                    <a:pt x="351" y="207"/>
                    <a:pt x="351" y="207"/>
                    <a:pt x="351" y="207"/>
                  </a:cubicBezTo>
                  <a:cubicBezTo>
                    <a:pt x="337" y="207"/>
                    <a:pt x="326" y="196"/>
                    <a:pt x="326" y="182"/>
                  </a:cubicBezTo>
                  <a:cubicBezTo>
                    <a:pt x="326" y="122"/>
                    <a:pt x="326" y="122"/>
                    <a:pt x="326" y="122"/>
                  </a:cubicBezTo>
                  <a:cubicBezTo>
                    <a:pt x="112" y="122"/>
                    <a:pt x="112" y="122"/>
                    <a:pt x="112" y="122"/>
                  </a:cubicBezTo>
                  <a:cubicBezTo>
                    <a:pt x="112" y="186"/>
                    <a:pt x="112" y="186"/>
                    <a:pt x="112" y="186"/>
                  </a:cubicBezTo>
                  <a:cubicBezTo>
                    <a:pt x="93" y="186"/>
                    <a:pt x="93" y="186"/>
                    <a:pt x="93" y="186"/>
                  </a:cubicBezTo>
                  <a:cubicBezTo>
                    <a:pt x="93" y="195"/>
                    <a:pt x="93" y="195"/>
                    <a:pt x="93" y="195"/>
                  </a:cubicBezTo>
                  <a:cubicBezTo>
                    <a:pt x="76" y="195"/>
                    <a:pt x="76" y="195"/>
                    <a:pt x="76" y="195"/>
                  </a:cubicBezTo>
                  <a:cubicBezTo>
                    <a:pt x="76" y="197"/>
                    <a:pt x="76" y="197"/>
                    <a:pt x="76" y="197"/>
                  </a:cubicBezTo>
                  <a:cubicBezTo>
                    <a:pt x="123" y="197"/>
                    <a:pt x="123" y="197"/>
                    <a:pt x="123" y="197"/>
                  </a:cubicBezTo>
                  <a:cubicBezTo>
                    <a:pt x="123" y="133"/>
                    <a:pt x="123" y="133"/>
                    <a:pt x="123" y="133"/>
                  </a:cubicBezTo>
                  <a:cubicBezTo>
                    <a:pt x="315" y="133"/>
                    <a:pt x="315" y="133"/>
                    <a:pt x="315" y="133"/>
                  </a:cubicBezTo>
                  <a:cubicBezTo>
                    <a:pt x="315" y="182"/>
                    <a:pt x="315" y="182"/>
                    <a:pt x="315" y="182"/>
                  </a:cubicBezTo>
                  <a:cubicBezTo>
                    <a:pt x="315" y="202"/>
                    <a:pt x="331" y="218"/>
                    <a:pt x="351"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4"/>
            <p:cNvSpPr>
              <a:spLocks noEditPoints="1"/>
            </p:cNvSpPr>
            <p:nvPr/>
          </p:nvSpPr>
          <p:spPr bwMode="auto">
            <a:xfrm>
              <a:off x="907" y="1583"/>
              <a:ext cx="92" cy="166"/>
            </a:xfrm>
            <a:custGeom>
              <a:avLst/>
              <a:gdLst>
                <a:gd name="T0" fmla="*/ 92 w 92"/>
                <a:gd name="T1" fmla="*/ 0 h 166"/>
                <a:gd name="T2" fmla="*/ 0 w 92"/>
                <a:gd name="T3" fmla="*/ 0 h 166"/>
                <a:gd name="T4" fmla="*/ 0 w 92"/>
                <a:gd name="T5" fmla="*/ 166 h 166"/>
                <a:gd name="T6" fmla="*/ 92 w 92"/>
                <a:gd name="T7" fmla="*/ 166 h 166"/>
                <a:gd name="T8" fmla="*/ 92 w 92"/>
                <a:gd name="T9" fmla="*/ 0 h 166"/>
                <a:gd name="T10" fmla="*/ 78 w 92"/>
                <a:gd name="T11" fmla="*/ 154 h 166"/>
                <a:gd name="T12" fmla="*/ 13 w 92"/>
                <a:gd name="T13" fmla="*/ 154 h 166"/>
                <a:gd name="T14" fmla="*/ 13 w 92"/>
                <a:gd name="T15" fmla="*/ 13 h 166"/>
                <a:gd name="T16" fmla="*/ 78 w 92"/>
                <a:gd name="T17" fmla="*/ 13 h 166"/>
                <a:gd name="T18" fmla="*/ 78 w 92"/>
                <a:gd name="T19" fmla="*/ 15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6">
                  <a:moveTo>
                    <a:pt x="92" y="0"/>
                  </a:moveTo>
                  <a:lnTo>
                    <a:pt x="0" y="0"/>
                  </a:lnTo>
                  <a:lnTo>
                    <a:pt x="0" y="166"/>
                  </a:lnTo>
                  <a:lnTo>
                    <a:pt x="92" y="166"/>
                  </a:lnTo>
                  <a:lnTo>
                    <a:pt x="92" y="0"/>
                  </a:lnTo>
                  <a:close/>
                  <a:moveTo>
                    <a:pt x="78" y="154"/>
                  </a:moveTo>
                  <a:lnTo>
                    <a:pt x="13" y="154"/>
                  </a:lnTo>
                  <a:lnTo>
                    <a:pt x="13" y="13"/>
                  </a:lnTo>
                  <a:lnTo>
                    <a:pt x="78" y="13"/>
                  </a:lnTo>
                  <a:lnTo>
                    <a:pt x="78"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5"/>
            <p:cNvSpPr>
              <a:spLocks/>
            </p:cNvSpPr>
            <p:nvPr/>
          </p:nvSpPr>
          <p:spPr bwMode="auto">
            <a:xfrm>
              <a:off x="598" y="1682"/>
              <a:ext cx="13" cy="74"/>
            </a:xfrm>
            <a:custGeom>
              <a:avLst/>
              <a:gdLst>
                <a:gd name="T0" fmla="*/ 13 w 13"/>
                <a:gd name="T1" fmla="*/ 44 h 74"/>
                <a:gd name="T2" fmla="*/ 13 w 13"/>
                <a:gd name="T3" fmla="*/ 40 h 74"/>
                <a:gd name="T4" fmla="*/ 13 w 13"/>
                <a:gd name="T5" fmla="*/ 37 h 74"/>
                <a:gd name="T6" fmla="*/ 13 w 13"/>
                <a:gd name="T7" fmla="*/ 0 h 74"/>
                <a:gd name="T8" fmla="*/ 0 w 13"/>
                <a:gd name="T9" fmla="*/ 0 h 74"/>
                <a:gd name="T10" fmla="*/ 0 w 13"/>
                <a:gd name="T11" fmla="*/ 37 h 74"/>
                <a:gd name="T12" fmla="*/ 0 w 13"/>
                <a:gd name="T13" fmla="*/ 40 h 74"/>
                <a:gd name="T14" fmla="*/ 0 w 13"/>
                <a:gd name="T15" fmla="*/ 44 h 74"/>
                <a:gd name="T16" fmla="*/ 0 w 13"/>
                <a:gd name="T17" fmla="*/ 56 h 74"/>
                <a:gd name="T18" fmla="*/ 0 w 13"/>
                <a:gd name="T19" fmla="*/ 74 h 74"/>
                <a:gd name="T20" fmla="*/ 13 w 13"/>
                <a:gd name="T21" fmla="*/ 74 h 74"/>
                <a:gd name="T22" fmla="*/ 13 w 13"/>
                <a:gd name="T23" fmla="*/ 71 h 74"/>
                <a:gd name="T24" fmla="*/ 13 w 13"/>
                <a:gd name="T25"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4">
                  <a:moveTo>
                    <a:pt x="13" y="44"/>
                  </a:moveTo>
                  <a:lnTo>
                    <a:pt x="13" y="40"/>
                  </a:lnTo>
                  <a:lnTo>
                    <a:pt x="13" y="37"/>
                  </a:lnTo>
                  <a:lnTo>
                    <a:pt x="13" y="0"/>
                  </a:lnTo>
                  <a:lnTo>
                    <a:pt x="0" y="0"/>
                  </a:lnTo>
                  <a:lnTo>
                    <a:pt x="0" y="37"/>
                  </a:lnTo>
                  <a:lnTo>
                    <a:pt x="0" y="40"/>
                  </a:lnTo>
                  <a:lnTo>
                    <a:pt x="0" y="44"/>
                  </a:lnTo>
                  <a:lnTo>
                    <a:pt x="0" y="56"/>
                  </a:lnTo>
                  <a:lnTo>
                    <a:pt x="0" y="74"/>
                  </a:lnTo>
                  <a:lnTo>
                    <a:pt x="13" y="74"/>
                  </a:lnTo>
                  <a:lnTo>
                    <a:pt x="13" y="71"/>
                  </a:lnTo>
                  <a:lnTo>
                    <a:pt x="1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6"/>
            <p:cNvSpPr>
              <a:spLocks noChangeArrowheads="1"/>
            </p:cNvSpPr>
            <p:nvPr/>
          </p:nvSpPr>
          <p:spPr bwMode="auto">
            <a:xfrm>
              <a:off x="595" y="1760"/>
              <a:ext cx="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p:cNvGrpSpPr/>
          <p:nvPr/>
        </p:nvGrpSpPr>
        <p:grpSpPr>
          <a:xfrm>
            <a:off x="883125" y="2297865"/>
            <a:ext cx="453315" cy="425547"/>
            <a:chOff x="5332413" y="2855913"/>
            <a:chExt cx="831849" cy="901700"/>
          </a:xfrm>
          <a:solidFill>
            <a:schemeClr val="bg1">
              <a:lumMod val="60000"/>
              <a:lumOff val="40000"/>
            </a:schemeClr>
          </a:solidFill>
        </p:grpSpPr>
        <p:sp>
          <p:nvSpPr>
            <p:cNvPr id="64" name="Freeform 282"/>
            <p:cNvSpPr>
              <a:spLocks/>
            </p:cNvSpPr>
            <p:nvPr/>
          </p:nvSpPr>
          <p:spPr bwMode="auto">
            <a:xfrm>
              <a:off x="5421313" y="2919413"/>
              <a:ext cx="501650" cy="501650"/>
            </a:xfrm>
            <a:custGeom>
              <a:avLst/>
              <a:gdLst>
                <a:gd name="T0" fmla="*/ 13 w 316"/>
                <a:gd name="T1" fmla="*/ 316 h 316"/>
                <a:gd name="T2" fmla="*/ 0 w 316"/>
                <a:gd name="T3" fmla="*/ 303 h 316"/>
                <a:gd name="T4" fmla="*/ 305 w 316"/>
                <a:gd name="T5" fmla="*/ 0 h 316"/>
                <a:gd name="T6" fmla="*/ 316 w 316"/>
                <a:gd name="T7" fmla="*/ 11 h 316"/>
                <a:gd name="T8" fmla="*/ 13 w 316"/>
                <a:gd name="T9" fmla="*/ 316 h 316"/>
              </a:gdLst>
              <a:ahLst/>
              <a:cxnLst>
                <a:cxn ang="0">
                  <a:pos x="T0" y="T1"/>
                </a:cxn>
                <a:cxn ang="0">
                  <a:pos x="T2" y="T3"/>
                </a:cxn>
                <a:cxn ang="0">
                  <a:pos x="T4" y="T5"/>
                </a:cxn>
                <a:cxn ang="0">
                  <a:pos x="T6" y="T7"/>
                </a:cxn>
                <a:cxn ang="0">
                  <a:pos x="T8" y="T9"/>
                </a:cxn>
              </a:cxnLst>
              <a:rect l="0" t="0" r="r" b="b"/>
              <a:pathLst>
                <a:path w="316" h="316">
                  <a:moveTo>
                    <a:pt x="13" y="316"/>
                  </a:moveTo>
                  <a:lnTo>
                    <a:pt x="0" y="303"/>
                  </a:lnTo>
                  <a:lnTo>
                    <a:pt x="305" y="0"/>
                  </a:lnTo>
                  <a:lnTo>
                    <a:pt x="316" y="11"/>
                  </a:lnTo>
                  <a:lnTo>
                    <a:pt x="13" y="316"/>
                  </a:lnTo>
                  <a:close/>
                </a:path>
              </a:pathLst>
            </a:custGeom>
            <a:grpFill/>
            <a:ln>
              <a:solidFill>
                <a:schemeClr val="bg1">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83"/>
            <p:cNvSpPr>
              <a:spLocks noEditPoints="1"/>
            </p:cNvSpPr>
            <p:nvPr/>
          </p:nvSpPr>
          <p:spPr bwMode="auto">
            <a:xfrm>
              <a:off x="5332413" y="2855913"/>
              <a:ext cx="831849" cy="901700"/>
            </a:xfrm>
            <a:custGeom>
              <a:avLst/>
              <a:gdLst>
                <a:gd name="T0" fmla="*/ 183 w 366"/>
                <a:gd name="T1" fmla="*/ 398 h 398"/>
                <a:gd name="T2" fmla="*/ 180 w 366"/>
                <a:gd name="T3" fmla="*/ 396 h 398"/>
                <a:gd name="T4" fmla="*/ 174 w 366"/>
                <a:gd name="T5" fmla="*/ 394 h 398"/>
                <a:gd name="T6" fmla="*/ 65 w 366"/>
                <a:gd name="T7" fmla="*/ 301 h 398"/>
                <a:gd name="T8" fmla="*/ 18 w 366"/>
                <a:gd name="T9" fmla="*/ 5 h 398"/>
                <a:gd name="T10" fmla="*/ 19 w 366"/>
                <a:gd name="T11" fmla="*/ 0 h 398"/>
                <a:gd name="T12" fmla="*/ 349 w 366"/>
                <a:gd name="T13" fmla="*/ 0 h 398"/>
                <a:gd name="T14" fmla="*/ 349 w 366"/>
                <a:gd name="T15" fmla="*/ 6 h 398"/>
                <a:gd name="T16" fmla="*/ 194 w 366"/>
                <a:gd name="T17" fmla="*/ 391 h 398"/>
                <a:gd name="T18" fmla="*/ 186 w 366"/>
                <a:gd name="T19" fmla="*/ 396 h 398"/>
                <a:gd name="T20" fmla="*/ 183 w 366"/>
                <a:gd name="T21" fmla="*/ 398 h 398"/>
                <a:gd name="T22" fmla="*/ 29 w 366"/>
                <a:gd name="T23" fmla="*/ 12 h 398"/>
                <a:gd name="T24" fmla="*/ 179 w 366"/>
                <a:gd name="T25" fmla="*/ 383 h 398"/>
                <a:gd name="T26" fmla="*/ 182 w 366"/>
                <a:gd name="T27" fmla="*/ 384 h 398"/>
                <a:gd name="T28" fmla="*/ 189 w 366"/>
                <a:gd name="T29" fmla="*/ 381 h 398"/>
                <a:gd name="T30" fmla="*/ 337 w 366"/>
                <a:gd name="T31" fmla="*/ 12 h 398"/>
                <a:gd name="T32" fmla="*/ 29 w 366"/>
                <a:gd name="T33" fmla="*/ 1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6" h="398">
                  <a:moveTo>
                    <a:pt x="183" y="398"/>
                  </a:moveTo>
                  <a:cubicBezTo>
                    <a:pt x="180" y="396"/>
                    <a:pt x="180" y="396"/>
                    <a:pt x="180" y="396"/>
                  </a:cubicBezTo>
                  <a:cubicBezTo>
                    <a:pt x="178" y="396"/>
                    <a:pt x="176" y="395"/>
                    <a:pt x="174" y="394"/>
                  </a:cubicBezTo>
                  <a:cubicBezTo>
                    <a:pt x="153" y="383"/>
                    <a:pt x="104" y="359"/>
                    <a:pt x="65" y="301"/>
                  </a:cubicBezTo>
                  <a:cubicBezTo>
                    <a:pt x="16" y="228"/>
                    <a:pt x="0" y="128"/>
                    <a:pt x="18" y="5"/>
                  </a:cubicBezTo>
                  <a:cubicBezTo>
                    <a:pt x="19" y="0"/>
                    <a:pt x="19" y="0"/>
                    <a:pt x="19" y="0"/>
                  </a:cubicBezTo>
                  <a:cubicBezTo>
                    <a:pt x="349" y="0"/>
                    <a:pt x="349" y="0"/>
                    <a:pt x="349" y="0"/>
                  </a:cubicBezTo>
                  <a:cubicBezTo>
                    <a:pt x="349" y="6"/>
                    <a:pt x="349" y="6"/>
                    <a:pt x="349" y="6"/>
                  </a:cubicBezTo>
                  <a:cubicBezTo>
                    <a:pt x="366" y="300"/>
                    <a:pt x="237" y="369"/>
                    <a:pt x="194" y="391"/>
                  </a:cubicBezTo>
                  <a:cubicBezTo>
                    <a:pt x="190" y="393"/>
                    <a:pt x="187" y="395"/>
                    <a:pt x="186" y="396"/>
                  </a:cubicBezTo>
                  <a:lnTo>
                    <a:pt x="183" y="398"/>
                  </a:lnTo>
                  <a:close/>
                  <a:moveTo>
                    <a:pt x="29" y="12"/>
                  </a:moveTo>
                  <a:cubicBezTo>
                    <a:pt x="4" y="197"/>
                    <a:pt x="54" y="321"/>
                    <a:pt x="179" y="383"/>
                  </a:cubicBezTo>
                  <a:cubicBezTo>
                    <a:pt x="180" y="383"/>
                    <a:pt x="181" y="384"/>
                    <a:pt x="182" y="384"/>
                  </a:cubicBezTo>
                  <a:cubicBezTo>
                    <a:pt x="184" y="383"/>
                    <a:pt x="186" y="382"/>
                    <a:pt x="189" y="381"/>
                  </a:cubicBezTo>
                  <a:cubicBezTo>
                    <a:pt x="229" y="359"/>
                    <a:pt x="352" y="294"/>
                    <a:pt x="337" y="12"/>
                  </a:cubicBezTo>
                  <a:lnTo>
                    <a:pt x="29" y="12"/>
                  </a:lnTo>
                  <a:close/>
                </a:path>
              </a:pathLst>
            </a:custGeom>
            <a:grpFill/>
            <a:ln>
              <a:solidFill>
                <a:schemeClr val="bg1">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84"/>
            <p:cNvSpPr>
              <a:spLocks/>
            </p:cNvSpPr>
            <p:nvPr/>
          </p:nvSpPr>
          <p:spPr bwMode="auto">
            <a:xfrm>
              <a:off x="5568950" y="2971801"/>
              <a:ext cx="558800" cy="557213"/>
            </a:xfrm>
            <a:custGeom>
              <a:avLst/>
              <a:gdLst>
                <a:gd name="T0" fmla="*/ 13 w 352"/>
                <a:gd name="T1" fmla="*/ 351 h 351"/>
                <a:gd name="T2" fmla="*/ 0 w 352"/>
                <a:gd name="T3" fmla="*/ 340 h 351"/>
                <a:gd name="T4" fmla="*/ 341 w 352"/>
                <a:gd name="T5" fmla="*/ 0 h 351"/>
                <a:gd name="T6" fmla="*/ 352 w 352"/>
                <a:gd name="T7" fmla="*/ 13 h 351"/>
                <a:gd name="T8" fmla="*/ 13 w 352"/>
                <a:gd name="T9" fmla="*/ 351 h 351"/>
              </a:gdLst>
              <a:ahLst/>
              <a:cxnLst>
                <a:cxn ang="0">
                  <a:pos x="T0" y="T1"/>
                </a:cxn>
                <a:cxn ang="0">
                  <a:pos x="T2" y="T3"/>
                </a:cxn>
                <a:cxn ang="0">
                  <a:pos x="T4" y="T5"/>
                </a:cxn>
                <a:cxn ang="0">
                  <a:pos x="T6" y="T7"/>
                </a:cxn>
                <a:cxn ang="0">
                  <a:pos x="T8" y="T9"/>
                </a:cxn>
              </a:cxnLst>
              <a:rect l="0" t="0" r="r" b="b"/>
              <a:pathLst>
                <a:path w="352" h="351">
                  <a:moveTo>
                    <a:pt x="13" y="351"/>
                  </a:moveTo>
                  <a:lnTo>
                    <a:pt x="0" y="340"/>
                  </a:lnTo>
                  <a:lnTo>
                    <a:pt x="341" y="0"/>
                  </a:lnTo>
                  <a:lnTo>
                    <a:pt x="352" y="13"/>
                  </a:lnTo>
                  <a:lnTo>
                    <a:pt x="13" y="351"/>
                  </a:lnTo>
                  <a:close/>
                </a:path>
              </a:pathLst>
            </a:custGeom>
            <a:grpFill/>
            <a:ln>
              <a:solidFill>
                <a:schemeClr val="bg1">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66"/>
          <p:cNvGrpSpPr/>
          <p:nvPr/>
        </p:nvGrpSpPr>
        <p:grpSpPr>
          <a:xfrm>
            <a:off x="3863121" y="2809280"/>
            <a:ext cx="444577" cy="426388"/>
            <a:chOff x="7893050" y="3794125"/>
            <a:chExt cx="588963" cy="731838"/>
          </a:xfrm>
          <a:solidFill>
            <a:schemeClr val="tx2"/>
          </a:solidFill>
        </p:grpSpPr>
        <p:sp>
          <p:nvSpPr>
            <p:cNvPr id="68" name="Freeform 5"/>
            <p:cNvSpPr>
              <a:spLocks noEditPoints="1"/>
            </p:cNvSpPr>
            <p:nvPr/>
          </p:nvSpPr>
          <p:spPr bwMode="auto">
            <a:xfrm>
              <a:off x="7893050" y="3794125"/>
              <a:ext cx="588963" cy="731838"/>
            </a:xfrm>
            <a:custGeom>
              <a:avLst/>
              <a:gdLst>
                <a:gd name="T0" fmla="*/ 10 w 160"/>
                <a:gd name="T1" fmla="*/ 0 h 199"/>
                <a:gd name="T2" fmla="*/ 10 w 160"/>
                <a:gd name="T3" fmla="*/ 48 h 199"/>
                <a:gd name="T4" fmla="*/ 4 w 160"/>
                <a:gd name="T5" fmla="*/ 48 h 199"/>
                <a:gd name="T6" fmla="*/ 0 w 160"/>
                <a:gd name="T7" fmla="*/ 51 h 199"/>
                <a:gd name="T8" fmla="*/ 4 w 160"/>
                <a:gd name="T9" fmla="*/ 54 h 199"/>
                <a:gd name="T10" fmla="*/ 10 w 160"/>
                <a:gd name="T11" fmla="*/ 54 h 199"/>
                <a:gd name="T12" fmla="*/ 10 w 160"/>
                <a:gd name="T13" fmla="*/ 96 h 199"/>
                <a:gd name="T14" fmla="*/ 4 w 160"/>
                <a:gd name="T15" fmla="*/ 96 h 199"/>
                <a:gd name="T16" fmla="*/ 0 w 160"/>
                <a:gd name="T17" fmla="*/ 99 h 199"/>
                <a:gd name="T18" fmla="*/ 4 w 160"/>
                <a:gd name="T19" fmla="*/ 102 h 199"/>
                <a:gd name="T20" fmla="*/ 10 w 160"/>
                <a:gd name="T21" fmla="*/ 102 h 199"/>
                <a:gd name="T22" fmla="*/ 10 w 160"/>
                <a:gd name="T23" fmla="*/ 143 h 199"/>
                <a:gd name="T24" fmla="*/ 4 w 160"/>
                <a:gd name="T25" fmla="*/ 143 h 199"/>
                <a:gd name="T26" fmla="*/ 0 w 160"/>
                <a:gd name="T27" fmla="*/ 146 h 199"/>
                <a:gd name="T28" fmla="*/ 4 w 160"/>
                <a:gd name="T29" fmla="*/ 149 h 199"/>
                <a:gd name="T30" fmla="*/ 10 w 160"/>
                <a:gd name="T31" fmla="*/ 149 h 199"/>
                <a:gd name="T32" fmla="*/ 10 w 160"/>
                <a:gd name="T33" fmla="*/ 199 h 199"/>
                <a:gd name="T34" fmla="*/ 160 w 160"/>
                <a:gd name="T35" fmla="*/ 199 h 199"/>
                <a:gd name="T36" fmla="*/ 160 w 160"/>
                <a:gd name="T37" fmla="*/ 0 h 199"/>
                <a:gd name="T38" fmla="*/ 10 w 160"/>
                <a:gd name="T39" fmla="*/ 0 h 199"/>
                <a:gd name="T40" fmla="*/ 153 w 160"/>
                <a:gd name="T41" fmla="*/ 192 h 199"/>
                <a:gd name="T42" fmla="*/ 16 w 160"/>
                <a:gd name="T43" fmla="*/ 192 h 199"/>
                <a:gd name="T44" fmla="*/ 16 w 160"/>
                <a:gd name="T45" fmla="*/ 149 h 199"/>
                <a:gd name="T46" fmla="*/ 22 w 160"/>
                <a:gd name="T47" fmla="*/ 149 h 199"/>
                <a:gd name="T48" fmla="*/ 25 w 160"/>
                <a:gd name="T49" fmla="*/ 146 h 199"/>
                <a:gd name="T50" fmla="*/ 22 w 160"/>
                <a:gd name="T51" fmla="*/ 143 h 199"/>
                <a:gd name="T52" fmla="*/ 16 w 160"/>
                <a:gd name="T53" fmla="*/ 143 h 199"/>
                <a:gd name="T54" fmla="*/ 16 w 160"/>
                <a:gd name="T55" fmla="*/ 102 h 199"/>
                <a:gd name="T56" fmla="*/ 22 w 160"/>
                <a:gd name="T57" fmla="*/ 102 h 199"/>
                <a:gd name="T58" fmla="*/ 25 w 160"/>
                <a:gd name="T59" fmla="*/ 99 h 199"/>
                <a:gd name="T60" fmla="*/ 22 w 160"/>
                <a:gd name="T61" fmla="*/ 96 h 199"/>
                <a:gd name="T62" fmla="*/ 16 w 160"/>
                <a:gd name="T63" fmla="*/ 96 h 199"/>
                <a:gd name="T64" fmla="*/ 16 w 160"/>
                <a:gd name="T65" fmla="*/ 54 h 199"/>
                <a:gd name="T66" fmla="*/ 22 w 160"/>
                <a:gd name="T67" fmla="*/ 54 h 199"/>
                <a:gd name="T68" fmla="*/ 25 w 160"/>
                <a:gd name="T69" fmla="*/ 51 h 199"/>
                <a:gd name="T70" fmla="*/ 22 w 160"/>
                <a:gd name="T71" fmla="*/ 48 h 199"/>
                <a:gd name="T72" fmla="*/ 16 w 160"/>
                <a:gd name="T73" fmla="*/ 48 h 199"/>
                <a:gd name="T74" fmla="*/ 16 w 160"/>
                <a:gd name="T75" fmla="*/ 7 h 199"/>
                <a:gd name="T76" fmla="*/ 153 w 160"/>
                <a:gd name="T77" fmla="*/ 7 h 199"/>
                <a:gd name="T78" fmla="*/ 153 w 160"/>
                <a:gd name="T79" fmla="*/ 19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99">
                  <a:moveTo>
                    <a:pt x="10" y="0"/>
                  </a:moveTo>
                  <a:cubicBezTo>
                    <a:pt x="10" y="48"/>
                    <a:pt x="10" y="48"/>
                    <a:pt x="10" y="48"/>
                  </a:cubicBezTo>
                  <a:cubicBezTo>
                    <a:pt x="4" y="48"/>
                    <a:pt x="4" y="48"/>
                    <a:pt x="4" y="48"/>
                  </a:cubicBezTo>
                  <a:cubicBezTo>
                    <a:pt x="2" y="48"/>
                    <a:pt x="0" y="49"/>
                    <a:pt x="0" y="51"/>
                  </a:cubicBezTo>
                  <a:cubicBezTo>
                    <a:pt x="0" y="53"/>
                    <a:pt x="2" y="54"/>
                    <a:pt x="4" y="54"/>
                  </a:cubicBezTo>
                  <a:cubicBezTo>
                    <a:pt x="10" y="54"/>
                    <a:pt x="10" y="54"/>
                    <a:pt x="10" y="54"/>
                  </a:cubicBezTo>
                  <a:cubicBezTo>
                    <a:pt x="10" y="96"/>
                    <a:pt x="10" y="96"/>
                    <a:pt x="10" y="96"/>
                  </a:cubicBezTo>
                  <a:cubicBezTo>
                    <a:pt x="4" y="96"/>
                    <a:pt x="4" y="96"/>
                    <a:pt x="4" y="96"/>
                  </a:cubicBezTo>
                  <a:cubicBezTo>
                    <a:pt x="2" y="96"/>
                    <a:pt x="0" y="97"/>
                    <a:pt x="0" y="99"/>
                  </a:cubicBezTo>
                  <a:cubicBezTo>
                    <a:pt x="0" y="101"/>
                    <a:pt x="2" y="102"/>
                    <a:pt x="4" y="102"/>
                  </a:cubicBezTo>
                  <a:cubicBezTo>
                    <a:pt x="10" y="102"/>
                    <a:pt x="10" y="102"/>
                    <a:pt x="10" y="102"/>
                  </a:cubicBezTo>
                  <a:cubicBezTo>
                    <a:pt x="10" y="143"/>
                    <a:pt x="10" y="143"/>
                    <a:pt x="10" y="143"/>
                  </a:cubicBezTo>
                  <a:cubicBezTo>
                    <a:pt x="4" y="143"/>
                    <a:pt x="4" y="143"/>
                    <a:pt x="4" y="143"/>
                  </a:cubicBezTo>
                  <a:cubicBezTo>
                    <a:pt x="2" y="143"/>
                    <a:pt x="0" y="144"/>
                    <a:pt x="0" y="146"/>
                  </a:cubicBezTo>
                  <a:cubicBezTo>
                    <a:pt x="0" y="148"/>
                    <a:pt x="2" y="149"/>
                    <a:pt x="4" y="149"/>
                  </a:cubicBezTo>
                  <a:cubicBezTo>
                    <a:pt x="10" y="149"/>
                    <a:pt x="10" y="149"/>
                    <a:pt x="10" y="149"/>
                  </a:cubicBezTo>
                  <a:cubicBezTo>
                    <a:pt x="10" y="199"/>
                    <a:pt x="10" y="199"/>
                    <a:pt x="10" y="199"/>
                  </a:cubicBezTo>
                  <a:cubicBezTo>
                    <a:pt x="160" y="199"/>
                    <a:pt x="160" y="199"/>
                    <a:pt x="160" y="199"/>
                  </a:cubicBezTo>
                  <a:cubicBezTo>
                    <a:pt x="160" y="0"/>
                    <a:pt x="160" y="0"/>
                    <a:pt x="160" y="0"/>
                  </a:cubicBezTo>
                  <a:lnTo>
                    <a:pt x="10" y="0"/>
                  </a:lnTo>
                  <a:close/>
                  <a:moveTo>
                    <a:pt x="153" y="192"/>
                  </a:moveTo>
                  <a:cubicBezTo>
                    <a:pt x="16" y="192"/>
                    <a:pt x="16" y="192"/>
                    <a:pt x="16" y="192"/>
                  </a:cubicBezTo>
                  <a:cubicBezTo>
                    <a:pt x="16" y="149"/>
                    <a:pt x="16" y="149"/>
                    <a:pt x="16" y="149"/>
                  </a:cubicBezTo>
                  <a:cubicBezTo>
                    <a:pt x="22" y="149"/>
                    <a:pt x="22" y="149"/>
                    <a:pt x="22" y="149"/>
                  </a:cubicBezTo>
                  <a:cubicBezTo>
                    <a:pt x="24" y="149"/>
                    <a:pt x="25" y="148"/>
                    <a:pt x="25" y="146"/>
                  </a:cubicBezTo>
                  <a:cubicBezTo>
                    <a:pt x="25" y="144"/>
                    <a:pt x="24" y="143"/>
                    <a:pt x="22" y="143"/>
                  </a:cubicBezTo>
                  <a:cubicBezTo>
                    <a:pt x="16" y="143"/>
                    <a:pt x="16" y="143"/>
                    <a:pt x="16" y="143"/>
                  </a:cubicBezTo>
                  <a:cubicBezTo>
                    <a:pt x="16" y="102"/>
                    <a:pt x="16" y="102"/>
                    <a:pt x="16" y="102"/>
                  </a:cubicBezTo>
                  <a:cubicBezTo>
                    <a:pt x="22" y="102"/>
                    <a:pt x="22" y="102"/>
                    <a:pt x="22" y="102"/>
                  </a:cubicBezTo>
                  <a:cubicBezTo>
                    <a:pt x="24" y="102"/>
                    <a:pt x="25" y="101"/>
                    <a:pt x="25" y="99"/>
                  </a:cubicBezTo>
                  <a:cubicBezTo>
                    <a:pt x="25" y="97"/>
                    <a:pt x="24" y="96"/>
                    <a:pt x="22" y="96"/>
                  </a:cubicBezTo>
                  <a:cubicBezTo>
                    <a:pt x="16" y="96"/>
                    <a:pt x="16" y="96"/>
                    <a:pt x="16" y="96"/>
                  </a:cubicBezTo>
                  <a:cubicBezTo>
                    <a:pt x="16" y="54"/>
                    <a:pt x="16" y="54"/>
                    <a:pt x="16" y="54"/>
                  </a:cubicBezTo>
                  <a:cubicBezTo>
                    <a:pt x="22" y="54"/>
                    <a:pt x="22" y="54"/>
                    <a:pt x="22" y="54"/>
                  </a:cubicBezTo>
                  <a:cubicBezTo>
                    <a:pt x="24" y="54"/>
                    <a:pt x="25" y="53"/>
                    <a:pt x="25" y="51"/>
                  </a:cubicBezTo>
                  <a:cubicBezTo>
                    <a:pt x="25" y="49"/>
                    <a:pt x="24" y="48"/>
                    <a:pt x="22" y="48"/>
                  </a:cubicBezTo>
                  <a:cubicBezTo>
                    <a:pt x="16" y="48"/>
                    <a:pt x="16" y="48"/>
                    <a:pt x="16" y="48"/>
                  </a:cubicBezTo>
                  <a:cubicBezTo>
                    <a:pt x="16" y="7"/>
                    <a:pt x="16" y="7"/>
                    <a:pt x="16" y="7"/>
                  </a:cubicBezTo>
                  <a:cubicBezTo>
                    <a:pt x="153" y="7"/>
                    <a:pt x="153" y="7"/>
                    <a:pt x="153" y="7"/>
                  </a:cubicBezTo>
                  <a:lnTo>
                    <a:pt x="153"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nvSpPr>
          <p:spPr bwMode="auto">
            <a:xfrm>
              <a:off x="8018463" y="4029075"/>
              <a:ext cx="61913" cy="69850"/>
            </a:xfrm>
            <a:custGeom>
              <a:avLst/>
              <a:gdLst>
                <a:gd name="T0" fmla="*/ 0 w 17"/>
                <a:gd name="T1" fmla="*/ 19 h 19"/>
                <a:gd name="T2" fmla="*/ 0 w 17"/>
                <a:gd name="T3" fmla="*/ 0 h 19"/>
                <a:gd name="T4" fmla="*/ 8 w 17"/>
                <a:gd name="T5" fmla="*/ 0 h 19"/>
                <a:gd name="T6" fmla="*/ 12 w 17"/>
                <a:gd name="T7" fmla="*/ 1 h 19"/>
                <a:gd name="T8" fmla="*/ 15 w 17"/>
                <a:gd name="T9" fmla="*/ 2 h 19"/>
                <a:gd name="T10" fmla="*/ 15 w 17"/>
                <a:gd name="T11" fmla="*/ 5 h 19"/>
                <a:gd name="T12" fmla="*/ 14 w 17"/>
                <a:gd name="T13" fmla="*/ 9 h 19"/>
                <a:gd name="T14" fmla="*/ 10 w 17"/>
                <a:gd name="T15" fmla="*/ 11 h 19"/>
                <a:gd name="T16" fmla="*/ 12 w 17"/>
                <a:gd name="T17" fmla="*/ 12 h 19"/>
                <a:gd name="T18" fmla="*/ 15 w 17"/>
                <a:gd name="T19" fmla="*/ 15 h 19"/>
                <a:gd name="T20" fmla="*/ 17 w 17"/>
                <a:gd name="T21" fmla="*/ 19 h 19"/>
                <a:gd name="T22" fmla="*/ 12 w 17"/>
                <a:gd name="T23" fmla="*/ 19 h 19"/>
                <a:gd name="T24" fmla="*/ 10 w 17"/>
                <a:gd name="T25" fmla="*/ 15 h 19"/>
                <a:gd name="T26" fmla="*/ 8 w 17"/>
                <a:gd name="T27" fmla="*/ 12 h 19"/>
                <a:gd name="T28" fmla="*/ 6 w 17"/>
                <a:gd name="T29" fmla="*/ 11 h 19"/>
                <a:gd name="T30" fmla="*/ 4 w 17"/>
                <a:gd name="T31" fmla="*/ 11 h 19"/>
                <a:gd name="T32" fmla="*/ 4 w 17"/>
                <a:gd name="T33" fmla="*/ 11 h 19"/>
                <a:gd name="T34" fmla="*/ 4 w 17"/>
                <a:gd name="T35" fmla="*/ 19 h 19"/>
                <a:gd name="T36" fmla="*/ 0 w 17"/>
                <a:gd name="T37" fmla="*/ 19 h 19"/>
                <a:gd name="T38" fmla="*/ 4 w 17"/>
                <a:gd name="T39" fmla="*/ 8 h 19"/>
                <a:gd name="T40" fmla="*/ 7 w 17"/>
                <a:gd name="T41" fmla="*/ 8 h 19"/>
                <a:gd name="T42" fmla="*/ 10 w 17"/>
                <a:gd name="T43" fmla="*/ 8 h 19"/>
                <a:gd name="T44" fmla="*/ 11 w 17"/>
                <a:gd name="T45" fmla="*/ 7 h 19"/>
                <a:gd name="T46" fmla="*/ 11 w 17"/>
                <a:gd name="T47" fmla="*/ 6 h 19"/>
                <a:gd name="T48" fmla="*/ 11 w 17"/>
                <a:gd name="T49" fmla="*/ 4 h 19"/>
                <a:gd name="T50" fmla="*/ 9 w 17"/>
                <a:gd name="T51" fmla="*/ 3 h 19"/>
                <a:gd name="T52" fmla="*/ 7 w 17"/>
                <a:gd name="T53" fmla="*/ 3 h 19"/>
                <a:gd name="T54" fmla="*/ 4 w 17"/>
                <a:gd name="T55" fmla="*/ 3 h 19"/>
                <a:gd name="T56" fmla="*/ 4 w 17"/>
                <a:gd name="T5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9">
                  <a:moveTo>
                    <a:pt x="0" y="19"/>
                  </a:moveTo>
                  <a:cubicBezTo>
                    <a:pt x="0" y="0"/>
                    <a:pt x="0" y="0"/>
                    <a:pt x="0" y="0"/>
                  </a:cubicBezTo>
                  <a:cubicBezTo>
                    <a:pt x="8" y="0"/>
                    <a:pt x="8" y="0"/>
                    <a:pt x="8" y="0"/>
                  </a:cubicBezTo>
                  <a:cubicBezTo>
                    <a:pt x="10" y="0"/>
                    <a:pt x="11" y="0"/>
                    <a:pt x="12" y="1"/>
                  </a:cubicBezTo>
                  <a:cubicBezTo>
                    <a:pt x="13" y="1"/>
                    <a:pt x="14" y="2"/>
                    <a:pt x="15" y="2"/>
                  </a:cubicBezTo>
                  <a:cubicBezTo>
                    <a:pt x="15" y="3"/>
                    <a:pt x="15" y="4"/>
                    <a:pt x="15" y="5"/>
                  </a:cubicBezTo>
                  <a:cubicBezTo>
                    <a:pt x="15" y="7"/>
                    <a:pt x="15" y="8"/>
                    <a:pt x="14" y="9"/>
                  </a:cubicBezTo>
                  <a:cubicBezTo>
                    <a:pt x="13" y="10"/>
                    <a:pt x="12" y="10"/>
                    <a:pt x="10" y="11"/>
                  </a:cubicBezTo>
                  <a:cubicBezTo>
                    <a:pt x="11" y="11"/>
                    <a:pt x="12" y="12"/>
                    <a:pt x="12" y="12"/>
                  </a:cubicBezTo>
                  <a:cubicBezTo>
                    <a:pt x="13" y="13"/>
                    <a:pt x="14" y="14"/>
                    <a:pt x="15" y="15"/>
                  </a:cubicBezTo>
                  <a:cubicBezTo>
                    <a:pt x="17" y="19"/>
                    <a:pt x="17" y="19"/>
                    <a:pt x="17" y="19"/>
                  </a:cubicBezTo>
                  <a:cubicBezTo>
                    <a:pt x="12" y="19"/>
                    <a:pt x="12" y="19"/>
                    <a:pt x="12" y="19"/>
                  </a:cubicBezTo>
                  <a:cubicBezTo>
                    <a:pt x="10" y="15"/>
                    <a:pt x="10" y="15"/>
                    <a:pt x="10" y="15"/>
                  </a:cubicBezTo>
                  <a:cubicBezTo>
                    <a:pt x="9" y="13"/>
                    <a:pt x="8" y="12"/>
                    <a:pt x="8" y="12"/>
                  </a:cubicBezTo>
                  <a:cubicBezTo>
                    <a:pt x="7" y="12"/>
                    <a:pt x="7" y="11"/>
                    <a:pt x="6" y="11"/>
                  </a:cubicBezTo>
                  <a:cubicBezTo>
                    <a:pt x="6" y="11"/>
                    <a:pt x="5" y="11"/>
                    <a:pt x="4" y="11"/>
                  </a:cubicBezTo>
                  <a:cubicBezTo>
                    <a:pt x="4" y="11"/>
                    <a:pt x="4" y="11"/>
                    <a:pt x="4" y="11"/>
                  </a:cubicBezTo>
                  <a:cubicBezTo>
                    <a:pt x="4" y="19"/>
                    <a:pt x="4" y="19"/>
                    <a:pt x="4" y="19"/>
                  </a:cubicBezTo>
                  <a:lnTo>
                    <a:pt x="0" y="19"/>
                  </a:lnTo>
                  <a:close/>
                  <a:moveTo>
                    <a:pt x="4" y="8"/>
                  </a:moveTo>
                  <a:cubicBezTo>
                    <a:pt x="7" y="8"/>
                    <a:pt x="7" y="8"/>
                    <a:pt x="7" y="8"/>
                  </a:cubicBezTo>
                  <a:cubicBezTo>
                    <a:pt x="8" y="8"/>
                    <a:pt x="10" y="8"/>
                    <a:pt x="10" y="8"/>
                  </a:cubicBezTo>
                  <a:cubicBezTo>
                    <a:pt x="10" y="8"/>
                    <a:pt x="11" y="7"/>
                    <a:pt x="11" y="7"/>
                  </a:cubicBezTo>
                  <a:cubicBezTo>
                    <a:pt x="11" y="7"/>
                    <a:pt x="11" y="6"/>
                    <a:pt x="11" y="6"/>
                  </a:cubicBezTo>
                  <a:cubicBezTo>
                    <a:pt x="11" y="5"/>
                    <a:pt x="11" y="4"/>
                    <a:pt x="11" y="4"/>
                  </a:cubicBezTo>
                  <a:cubicBezTo>
                    <a:pt x="11" y="4"/>
                    <a:pt x="10" y="3"/>
                    <a:pt x="9" y="3"/>
                  </a:cubicBezTo>
                  <a:cubicBezTo>
                    <a:pt x="9" y="3"/>
                    <a:pt x="8" y="3"/>
                    <a:pt x="7" y="3"/>
                  </a:cubicBezTo>
                  <a:cubicBezTo>
                    <a:pt x="4" y="3"/>
                    <a:pt x="4" y="3"/>
                    <a:pt x="4" y="3"/>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p:cNvSpPr>
              <a:spLocks/>
            </p:cNvSpPr>
            <p:nvPr/>
          </p:nvSpPr>
          <p:spPr bwMode="auto">
            <a:xfrm>
              <a:off x="8088313" y="4029075"/>
              <a:ext cx="50800" cy="69850"/>
            </a:xfrm>
            <a:custGeom>
              <a:avLst/>
              <a:gdLst>
                <a:gd name="T0" fmla="*/ 0 w 32"/>
                <a:gd name="T1" fmla="*/ 44 h 44"/>
                <a:gd name="T2" fmla="*/ 0 w 32"/>
                <a:gd name="T3" fmla="*/ 0 h 44"/>
                <a:gd name="T4" fmla="*/ 32 w 32"/>
                <a:gd name="T5" fmla="*/ 0 h 44"/>
                <a:gd name="T6" fmla="*/ 32 w 32"/>
                <a:gd name="T7" fmla="*/ 7 h 44"/>
                <a:gd name="T8" fmla="*/ 9 w 32"/>
                <a:gd name="T9" fmla="*/ 7 h 44"/>
                <a:gd name="T10" fmla="*/ 9 w 32"/>
                <a:gd name="T11" fmla="*/ 16 h 44"/>
                <a:gd name="T12" fmla="*/ 30 w 32"/>
                <a:gd name="T13" fmla="*/ 16 h 44"/>
                <a:gd name="T14" fmla="*/ 30 w 32"/>
                <a:gd name="T15" fmla="*/ 26 h 44"/>
                <a:gd name="T16" fmla="*/ 9 w 32"/>
                <a:gd name="T17" fmla="*/ 26 h 44"/>
                <a:gd name="T18" fmla="*/ 9 w 32"/>
                <a:gd name="T19" fmla="*/ 37 h 44"/>
                <a:gd name="T20" fmla="*/ 32 w 32"/>
                <a:gd name="T21" fmla="*/ 37 h 44"/>
                <a:gd name="T22" fmla="*/ 32 w 32"/>
                <a:gd name="T23" fmla="*/ 44 h 44"/>
                <a:gd name="T24" fmla="*/ 0 w 32"/>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0" y="44"/>
                  </a:moveTo>
                  <a:lnTo>
                    <a:pt x="0" y="0"/>
                  </a:lnTo>
                  <a:lnTo>
                    <a:pt x="32" y="0"/>
                  </a:lnTo>
                  <a:lnTo>
                    <a:pt x="32" y="7"/>
                  </a:lnTo>
                  <a:lnTo>
                    <a:pt x="9" y="7"/>
                  </a:lnTo>
                  <a:lnTo>
                    <a:pt x="9" y="16"/>
                  </a:lnTo>
                  <a:lnTo>
                    <a:pt x="30" y="16"/>
                  </a:lnTo>
                  <a:lnTo>
                    <a:pt x="30" y="26"/>
                  </a:lnTo>
                  <a:lnTo>
                    <a:pt x="9" y="26"/>
                  </a:lnTo>
                  <a:lnTo>
                    <a:pt x="9" y="37"/>
                  </a:lnTo>
                  <a:lnTo>
                    <a:pt x="32" y="37"/>
                  </a:lnTo>
                  <a:lnTo>
                    <a:pt x="32" y="44"/>
                  </a:ln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p:cNvSpPr>
              <a:spLocks noEditPoints="1"/>
            </p:cNvSpPr>
            <p:nvPr/>
          </p:nvSpPr>
          <p:spPr bwMode="auto">
            <a:xfrm>
              <a:off x="8154988" y="4029075"/>
              <a:ext cx="50800" cy="69850"/>
            </a:xfrm>
            <a:custGeom>
              <a:avLst/>
              <a:gdLst>
                <a:gd name="T0" fmla="*/ 0 w 14"/>
                <a:gd name="T1" fmla="*/ 19 h 19"/>
                <a:gd name="T2" fmla="*/ 0 w 14"/>
                <a:gd name="T3" fmla="*/ 0 h 19"/>
                <a:gd name="T4" fmla="*/ 6 w 14"/>
                <a:gd name="T5" fmla="*/ 0 h 19"/>
                <a:gd name="T6" fmla="*/ 10 w 14"/>
                <a:gd name="T7" fmla="*/ 0 h 19"/>
                <a:gd name="T8" fmla="*/ 13 w 14"/>
                <a:gd name="T9" fmla="*/ 2 h 19"/>
                <a:gd name="T10" fmla="*/ 14 w 14"/>
                <a:gd name="T11" fmla="*/ 6 h 19"/>
                <a:gd name="T12" fmla="*/ 13 w 14"/>
                <a:gd name="T13" fmla="*/ 9 h 19"/>
                <a:gd name="T14" fmla="*/ 12 w 14"/>
                <a:gd name="T15" fmla="*/ 11 h 19"/>
                <a:gd name="T16" fmla="*/ 10 w 14"/>
                <a:gd name="T17" fmla="*/ 12 h 19"/>
                <a:gd name="T18" fmla="*/ 6 w 14"/>
                <a:gd name="T19" fmla="*/ 12 h 19"/>
                <a:gd name="T20" fmla="*/ 3 w 14"/>
                <a:gd name="T21" fmla="*/ 12 h 19"/>
                <a:gd name="T22" fmla="*/ 3 w 14"/>
                <a:gd name="T23" fmla="*/ 19 h 19"/>
                <a:gd name="T24" fmla="*/ 0 w 14"/>
                <a:gd name="T25" fmla="*/ 19 h 19"/>
                <a:gd name="T26" fmla="*/ 3 w 14"/>
                <a:gd name="T27" fmla="*/ 3 h 19"/>
                <a:gd name="T28" fmla="*/ 3 w 14"/>
                <a:gd name="T29" fmla="*/ 9 h 19"/>
                <a:gd name="T30" fmla="*/ 5 w 14"/>
                <a:gd name="T31" fmla="*/ 9 h 19"/>
                <a:gd name="T32" fmla="*/ 8 w 14"/>
                <a:gd name="T33" fmla="*/ 8 h 19"/>
                <a:gd name="T34" fmla="*/ 10 w 14"/>
                <a:gd name="T35" fmla="*/ 7 h 19"/>
                <a:gd name="T36" fmla="*/ 10 w 14"/>
                <a:gd name="T37" fmla="*/ 6 h 19"/>
                <a:gd name="T38" fmla="*/ 9 w 14"/>
                <a:gd name="T39" fmla="*/ 4 h 19"/>
                <a:gd name="T40" fmla="*/ 8 w 14"/>
                <a:gd name="T41" fmla="*/ 3 h 19"/>
                <a:gd name="T42" fmla="*/ 5 w 14"/>
                <a:gd name="T43" fmla="*/ 3 h 19"/>
                <a:gd name="T44" fmla="*/ 3 w 14"/>
                <a:gd name="T45"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9">
                  <a:moveTo>
                    <a:pt x="0" y="19"/>
                  </a:moveTo>
                  <a:cubicBezTo>
                    <a:pt x="0" y="0"/>
                    <a:pt x="0" y="0"/>
                    <a:pt x="0" y="0"/>
                  </a:cubicBezTo>
                  <a:cubicBezTo>
                    <a:pt x="6" y="0"/>
                    <a:pt x="6" y="0"/>
                    <a:pt x="6" y="0"/>
                  </a:cubicBezTo>
                  <a:cubicBezTo>
                    <a:pt x="8" y="0"/>
                    <a:pt x="10" y="0"/>
                    <a:pt x="10" y="0"/>
                  </a:cubicBezTo>
                  <a:cubicBezTo>
                    <a:pt x="11" y="1"/>
                    <a:pt x="12" y="1"/>
                    <a:pt x="13" y="2"/>
                  </a:cubicBezTo>
                  <a:cubicBezTo>
                    <a:pt x="14" y="3"/>
                    <a:pt x="14" y="4"/>
                    <a:pt x="14" y="6"/>
                  </a:cubicBezTo>
                  <a:cubicBezTo>
                    <a:pt x="14" y="7"/>
                    <a:pt x="14" y="8"/>
                    <a:pt x="13" y="9"/>
                  </a:cubicBezTo>
                  <a:cubicBezTo>
                    <a:pt x="13" y="10"/>
                    <a:pt x="12" y="10"/>
                    <a:pt x="12" y="11"/>
                  </a:cubicBezTo>
                  <a:cubicBezTo>
                    <a:pt x="11" y="11"/>
                    <a:pt x="10" y="11"/>
                    <a:pt x="10" y="12"/>
                  </a:cubicBezTo>
                  <a:cubicBezTo>
                    <a:pt x="9" y="12"/>
                    <a:pt x="8" y="12"/>
                    <a:pt x="6" y="12"/>
                  </a:cubicBezTo>
                  <a:cubicBezTo>
                    <a:pt x="3" y="12"/>
                    <a:pt x="3" y="12"/>
                    <a:pt x="3" y="12"/>
                  </a:cubicBezTo>
                  <a:cubicBezTo>
                    <a:pt x="3" y="19"/>
                    <a:pt x="3" y="19"/>
                    <a:pt x="3" y="19"/>
                  </a:cubicBezTo>
                  <a:lnTo>
                    <a:pt x="0" y="19"/>
                  </a:lnTo>
                  <a:close/>
                  <a:moveTo>
                    <a:pt x="3" y="3"/>
                  </a:moveTo>
                  <a:cubicBezTo>
                    <a:pt x="3" y="9"/>
                    <a:pt x="3" y="9"/>
                    <a:pt x="3" y="9"/>
                  </a:cubicBezTo>
                  <a:cubicBezTo>
                    <a:pt x="5" y="9"/>
                    <a:pt x="5" y="9"/>
                    <a:pt x="5" y="9"/>
                  </a:cubicBezTo>
                  <a:cubicBezTo>
                    <a:pt x="7" y="9"/>
                    <a:pt x="8" y="9"/>
                    <a:pt x="8" y="8"/>
                  </a:cubicBezTo>
                  <a:cubicBezTo>
                    <a:pt x="9" y="8"/>
                    <a:pt x="9" y="8"/>
                    <a:pt x="10" y="7"/>
                  </a:cubicBezTo>
                  <a:cubicBezTo>
                    <a:pt x="10" y="7"/>
                    <a:pt x="10" y="6"/>
                    <a:pt x="10" y="6"/>
                  </a:cubicBezTo>
                  <a:cubicBezTo>
                    <a:pt x="10" y="5"/>
                    <a:pt x="10" y="5"/>
                    <a:pt x="9" y="4"/>
                  </a:cubicBezTo>
                  <a:cubicBezTo>
                    <a:pt x="9" y="4"/>
                    <a:pt x="9" y="4"/>
                    <a:pt x="8" y="3"/>
                  </a:cubicBezTo>
                  <a:cubicBezTo>
                    <a:pt x="8" y="3"/>
                    <a:pt x="7" y="3"/>
                    <a:pt x="5" y="3"/>
                  </a:cubicBez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p:cNvSpPr>
              <a:spLocks noEditPoints="1"/>
            </p:cNvSpPr>
            <p:nvPr/>
          </p:nvSpPr>
          <p:spPr bwMode="auto">
            <a:xfrm>
              <a:off x="8213725" y="4029075"/>
              <a:ext cx="69850" cy="69850"/>
            </a:xfrm>
            <a:custGeom>
              <a:avLst/>
              <a:gdLst>
                <a:gd name="T0" fmla="*/ 0 w 19"/>
                <a:gd name="T1" fmla="*/ 10 h 19"/>
                <a:gd name="T2" fmla="*/ 1 w 19"/>
                <a:gd name="T3" fmla="*/ 5 h 19"/>
                <a:gd name="T4" fmla="*/ 3 w 19"/>
                <a:gd name="T5" fmla="*/ 2 h 19"/>
                <a:gd name="T6" fmla="*/ 5 w 19"/>
                <a:gd name="T7" fmla="*/ 0 h 19"/>
                <a:gd name="T8" fmla="*/ 10 w 19"/>
                <a:gd name="T9" fmla="*/ 0 h 19"/>
                <a:gd name="T10" fmla="*/ 16 w 19"/>
                <a:gd name="T11" fmla="*/ 2 h 19"/>
                <a:gd name="T12" fmla="*/ 19 w 19"/>
                <a:gd name="T13" fmla="*/ 10 h 19"/>
                <a:gd name="T14" fmla="*/ 16 w 19"/>
                <a:gd name="T15" fmla="*/ 17 h 19"/>
                <a:gd name="T16" fmla="*/ 10 w 19"/>
                <a:gd name="T17" fmla="*/ 19 h 19"/>
                <a:gd name="T18" fmla="*/ 3 w 19"/>
                <a:gd name="T19" fmla="*/ 17 h 19"/>
                <a:gd name="T20" fmla="*/ 0 w 19"/>
                <a:gd name="T21" fmla="*/ 10 h 19"/>
                <a:gd name="T22" fmla="*/ 4 w 19"/>
                <a:gd name="T23" fmla="*/ 10 h 19"/>
                <a:gd name="T24" fmla="*/ 6 w 19"/>
                <a:gd name="T25" fmla="*/ 14 h 19"/>
                <a:gd name="T26" fmla="*/ 10 w 19"/>
                <a:gd name="T27" fmla="*/ 16 h 19"/>
                <a:gd name="T28" fmla="*/ 13 w 19"/>
                <a:gd name="T29" fmla="*/ 14 h 19"/>
                <a:gd name="T30" fmla="*/ 15 w 19"/>
                <a:gd name="T31" fmla="*/ 9 h 19"/>
                <a:gd name="T32" fmla="*/ 13 w 19"/>
                <a:gd name="T33" fmla="*/ 5 h 19"/>
                <a:gd name="T34" fmla="*/ 10 w 19"/>
                <a:gd name="T35" fmla="*/ 3 h 19"/>
                <a:gd name="T36" fmla="*/ 6 w 19"/>
                <a:gd name="T37" fmla="*/ 5 h 19"/>
                <a:gd name="T38" fmla="*/ 4 w 19"/>
                <a:gd name="T3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9">
                  <a:moveTo>
                    <a:pt x="0" y="10"/>
                  </a:moveTo>
                  <a:cubicBezTo>
                    <a:pt x="0" y="8"/>
                    <a:pt x="1" y="6"/>
                    <a:pt x="1" y="5"/>
                  </a:cubicBezTo>
                  <a:cubicBezTo>
                    <a:pt x="2" y="4"/>
                    <a:pt x="2" y="3"/>
                    <a:pt x="3" y="2"/>
                  </a:cubicBezTo>
                  <a:cubicBezTo>
                    <a:pt x="4" y="1"/>
                    <a:pt x="5" y="1"/>
                    <a:pt x="5" y="0"/>
                  </a:cubicBezTo>
                  <a:cubicBezTo>
                    <a:pt x="7" y="0"/>
                    <a:pt x="8" y="0"/>
                    <a:pt x="10" y="0"/>
                  </a:cubicBezTo>
                  <a:cubicBezTo>
                    <a:pt x="12" y="0"/>
                    <a:pt x="15" y="1"/>
                    <a:pt x="16" y="2"/>
                  </a:cubicBezTo>
                  <a:cubicBezTo>
                    <a:pt x="18" y="4"/>
                    <a:pt x="19" y="6"/>
                    <a:pt x="19" y="10"/>
                  </a:cubicBezTo>
                  <a:cubicBezTo>
                    <a:pt x="19" y="13"/>
                    <a:pt x="18" y="15"/>
                    <a:pt x="16" y="17"/>
                  </a:cubicBezTo>
                  <a:cubicBezTo>
                    <a:pt x="15" y="18"/>
                    <a:pt x="12" y="19"/>
                    <a:pt x="10" y="19"/>
                  </a:cubicBezTo>
                  <a:cubicBezTo>
                    <a:pt x="7" y="19"/>
                    <a:pt x="5" y="18"/>
                    <a:pt x="3" y="17"/>
                  </a:cubicBezTo>
                  <a:cubicBezTo>
                    <a:pt x="1" y="15"/>
                    <a:pt x="0" y="13"/>
                    <a:pt x="0" y="10"/>
                  </a:cubicBezTo>
                  <a:close/>
                  <a:moveTo>
                    <a:pt x="4" y="10"/>
                  </a:moveTo>
                  <a:cubicBezTo>
                    <a:pt x="4" y="12"/>
                    <a:pt x="5" y="13"/>
                    <a:pt x="6" y="14"/>
                  </a:cubicBezTo>
                  <a:cubicBezTo>
                    <a:pt x="7" y="15"/>
                    <a:pt x="8" y="16"/>
                    <a:pt x="10" y="16"/>
                  </a:cubicBezTo>
                  <a:cubicBezTo>
                    <a:pt x="11" y="16"/>
                    <a:pt x="12" y="15"/>
                    <a:pt x="13" y="14"/>
                  </a:cubicBezTo>
                  <a:cubicBezTo>
                    <a:pt x="14" y="13"/>
                    <a:pt x="15" y="12"/>
                    <a:pt x="15" y="9"/>
                  </a:cubicBezTo>
                  <a:cubicBezTo>
                    <a:pt x="15" y="7"/>
                    <a:pt x="14" y="6"/>
                    <a:pt x="13" y="5"/>
                  </a:cubicBezTo>
                  <a:cubicBezTo>
                    <a:pt x="12" y="4"/>
                    <a:pt x="11" y="3"/>
                    <a:pt x="10" y="3"/>
                  </a:cubicBezTo>
                  <a:cubicBezTo>
                    <a:pt x="8" y="3"/>
                    <a:pt x="7" y="4"/>
                    <a:pt x="6" y="5"/>
                  </a:cubicBezTo>
                  <a:cubicBezTo>
                    <a:pt x="5" y="6"/>
                    <a:pt x="4" y="7"/>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p:cNvSpPr>
              <a:spLocks noEditPoints="1"/>
            </p:cNvSpPr>
            <p:nvPr/>
          </p:nvSpPr>
          <p:spPr bwMode="auto">
            <a:xfrm>
              <a:off x="8294688" y="4029075"/>
              <a:ext cx="61913" cy="69850"/>
            </a:xfrm>
            <a:custGeom>
              <a:avLst/>
              <a:gdLst>
                <a:gd name="T0" fmla="*/ 0 w 17"/>
                <a:gd name="T1" fmla="*/ 19 h 19"/>
                <a:gd name="T2" fmla="*/ 0 w 17"/>
                <a:gd name="T3" fmla="*/ 0 h 19"/>
                <a:gd name="T4" fmla="*/ 8 w 17"/>
                <a:gd name="T5" fmla="*/ 0 h 19"/>
                <a:gd name="T6" fmla="*/ 12 w 17"/>
                <a:gd name="T7" fmla="*/ 1 h 19"/>
                <a:gd name="T8" fmla="*/ 14 w 17"/>
                <a:gd name="T9" fmla="*/ 2 h 19"/>
                <a:gd name="T10" fmla="*/ 15 w 17"/>
                <a:gd name="T11" fmla="*/ 5 h 19"/>
                <a:gd name="T12" fmla="*/ 14 w 17"/>
                <a:gd name="T13" fmla="*/ 9 h 19"/>
                <a:gd name="T14" fmla="*/ 10 w 17"/>
                <a:gd name="T15" fmla="*/ 11 h 19"/>
                <a:gd name="T16" fmla="*/ 12 w 17"/>
                <a:gd name="T17" fmla="*/ 12 h 19"/>
                <a:gd name="T18" fmla="*/ 14 w 17"/>
                <a:gd name="T19" fmla="*/ 15 h 19"/>
                <a:gd name="T20" fmla="*/ 17 w 17"/>
                <a:gd name="T21" fmla="*/ 19 h 19"/>
                <a:gd name="T22" fmla="*/ 12 w 17"/>
                <a:gd name="T23" fmla="*/ 19 h 19"/>
                <a:gd name="T24" fmla="*/ 9 w 17"/>
                <a:gd name="T25" fmla="*/ 15 h 19"/>
                <a:gd name="T26" fmla="*/ 7 w 17"/>
                <a:gd name="T27" fmla="*/ 12 h 19"/>
                <a:gd name="T28" fmla="*/ 6 w 17"/>
                <a:gd name="T29" fmla="*/ 11 h 19"/>
                <a:gd name="T30" fmla="*/ 4 w 17"/>
                <a:gd name="T31" fmla="*/ 11 h 19"/>
                <a:gd name="T32" fmla="*/ 4 w 17"/>
                <a:gd name="T33" fmla="*/ 11 h 19"/>
                <a:gd name="T34" fmla="*/ 4 w 17"/>
                <a:gd name="T35" fmla="*/ 19 h 19"/>
                <a:gd name="T36" fmla="*/ 0 w 17"/>
                <a:gd name="T37" fmla="*/ 19 h 19"/>
                <a:gd name="T38" fmla="*/ 4 w 17"/>
                <a:gd name="T39" fmla="*/ 8 h 19"/>
                <a:gd name="T40" fmla="*/ 6 w 17"/>
                <a:gd name="T41" fmla="*/ 8 h 19"/>
                <a:gd name="T42" fmla="*/ 10 w 17"/>
                <a:gd name="T43" fmla="*/ 8 h 19"/>
                <a:gd name="T44" fmla="*/ 11 w 17"/>
                <a:gd name="T45" fmla="*/ 7 h 19"/>
                <a:gd name="T46" fmla="*/ 11 w 17"/>
                <a:gd name="T47" fmla="*/ 6 h 19"/>
                <a:gd name="T48" fmla="*/ 11 w 17"/>
                <a:gd name="T49" fmla="*/ 4 h 19"/>
                <a:gd name="T50" fmla="*/ 9 w 17"/>
                <a:gd name="T51" fmla="*/ 3 h 19"/>
                <a:gd name="T52" fmla="*/ 7 w 17"/>
                <a:gd name="T53" fmla="*/ 3 h 19"/>
                <a:gd name="T54" fmla="*/ 4 w 17"/>
                <a:gd name="T55" fmla="*/ 3 h 19"/>
                <a:gd name="T56" fmla="*/ 4 w 17"/>
                <a:gd name="T5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9">
                  <a:moveTo>
                    <a:pt x="0" y="19"/>
                  </a:moveTo>
                  <a:cubicBezTo>
                    <a:pt x="0" y="0"/>
                    <a:pt x="0" y="0"/>
                    <a:pt x="0" y="0"/>
                  </a:cubicBezTo>
                  <a:cubicBezTo>
                    <a:pt x="8" y="0"/>
                    <a:pt x="8" y="0"/>
                    <a:pt x="8" y="0"/>
                  </a:cubicBezTo>
                  <a:cubicBezTo>
                    <a:pt x="10" y="0"/>
                    <a:pt x="11" y="0"/>
                    <a:pt x="12" y="1"/>
                  </a:cubicBezTo>
                  <a:cubicBezTo>
                    <a:pt x="13" y="1"/>
                    <a:pt x="14" y="2"/>
                    <a:pt x="14" y="2"/>
                  </a:cubicBezTo>
                  <a:cubicBezTo>
                    <a:pt x="15" y="3"/>
                    <a:pt x="15" y="4"/>
                    <a:pt x="15" y="5"/>
                  </a:cubicBezTo>
                  <a:cubicBezTo>
                    <a:pt x="15" y="7"/>
                    <a:pt x="15" y="8"/>
                    <a:pt x="14" y="9"/>
                  </a:cubicBezTo>
                  <a:cubicBezTo>
                    <a:pt x="13" y="10"/>
                    <a:pt x="12" y="10"/>
                    <a:pt x="10" y="11"/>
                  </a:cubicBezTo>
                  <a:cubicBezTo>
                    <a:pt x="11" y="11"/>
                    <a:pt x="12" y="12"/>
                    <a:pt x="12" y="12"/>
                  </a:cubicBezTo>
                  <a:cubicBezTo>
                    <a:pt x="13" y="13"/>
                    <a:pt x="13" y="14"/>
                    <a:pt x="14" y="15"/>
                  </a:cubicBezTo>
                  <a:cubicBezTo>
                    <a:pt x="17" y="19"/>
                    <a:pt x="17" y="19"/>
                    <a:pt x="17" y="19"/>
                  </a:cubicBezTo>
                  <a:cubicBezTo>
                    <a:pt x="12" y="19"/>
                    <a:pt x="12" y="19"/>
                    <a:pt x="12" y="19"/>
                  </a:cubicBezTo>
                  <a:cubicBezTo>
                    <a:pt x="9" y="15"/>
                    <a:pt x="9" y="15"/>
                    <a:pt x="9" y="15"/>
                  </a:cubicBezTo>
                  <a:cubicBezTo>
                    <a:pt x="8" y="13"/>
                    <a:pt x="8" y="12"/>
                    <a:pt x="7" y="12"/>
                  </a:cubicBezTo>
                  <a:cubicBezTo>
                    <a:pt x="7" y="12"/>
                    <a:pt x="7" y="11"/>
                    <a:pt x="6" y="11"/>
                  </a:cubicBezTo>
                  <a:cubicBezTo>
                    <a:pt x="6" y="11"/>
                    <a:pt x="5" y="11"/>
                    <a:pt x="4" y="11"/>
                  </a:cubicBezTo>
                  <a:cubicBezTo>
                    <a:pt x="4" y="11"/>
                    <a:pt x="4" y="11"/>
                    <a:pt x="4" y="11"/>
                  </a:cubicBezTo>
                  <a:cubicBezTo>
                    <a:pt x="4" y="19"/>
                    <a:pt x="4" y="19"/>
                    <a:pt x="4" y="19"/>
                  </a:cubicBezTo>
                  <a:lnTo>
                    <a:pt x="0" y="19"/>
                  </a:lnTo>
                  <a:close/>
                  <a:moveTo>
                    <a:pt x="4" y="8"/>
                  </a:moveTo>
                  <a:cubicBezTo>
                    <a:pt x="6" y="8"/>
                    <a:pt x="6" y="8"/>
                    <a:pt x="6" y="8"/>
                  </a:cubicBezTo>
                  <a:cubicBezTo>
                    <a:pt x="8" y="8"/>
                    <a:pt x="9" y="8"/>
                    <a:pt x="10" y="8"/>
                  </a:cubicBezTo>
                  <a:cubicBezTo>
                    <a:pt x="10" y="8"/>
                    <a:pt x="11" y="7"/>
                    <a:pt x="11" y="7"/>
                  </a:cubicBezTo>
                  <a:cubicBezTo>
                    <a:pt x="11" y="7"/>
                    <a:pt x="11" y="6"/>
                    <a:pt x="11" y="6"/>
                  </a:cubicBezTo>
                  <a:cubicBezTo>
                    <a:pt x="11" y="5"/>
                    <a:pt x="11" y="4"/>
                    <a:pt x="11" y="4"/>
                  </a:cubicBezTo>
                  <a:cubicBezTo>
                    <a:pt x="10" y="4"/>
                    <a:pt x="10" y="3"/>
                    <a:pt x="9" y="3"/>
                  </a:cubicBezTo>
                  <a:cubicBezTo>
                    <a:pt x="9" y="3"/>
                    <a:pt x="8" y="3"/>
                    <a:pt x="7" y="3"/>
                  </a:cubicBezTo>
                  <a:cubicBezTo>
                    <a:pt x="4" y="3"/>
                    <a:pt x="4" y="3"/>
                    <a:pt x="4" y="3"/>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
            <p:cNvSpPr>
              <a:spLocks/>
            </p:cNvSpPr>
            <p:nvPr/>
          </p:nvSpPr>
          <p:spPr bwMode="auto">
            <a:xfrm>
              <a:off x="8356600" y="4029075"/>
              <a:ext cx="55563" cy="69850"/>
            </a:xfrm>
            <a:custGeom>
              <a:avLst/>
              <a:gdLst>
                <a:gd name="T0" fmla="*/ 14 w 35"/>
                <a:gd name="T1" fmla="*/ 44 h 44"/>
                <a:gd name="T2" fmla="*/ 14 w 35"/>
                <a:gd name="T3" fmla="*/ 7 h 44"/>
                <a:gd name="T4" fmla="*/ 0 w 35"/>
                <a:gd name="T5" fmla="*/ 7 h 44"/>
                <a:gd name="T6" fmla="*/ 0 w 35"/>
                <a:gd name="T7" fmla="*/ 0 h 44"/>
                <a:gd name="T8" fmla="*/ 35 w 35"/>
                <a:gd name="T9" fmla="*/ 0 h 44"/>
                <a:gd name="T10" fmla="*/ 35 w 35"/>
                <a:gd name="T11" fmla="*/ 7 h 44"/>
                <a:gd name="T12" fmla="*/ 23 w 35"/>
                <a:gd name="T13" fmla="*/ 7 h 44"/>
                <a:gd name="T14" fmla="*/ 23 w 35"/>
                <a:gd name="T15" fmla="*/ 44 h 44"/>
                <a:gd name="T16" fmla="*/ 14 w 35"/>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4">
                  <a:moveTo>
                    <a:pt x="14" y="44"/>
                  </a:moveTo>
                  <a:lnTo>
                    <a:pt x="14" y="7"/>
                  </a:lnTo>
                  <a:lnTo>
                    <a:pt x="0" y="7"/>
                  </a:lnTo>
                  <a:lnTo>
                    <a:pt x="0" y="0"/>
                  </a:lnTo>
                  <a:lnTo>
                    <a:pt x="35" y="0"/>
                  </a:lnTo>
                  <a:lnTo>
                    <a:pt x="35" y="7"/>
                  </a:lnTo>
                  <a:lnTo>
                    <a:pt x="23" y="7"/>
                  </a:lnTo>
                  <a:lnTo>
                    <a:pt x="23" y="44"/>
                  </a:lnTo>
                  <a:lnTo>
                    <a:pt x="14"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Freeform 65"/>
          <p:cNvSpPr>
            <a:spLocks noEditPoints="1"/>
          </p:cNvSpPr>
          <p:nvPr/>
        </p:nvSpPr>
        <p:spPr bwMode="auto">
          <a:xfrm>
            <a:off x="6720017" y="2225427"/>
            <a:ext cx="575570" cy="517563"/>
          </a:xfrm>
          <a:custGeom>
            <a:avLst/>
            <a:gdLst>
              <a:gd name="T0" fmla="*/ 553 w 557"/>
              <a:gd name="T1" fmla="*/ 198 h 530"/>
              <a:gd name="T2" fmla="*/ 281 w 557"/>
              <a:gd name="T3" fmla="*/ 2 h 530"/>
              <a:gd name="T4" fmla="*/ 274 w 557"/>
              <a:gd name="T5" fmla="*/ 2 h 530"/>
              <a:gd name="T6" fmla="*/ 3 w 557"/>
              <a:gd name="T7" fmla="*/ 200 h 530"/>
              <a:gd name="T8" fmla="*/ 1 w 557"/>
              <a:gd name="T9" fmla="*/ 207 h 530"/>
              <a:gd name="T10" fmla="*/ 28 w 557"/>
              <a:gd name="T11" fmla="*/ 280 h 530"/>
              <a:gd name="T12" fmla="*/ 26 w 557"/>
              <a:gd name="T13" fmla="*/ 287 h 530"/>
              <a:gd name="T14" fmla="*/ 52 w 557"/>
              <a:gd name="T15" fmla="*/ 361 h 530"/>
              <a:gd name="T16" fmla="*/ 50 w 557"/>
              <a:gd name="T17" fmla="*/ 368 h 530"/>
              <a:gd name="T18" fmla="*/ 102 w 557"/>
              <a:gd name="T19" fmla="*/ 525 h 530"/>
              <a:gd name="T20" fmla="*/ 106 w 557"/>
              <a:gd name="T21" fmla="*/ 530 h 530"/>
              <a:gd name="T22" fmla="*/ 110 w 557"/>
              <a:gd name="T23" fmla="*/ 530 h 530"/>
              <a:gd name="T24" fmla="*/ 193 w 557"/>
              <a:gd name="T25" fmla="*/ 487 h 530"/>
              <a:gd name="T26" fmla="*/ 278 w 557"/>
              <a:gd name="T27" fmla="*/ 529 h 530"/>
              <a:gd name="T28" fmla="*/ 272 w 557"/>
              <a:gd name="T29" fmla="*/ 483 h 530"/>
              <a:gd name="T30" fmla="*/ 365 w 557"/>
              <a:gd name="T31" fmla="*/ 529 h 530"/>
              <a:gd name="T32" fmla="*/ 359 w 557"/>
              <a:gd name="T33" fmla="*/ 483 h 530"/>
              <a:gd name="T34" fmla="*/ 451 w 557"/>
              <a:gd name="T35" fmla="*/ 528 h 530"/>
              <a:gd name="T36" fmla="*/ 420 w 557"/>
              <a:gd name="T37" fmla="*/ 338 h 530"/>
              <a:gd name="T38" fmla="*/ 556 w 557"/>
              <a:gd name="T39" fmla="*/ 201 h 530"/>
              <a:gd name="T40" fmla="*/ 201 w 557"/>
              <a:gd name="T41" fmla="*/ 482 h 530"/>
              <a:gd name="T42" fmla="*/ 193 w 557"/>
              <a:gd name="T43" fmla="*/ 478 h 530"/>
              <a:gd name="T44" fmla="*/ 111 w 557"/>
              <a:gd name="T45" fmla="*/ 521 h 530"/>
              <a:gd name="T46" fmla="*/ 126 w 557"/>
              <a:gd name="T47" fmla="*/ 432 h 530"/>
              <a:gd name="T48" fmla="*/ 122 w 557"/>
              <a:gd name="T49" fmla="*/ 427 h 530"/>
              <a:gd name="T50" fmla="*/ 62 w 557"/>
              <a:gd name="T51" fmla="*/ 368 h 530"/>
              <a:gd name="T52" fmla="*/ 112 w 557"/>
              <a:gd name="T53" fmla="*/ 360 h 530"/>
              <a:gd name="T54" fmla="*/ 142 w 557"/>
              <a:gd name="T55" fmla="*/ 356 h 530"/>
              <a:gd name="T56" fmla="*/ 151 w 557"/>
              <a:gd name="T57" fmla="*/ 353 h 530"/>
              <a:gd name="T58" fmla="*/ 229 w 557"/>
              <a:gd name="T59" fmla="*/ 352 h 530"/>
              <a:gd name="T60" fmla="*/ 319 w 557"/>
              <a:gd name="T61" fmla="*/ 367 h 530"/>
              <a:gd name="T62" fmla="*/ 255 w 557"/>
              <a:gd name="T63" fmla="*/ 432 h 530"/>
              <a:gd name="T64" fmla="*/ 259 w 557"/>
              <a:gd name="T65" fmla="*/ 452 h 530"/>
              <a:gd name="T66" fmla="*/ 263 w 557"/>
              <a:gd name="T67" fmla="*/ 478 h 530"/>
              <a:gd name="T68" fmla="*/ 357 w 557"/>
              <a:gd name="T69" fmla="*/ 518 h 530"/>
              <a:gd name="T70" fmla="*/ 266 w 557"/>
              <a:gd name="T71" fmla="*/ 448 h 530"/>
              <a:gd name="T72" fmla="*/ 263 w 557"/>
              <a:gd name="T73" fmla="*/ 433 h 530"/>
              <a:gd name="T74" fmla="*/ 331 w 557"/>
              <a:gd name="T75" fmla="*/ 363 h 530"/>
              <a:gd name="T76" fmla="*/ 235 w 557"/>
              <a:gd name="T77" fmla="*/ 347 h 530"/>
              <a:gd name="T78" fmla="*/ 190 w 557"/>
              <a:gd name="T79" fmla="*/ 261 h 530"/>
              <a:gd name="T80" fmla="*/ 145 w 557"/>
              <a:gd name="T81" fmla="*/ 347 h 530"/>
              <a:gd name="T82" fmla="*/ 135 w 557"/>
              <a:gd name="T83" fmla="*/ 349 h 530"/>
              <a:gd name="T84" fmla="*/ 37 w 557"/>
              <a:gd name="T85" fmla="*/ 287 h 530"/>
              <a:gd name="T86" fmla="*/ 88 w 557"/>
              <a:gd name="T87" fmla="*/ 280 h 530"/>
              <a:gd name="T88" fmla="*/ 174 w 557"/>
              <a:gd name="T89" fmla="*/ 265 h 530"/>
              <a:gd name="T90" fmla="*/ 294 w 557"/>
              <a:gd name="T91" fmla="*/ 265 h 530"/>
              <a:gd name="T92" fmla="*/ 431 w 557"/>
              <a:gd name="T93" fmla="*/ 286 h 530"/>
              <a:gd name="T94" fmla="*/ 334 w 557"/>
              <a:gd name="T95" fmla="*/ 384 h 530"/>
              <a:gd name="T96" fmla="*/ 350 w 557"/>
              <a:gd name="T97" fmla="*/ 478 h 530"/>
              <a:gd name="T98" fmla="*/ 413 w 557"/>
              <a:gd name="T99" fmla="*/ 333 h 530"/>
              <a:gd name="T100" fmla="*/ 444 w 557"/>
              <a:gd name="T101" fmla="*/ 518 h 530"/>
              <a:gd name="T102" fmla="*/ 342 w 557"/>
              <a:gd name="T103" fmla="*/ 385 h 530"/>
              <a:gd name="T104" fmla="*/ 444 w 557"/>
              <a:gd name="T105" fmla="*/ 282 h 530"/>
              <a:gd name="T106" fmla="*/ 300 w 557"/>
              <a:gd name="T107" fmla="*/ 259 h 530"/>
              <a:gd name="T108" fmla="*/ 234 w 557"/>
              <a:gd name="T109" fmla="*/ 130 h 530"/>
              <a:gd name="T110" fmla="*/ 168 w 557"/>
              <a:gd name="T111" fmla="*/ 260 h 530"/>
              <a:gd name="T112" fmla="*/ 12 w 557"/>
              <a:gd name="T113" fmla="*/ 207 h 530"/>
              <a:gd name="T114" fmla="*/ 197 w 557"/>
              <a:gd name="T115" fmla="*/ 177 h 530"/>
              <a:gd name="T116" fmla="*/ 359 w 557"/>
              <a:gd name="T117" fmla="*/ 177 h 530"/>
              <a:gd name="T118" fmla="*/ 544 w 557"/>
              <a:gd name="T119" fmla="*/ 20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 h="530">
                <a:moveTo>
                  <a:pt x="556" y="201"/>
                </a:moveTo>
                <a:cubicBezTo>
                  <a:pt x="556" y="199"/>
                  <a:pt x="555" y="198"/>
                  <a:pt x="553" y="198"/>
                </a:cubicBezTo>
                <a:cubicBezTo>
                  <a:pt x="366" y="172"/>
                  <a:pt x="366" y="172"/>
                  <a:pt x="366" y="172"/>
                </a:cubicBezTo>
                <a:cubicBezTo>
                  <a:pt x="281" y="2"/>
                  <a:pt x="281" y="2"/>
                  <a:pt x="281" y="2"/>
                </a:cubicBezTo>
                <a:cubicBezTo>
                  <a:pt x="281" y="1"/>
                  <a:pt x="279" y="0"/>
                  <a:pt x="278" y="0"/>
                </a:cubicBezTo>
                <a:cubicBezTo>
                  <a:pt x="276" y="0"/>
                  <a:pt x="275" y="1"/>
                  <a:pt x="274" y="2"/>
                </a:cubicBezTo>
                <a:cubicBezTo>
                  <a:pt x="191" y="172"/>
                  <a:pt x="191" y="172"/>
                  <a:pt x="191" y="172"/>
                </a:cubicBezTo>
                <a:cubicBezTo>
                  <a:pt x="3" y="200"/>
                  <a:pt x="3" y="200"/>
                  <a:pt x="3" y="200"/>
                </a:cubicBezTo>
                <a:cubicBezTo>
                  <a:pt x="2" y="200"/>
                  <a:pt x="1" y="201"/>
                  <a:pt x="0" y="203"/>
                </a:cubicBezTo>
                <a:cubicBezTo>
                  <a:pt x="0" y="204"/>
                  <a:pt x="0" y="206"/>
                  <a:pt x="1" y="207"/>
                </a:cubicBezTo>
                <a:cubicBezTo>
                  <a:pt x="71" y="274"/>
                  <a:pt x="71" y="274"/>
                  <a:pt x="71" y="274"/>
                </a:cubicBezTo>
                <a:cubicBezTo>
                  <a:pt x="28" y="280"/>
                  <a:pt x="28" y="280"/>
                  <a:pt x="28" y="280"/>
                </a:cubicBezTo>
                <a:cubicBezTo>
                  <a:pt x="26" y="281"/>
                  <a:pt x="25" y="282"/>
                  <a:pt x="25" y="283"/>
                </a:cubicBezTo>
                <a:cubicBezTo>
                  <a:pt x="24" y="285"/>
                  <a:pt x="25" y="286"/>
                  <a:pt x="26" y="287"/>
                </a:cubicBezTo>
                <a:cubicBezTo>
                  <a:pt x="95" y="355"/>
                  <a:pt x="95" y="355"/>
                  <a:pt x="95" y="355"/>
                </a:cubicBezTo>
                <a:cubicBezTo>
                  <a:pt x="52" y="361"/>
                  <a:pt x="52" y="361"/>
                  <a:pt x="52" y="361"/>
                </a:cubicBezTo>
                <a:cubicBezTo>
                  <a:pt x="51" y="361"/>
                  <a:pt x="50" y="362"/>
                  <a:pt x="49" y="364"/>
                </a:cubicBezTo>
                <a:cubicBezTo>
                  <a:pt x="49" y="365"/>
                  <a:pt x="49" y="367"/>
                  <a:pt x="50" y="368"/>
                </a:cubicBezTo>
                <a:cubicBezTo>
                  <a:pt x="118" y="433"/>
                  <a:pt x="118" y="433"/>
                  <a:pt x="118" y="433"/>
                </a:cubicBezTo>
                <a:cubicBezTo>
                  <a:pt x="102" y="525"/>
                  <a:pt x="102" y="525"/>
                  <a:pt x="102" y="525"/>
                </a:cubicBezTo>
                <a:cubicBezTo>
                  <a:pt x="102" y="527"/>
                  <a:pt x="102" y="528"/>
                  <a:pt x="104" y="529"/>
                </a:cubicBezTo>
                <a:cubicBezTo>
                  <a:pt x="104" y="530"/>
                  <a:pt x="105" y="530"/>
                  <a:pt x="106" y="530"/>
                </a:cubicBezTo>
                <a:cubicBezTo>
                  <a:pt x="106" y="530"/>
                  <a:pt x="108" y="530"/>
                  <a:pt x="108" y="530"/>
                </a:cubicBezTo>
                <a:cubicBezTo>
                  <a:pt x="108" y="530"/>
                  <a:pt x="109" y="530"/>
                  <a:pt x="110" y="530"/>
                </a:cubicBezTo>
                <a:cubicBezTo>
                  <a:pt x="110" y="530"/>
                  <a:pt x="111" y="530"/>
                  <a:pt x="112" y="530"/>
                </a:cubicBezTo>
                <a:cubicBezTo>
                  <a:pt x="193" y="487"/>
                  <a:pt x="193" y="487"/>
                  <a:pt x="193" y="487"/>
                </a:cubicBezTo>
                <a:cubicBezTo>
                  <a:pt x="274" y="529"/>
                  <a:pt x="274" y="529"/>
                  <a:pt x="274" y="529"/>
                </a:cubicBezTo>
                <a:cubicBezTo>
                  <a:pt x="275" y="530"/>
                  <a:pt x="277" y="530"/>
                  <a:pt x="278" y="529"/>
                </a:cubicBezTo>
                <a:cubicBezTo>
                  <a:pt x="279" y="528"/>
                  <a:pt x="280" y="526"/>
                  <a:pt x="280" y="525"/>
                </a:cubicBezTo>
                <a:cubicBezTo>
                  <a:pt x="272" y="483"/>
                  <a:pt x="272" y="483"/>
                  <a:pt x="272" y="483"/>
                </a:cubicBezTo>
                <a:cubicBezTo>
                  <a:pt x="360" y="529"/>
                  <a:pt x="360" y="529"/>
                  <a:pt x="360" y="529"/>
                </a:cubicBezTo>
                <a:cubicBezTo>
                  <a:pt x="362" y="530"/>
                  <a:pt x="363" y="529"/>
                  <a:pt x="365" y="529"/>
                </a:cubicBezTo>
                <a:cubicBezTo>
                  <a:pt x="366" y="528"/>
                  <a:pt x="366" y="526"/>
                  <a:pt x="366" y="525"/>
                </a:cubicBezTo>
                <a:cubicBezTo>
                  <a:pt x="359" y="483"/>
                  <a:pt x="359" y="483"/>
                  <a:pt x="359" y="483"/>
                </a:cubicBezTo>
                <a:cubicBezTo>
                  <a:pt x="447" y="529"/>
                  <a:pt x="447" y="529"/>
                  <a:pt x="447" y="529"/>
                </a:cubicBezTo>
                <a:cubicBezTo>
                  <a:pt x="448" y="529"/>
                  <a:pt x="450" y="529"/>
                  <a:pt x="451" y="528"/>
                </a:cubicBezTo>
                <a:cubicBezTo>
                  <a:pt x="452" y="527"/>
                  <a:pt x="453" y="526"/>
                  <a:pt x="453" y="524"/>
                </a:cubicBezTo>
                <a:cubicBezTo>
                  <a:pt x="420" y="338"/>
                  <a:pt x="420" y="338"/>
                  <a:pt x="420" y="338"/>
                </a:cubicBezTo>
                <a:cubicBezTo>
                  <a:pt x="555" y="205"/>
                  <a:pt x="555" y="205"/>
                  <a:pt x="555" y="205"/>
                </a:cubicBezTo>
                <a:cubicBezTo>
                  <a:pt x="557" y="204"/>
                  <a:pt x="557" y="202"/>
                  <a:pt x="556" y="201"/>
                </a:cubicBezTo>
                <a:close/>
                <a:moveTo>
                  <a:pt x="270" y="518"/>
                </a:moveTo>
                <a:cubicBezTo>
                  <a:pt x="201" y="482"/>
                  <a:pt x="201" y="482"/>
                  <a:pt x="201" y="482"/>
                </a:cubicBezTo>
                <a:cubicBezTo>
                  <a:pt x="200" y="482"/>
                  <a:pt x="200" y="482"/>
                  <a:pt x="200" y="482"/>
                </a:cubicBezTo>
                <a:cubicBezTo>
                  <a:pt x="193" y="478"/>
                  <a:pt x="193" y="478"/>
                  <a:pt x="193" y="478"/>
                </a:cubicBezTo>
                <a:cubicBezTo>
                  <a:pt x="115" y="519"/>
                  <a:pt x="115" y="519"/>
                  <a:pt x="115" y="519"/>
                </a:cubicBezTo>
                <a:cubicBezTo>
                  <a:pt x="111" y="521"/>
                  <a:pt x="111" y="521"/>
                  <a:pt x="111" y="521"/>
                </a:cubicBezTo>
                <a:cubicBezTo>
                  <a:pt x="111" y="519"/>
                  <a:pt x="111" y="519"/>
                  <a:pt x="111" y="519"/>
                </a:cubicBezTo>
                <a:cubicBezTo>
                  <a:pt x="126" y="432"/>
                  <a:pt x="126" y="432"/>
                  <a:pt x="126" y="432"/>
                </a:cubicBezTo>
                <a:cubicBezTo>
                  <a:pt x="126" y="431"/>
                  <a:pt x="126" y="430"/>
                  <a:pt x="125" y="429"/>
                </a:cubicBezTo>
                <a:cubicBezTo>
                  <a:pt x="122" y="427"/>
                  <a:pt x="122" y="427"/>
                  <a:pt x="122" y="427"/>
                </a:cubicBezTo>
                <a:cubicBezTo>
                  <a:pt x="121" y="425"/>
                  <a:pt x="121" y="425"/>
                  <a:pt x="121" y="425"/>
                </a:cubicBezTo>
                <a:cubicBezTo>
                  <a:pt x="62" y="368"/>
                  <a:pt x="62" y="368"/>
                  <a:pt x="62" y="368"/>
                </a:cubicBezTo>
                <a:cubicBezTo>
                  <a:pt x="102" y="362"/>
                  <a:pt x="102" y="362"/>
                  <a:pt x="102" y="362"/>
                </a:cubicBezTo>
                <a:cubicBezTo>
                  <a:pt x="112" y="360"/>
                  <a:pt x="112" y="360"/>
                  <a:pt x="112" y="360"/>
                </a:cubicBezTo>
                <a:cubicBezTo>
                  <a:pt x="134" y="357"/>
                  <a:pt x="134" y="357"/>
                  <a:pt x="134" y="357"/>
                </a:cubicBezTo>
                <a:cubicBezTo>
                  <a:pt x="142" y="356"/>
                  <a:pt x="142" y="356"/>
                  <a:pt x="142" y="356"/>
                </a:cubicBezTo>
                <a:cubicBezTo>
                  <a:pt x="148" y="355"/>
                  <a:pt x="148" y="355"/>
                  <a:pt x="148" y="355"/>
                </a:cubicBezTo>
                <a:cubicBezTo>
                  <a:pt x="150" y="355"/>
                  <a:pt x="151" y="354"/>
                  <a:pt x="151" y="353"/>
                </a:cubicBezTo>
                <a:cubicBezTo>
                  <a:pt x="190" y="274"/>
                  <a:pt x="190" y="274"/>
                  <a:pt x="190" y="274"/>
                </a:cubicBezTo>
                <a:cubicBezTo>
                  <a:pt x="229" y="352"/>
                  <a:pt x="229" y="352"/>
                  <a:pt x="229" y="352"/>
                </a:cubicBezTo>
                <a:cubicBezTo>
                  <a:pt x="230" y="354"/>
                  <a:pt x="231" y="354"/>
                  <a:pt x="232" y="355"/>
                </a:cubicBezTo>
                <a:cubicBezTo>
                  <a:pt x="319" y="367"/>
                  <a:pt x="319" y="367"/>
                  <a:pt x="319" y="367"/>
                </a:cubicBezTo>
                <a:cubicBezTo>
                  <a:pt x="256" y="428"/>
                  <a:pt x="256" y="428"/>
                  <a:pt x="256" y="428"/>
                </a:cubicBezTo>
                <a:cubicBezTo>
                  <a:pt x="255" y="429"/>
                  <a:pt x="255" y="431"/>
                  <a:pt x="255" y="432"/>
                </a:cubicBezTo>
                <a:cubicBezTo>
                  <a:pt x="257" y="443"/>
                  <a:pt x="257" y="443"/>
                  <a:pt x="257" y="443"/>
                </a:cubicBezTo>
                <a:cubicBezTo>
                  <a:pt x="259" y="452"/>
                  <a:pt x="259" y="452"/>
                  <a:pt x="259" y="452"/>
                </a:cubicBezTo>
                <a:cubicBezTo>
                  <a:pt x="261" y="468"/>
                  <a:pt x="261" y="468"/>
                  <a:pt x="261" y="468"/>
                </a:cubicBezTo>
                <a:cubicBezTo>
                  <a:pt x="263" y="478"/>
                  <a:pt x="263" y="478"/>
                  <a:pt x="263" y="478"/>
                </a:cubicBezTo>
                <a:lnTo>
                  <a:pt x="270" y="518"/>
                </a:lnTo>
                <a:close/>
                <a:moveTo>
                  <a:pt x="357" y="518"/>
                </a:moveTo>
                <a:cubicBezTo>
                  <a:pt x="270" y="473"/>
                  <a:pt x="270" y="473"/>
                  <a:pt x="270" y="473"/>
                </a:cubicBezTo>
                <a:cubicBezTo>
                  <a:pt x="266" y="448"/>
                  <a:pt x="266" y="448"/>
                  <a:pt x="266" y="448"/>
                </a:cubicBezTo>
                <a:cubicBezTo>
                  <a:pt x="265" y="440"/>
                  <a:pt x="265" y="440"/>
                  <a:pt x="265" y="440"/>
                </a:cubicBezTo>
                <a:cubicBezTo>
                  <a:pt x="263" y="433"/>
                  <a:pt x="263" y="433"/>
                  <a:pt x="263" y="433"/>
                </a:cubicBezTo>
                <a:cubicBezTo>
                  <a:pt x="330" y="367"/>
                  <a:pt x="330" y="367"/>
                  <a:pt x="330" y="367"/>
                </a:cubicBezTo>
                <a:cubicBezTo>
                  <a:pt x="331" y="366"/>
                  <a:pt x="332" y="364"/>
                  <a:pt x="331" y="363"/>
                </a:cubicBezTo>
                <a:cubicBezTo>
                  <a:pt x="331" y="361"/>
                  <a:pt x="330" y="360"/>
                  <a:pt x="328" y="360"/>
                </a:cubicBezTo>
                <a:cubicBezTo>
                  <a:pt x="235" y="347"/>
                  <a:pt x="235" y="347"/>
                  <a:pt x="235" y="347"/>
                </a:cubicBezTo>
                <a:cubicBezTo>
                  <a:pt x="194" y="263"/>
                  <a:pt x="194" y="263"/>
                  <a:pt x="194" y="263"/>
                </a:cubicBezTo>
                <a:cubicBezTo>
                  <a:pt x="193" y="262"/>
                  <a:pt x="192" y="261"/>
                  <a:pt x="190" y="261"/>
                </a:cubicBezTo>
                <a:cubicBezTo>
                  <a:pt x="188" y="261"/>
                  <a:pt x="187" y="262"/>
                  <a:pt x="186" y="263"/>
                </a:cubicBezTo>
                <a:cubicBezTo>
                  <a:pt x="145" y="347"/>
                  <a:pt x="145" y="347"/>
                  <a:pt x="145" y="347"/>
                </a:cubicBezTo>
                <a:cubicBezTo>
                  <a:pt x="144" y="347"/>
                  <a:pt x="144" y="347"/>
                  <a:pt x="144" y="347"/>
                </a:cubicBezTo>
                <a:cubicBezTo>
                  <a:pt x="135" y="349"/>
                  <a:pt x="135" y="349"/>
                  <a:pt x="135" y="349"/>
                </a:cubicBezTo>
                <a:cubicBezTo>
                  <a:pt x="105" y="353"/>
                  <a:pt x="105" y="353"/>
                  <a:pt x="105" y="353"/>
                </a:cubicBezTo>
                <a:cubicBezTo>
                  <a:pt x="37" y="287"/>
                  <a:pt x="37" y="287"/>
                  <a:pt x="37" y="287"/>
                </a:cubicBezTo>
                <a:cubicBezTo>
                  <a:pt x="78" y="281"/>
                  <a:pt x="78" y="281"/>
                  <a:pt x="78" y="281"/>
                </a:cubicBezTo>
                <a:cubicBezTo>
                  <a:pt x="88" y="280"/>
                  <a:pt x="88" y="280"/>
                  <a:pt x="88" y="280"/>
                </a:cubicBezTo>
                <a:cubicBezTo>
                  <a:pt x="171" y="267"/>
                  <a:pt x="171" y="267"/>
                  <a:pt x="171" y="267"/>
                </a:cubicBezTo>
                <a:cubicBezTo>
                  <a:pt x="173" y="267"/>
                  <a:pt x="174" y="266"/>
                  <a:pt x="174" y="265"/>
                </a:cubicBezTo>
                <a:cubicBezTo>
                  <a:pt x="234" y="143"/>
                  <a:pt x="234" y="143"/>
                  <a:pt x="234" y="143"/>
                </a:cubicBezTo>
                <a:cubicBezTo>
                  <a:pt x="294" y="265"/>
                  <a:pt x="294" y="265"/>
                  <a:pt x="294" y="265"/>
                </a:cubicBezTo>
                <a:cubicBezTo>
                  <a:pt x="295" y="266"/>
                  <a:pt x="296" y="267"/>
                  <a:pt x="297" y="267"/>
                </a:cubicBezTo>
                <a:cubicBezTo>
                  <a:pt x="431" y="286"/>
                  <a:pt x="431" y="286"/>
                  <a:pt x="431" y="286"/>
                </a:cubicBezTo>
                <a:cubicBezTo>
                  <a:pt x="335" y="381"/>
                  <a:pt x="335" y="381"/>
                  <a:pt x="335" y="381"/>
                </a:cubicBezTo>
                <a:cubicBezTo>
                  <a:pt x="334" y="382"/>
                  <a:pt x="333" y="383"/>
                  <a:pt x="334" y="384"/>
                </a:cubicBezTo>
                <a:cubicBezTo>
                  <a:pt x="348" y="468"/>
                  <a:pt x="348" y="468"/>
                  <a:pt x="348" y="468"/>
                </a:cubicBezTo>
                <a:cubicBezTo>
                  <a:pt x="350" y="478"/>
                  <a:pt x="350" y="478"/>
                  <a:pt x="350" y="478"/>
                </a:cubicBezTo>
                <a:lnTo>
                  <a:pt x="357" y="518"/>
                </a:lnTo>
                <a:close/>
                <a:moveTo>
                  <a:pt x="413" y="333"/>
                </a:moveTo>
                <a:cubicBezTo>
                  <a:pt x="412" y="334"/>
                  <a:pt x="412" y="336"/>
                  <a:pt x="412" y="337"/>
                </a:cubicBezTo>
                <a:cubicBezTo>
                  <a:pt x="444" y="518"/>
                  <a:pt x="444" y="518"/>
                  <a:pt x="444" y="518"/>
                </a:cubicBezTo>
                <a:cubicBezTo>
                  <a:pt x="357" y="473"/>
                  <a:pt x="357" y="473"/>
                  <a:pt x="357" y="473"/>
                </a:cubicBezTo>
                <a:cubicBezTo>
                  <a:pt x="342" y="385"/>
                  <a:pt x="342" y="385"/>
                  <a:pt x="342" y="385"/>
                </a:cubicBezTo>
                <a:cubicBezTo>
                  <a:pt x="443" y="286"/>
                  <a:pt x="443" y="286"/>
                  <a:pt x="443" y="286"/>
                </a:cubicBezTo>
                <a:cubicBezTo>
                  <a:pt x="444" y="285"/>
                  <a:pt x="444" y="283"/>
                  <a:pt x="444" y="282"/>
                </a:cubicBezTo>
                <a:cubicBezTo>
                  <a:pt x="443" y="280"/>
                  <a:pt x="442" y="279"/>
                  <a:pt x="441" y="279"/>
                </a:cubicBezTo>
                <a:cubicBezTo>
                  <a:pt x="300" y="259"/>
                  <a:pt x="300" y="259"/>
                  <a:pt x="300" y="259"/>
                </a:cubicBezTo>
                <a:cubicBezTo>
                  <a:pt x="237" y="132"/>
                  <a:pt x="237" y="132"/>
                  <a:pt x="237" y="132"/>
                </a:cubicBezTo>
                <a:cubicBezTo>
                  <a:pt x="237" y="131"/>
                  <a:pt x="235" y="130"/>
                  <a:pt x="234" y="130"/>
                </a:cubicBezTo>
                <a:cubicBezTo>
                  <a:pt x="232" y="130"/>
                  <a:pt x="231" y="131"/>
                  <a:pt x="230" y="133"/>
                </a:cubicBezTo>
                <a:cubicBezTo>
                  <a:pt x="168" y="260"/>
                  <a:pt x="168" y="260"/>
                  <a:pt x="168" y="260"/>
                </a:cubicBezTo>
                <a:cubicBezTo>
                  <a:pt x="81" y="273"/>
                  <a:pt x="81" y="273"/>
                  <a:pt x="81" y="273"/>
                </a:cubicBezTo>
                <a:cubicBezTo>
                  <a:pt x="12" y="207"/>
                  <a:pt x="12" y="207"/>
                  <a:pt x="12" y="207"/>
                </a:cubicBezTo>
                <a:cubicBezTo>
                  <a:pt x="194" y="180"/>
                  <a:pt x="194" y="180"/>
                  <a:pt x="194" y="180"/>
                </a:cubicBezTo>
                <a:cubicBezTo>
                  <a:pt x="195" y="179"/>
                  <a:pt x="196" y="179"/>
                  <a:pt x="197" y="177"/>
                </a:cubicBezTo>
                <a:cubicBezTo>
                  <a:pt x="278" y="13"/>
                  <a:pt x="278" y="13"/>
                  <a:pt x="278" y="13"/>
                </a:cubicBezTo>
                <a:cubicBezTo>
                  <a:pt x="359" y="177"/>
                  <a:pt x="359" y="177"/>
                  <a:pt x="359" y="177"/>
                </a:cubicBezTo>
                <a:cubicBezTo>
                  <a:pt x="360" y="178"/>
                  <a:pt x="361" y="179"/>
                  <a:pt x="362" y="179"/>
                </a:cubicBezTo>
                <a:cubicBezTo>
                  <a:pt x="544" y="205"/>
                  <a:pt x="544" y="205"/>
                  <a:pt x="544" y="205"/>
                </a:cubicBezTo>
                <a:lnTo>
                  <a:pt x="413" y="3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p:nvSpPr>
        <p:spPr bwMode="auto">
          <a:xfrm>
            <a:off x="3838879" y="1683503"/>
            <a:ext cx="460998" cy="484339"/>
          </a:xfrm>
          <a:custGeom>
            <a:avLst/>
            <a:gdLst>
              <a:gd name="T0" fmla="*/ 141 w 282"/>
              <a:gd name="T1" fmla="*/ 0 h 282"/>
              <a:gd name="T2" fmla="*/ 31 w 282"/>
              <a:gd name="T3" fmla="*/ 229 h 282"/>
              <a:gd name="T4" fmla="*/ 31 w 282"/>
              <a:gd name="T5" fmla="*/ 229 h 282"/>
              <a:gd name="T6" fmla="*/ 250 w 282"/>
              <a:gd name="T7" fmla="*/ 230 h 282"/>
              <a:gd name="T8" fmla="*/ 251 w 282"/>
              <a:gd name="T9" fmla="*/ 228 h 282"/>
              <a:gd name="T10" fmla="*/ 145 w 282"/>
              <a:gd name="T11" fmla="*/ 274 h 282"/>
              <a:gd name="T12" fmla="*/ 198 w 282"/>
              <a:gd name="T13" fmla="*/ 211 h 282"/>
              <a:gd name="T14" fmla="*/ 145 w 282"/>
              <a:gd name="T15" fmla="*/ 274 h 282"/>
              <a:gd name="T16" fmla="*/ 83 w 282"/>
              <a:gd name="T17" fmla="*/ 210 h 282"/>
              <a:gd name="T18" fmla="*/ 137 w 282"/>
              <a:gd name="T19" fmla="*/ 274 h 282"/>
              <a:gd name="T20" fmla="*/ 8 w 282"/>
              <a:gd name="T21" fmla="*/ 145 h 282"/>
              <a:gd name="T22" fmla="*/ 73 w 282"/>
              <a:gd name="T23" fmla="*/ 205 h 282"/>
              <a:gd name="T24" fmla="*/ 8 w 282"/>
              <a:gd name="T25" fmla="*/ 145 h 282"/>
              <a:gd name="T26" fmla="*/ 75 w 282"/>
              <a:gd name="T27" fmla="*/ 78 h 282"/>
              <a:gd name="T28" fmla="*/ 8 w 282"/>
              <a:gd name="T29" fmla="*/ 137 h 282"/>
              <a:gd name="T30" fmla="*/ 137 w 282"/>
              <a:gd name="T31" fmla="*/ 8 h 282"/>
              <a:gd name="T32" fmla="*/ 85 w 282"/>
              <a:gd name="T33" fmla="*/ 72 h 282"/>
              <a:gd name="T34" fmla="*/ 137 w 282"/>
              <a:gd name="T35" fmla="*/ 8 h 282"/>
              <a:gd name="T36" fmla="*/ 197 w 282"/>
              <a:gd name="T37" fmla="*/ 72 h 282"/>
              <a:gd name="T38" fmla="*/ 145 w 282"/>
              <a:gd name="T39" fmla="*/ 8 h 282"/>
              <a:gd name="T40" fmla="*/ 274 w 282"/>
              <a:gd name="T41" fmla="*/ 137 h 282"/>
              <a:gd name="T42" fmla="*/ 207 w 282"/>
              <a:gd name="T43" fmla="*/ 77 h 282"/>
              <a:gd name="T44" fmla="*/ 274 w 282"/>
              <a:gd name="T45" fmla="*/ 137 h 282"/>
              <a:gd name="T46" fmla="*/ 211 w 282"/>
              <a:gd name="T47" fmla="*/ 137 h 282"/>
              <a:gd name="T48" fmla="*/ 145 w 282"/>
              <a:gd name="T49" fmla="*/ 88 h 282"/>
              <a:gd name="T50" fmla="*/ 203 w 282"/>
              <a:gd name="T51" fmla="*/ 90 h 282"/>
              <a:gd name="T52" fmla="*/ 137 w 282"/>
              <a:gd name="T53" fmla="*/ 137 h 282"/>
              <a:gd name="T54" fmla="*/ 79 w 282"/>
              <a:gd name="T55" fmla="*/ 90 h 282"/>
              <a:gd name="T56" fmla="*/ 137 w 282"/>
              <a:gd name="T57" fmla="*/ 88 h 282"/>
              <a:gd name="T58" fmla="*/ 137 w 282"/>
              <a:gd name="T59" fmla="*/ 145 h 282"/>
              <a:gd name="T60" fmla="*/ 81 w 282"/>
              <a:gd name="T61" fmla="*/ 202 h 282"/>
              <a:gd name="T62" fmla="*/ 145 w 282"/>
              <a:gd name="T63" fmla="*/ 194 h 282"/>
              <a:gd name="T64" fmla="*/ 211 w 282"/>
              <a:gd name="T65" fmla="*/ 145 h 282"/>
              <a:gd name="T66" fmla="*/ 145 w 282"/>
              <a:gd name="T67" fmla="*/ 194 h 282"/>
              <a:gd name="T68" fmla="*/ 274 w 282"/>
              <a:gd name="T69" fmla="*/ 145 h 282"/>
              <a:gd name="T70" fmla="*/ 209 w 282"/>
              <a:gd name="T71" fmla="*/ 205 h 282"/>
              <a:gd name="T72" fmla="*/ 242 w 282"/>
              <a:gd name="T73" fmla="*/ 54 h 282"/>
              <a:gd name="T74" fmla="*/ 172 w 282"/>
              <a:gd name="T75" fmla="*/ 11 h 282"/>
              <a:gd name="T76" fmla="*/ 110 w 282"/>
              <a:gd name="T77" fmla="*/ 11 h 282"/>
              <a:gd name="T78" fmla="*/ 40 w 282"/>
              <a:gd name="T79" fmla="*/ 54 h 282"/>
              <a:gd name="T80" fmla="*/ 40 w 282"/>
              <a:gd name="T81" fmla="*/ 228 h 282"/>
              <a:gd name="T82" fmla="*/ 110 w 282"/>
              <a:gd name="T83" fmla="*/ 270 h 282"/>
              <a:gd name="T84" fmla="*/ 172 w 282"/>
              <a:gd name="T85" fmla="*/ 270 h 282"/>
              <a:gd name="T86" fmla="*/ 241 w 282"/>
              <a:gd name="T87" fmla="*/ 22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2" h="282">
                <a:moveTo>
                  <a:pt x="282" y="141"/>
                </a:moveTo>
                <a:cubicBezTo>
                  <a:pt x="282" y="63"/>
                  <a:pt x="219" y="0"/>
                  <a:pt x="141" y="0"/>
                </a:cubicBezTo>
                <a:cubicBezTo>
                  <a:pt x="63" y="0"/>
                  <a:pt x="0" y="63"/>
                  <a:pt x="0" y="141"/>
                </a:cubicBezTo>
                <a:cubicBezTo>
                  <a:pt x="0" y="174"/>
                  <a:pt x="12" y="205"/>
                  <a:pt x="31" y="229"/>
                </a:cubicBezTo>
                <a:cubicBezTo>
                  <a:pt x="31" y="229"/>
                  <a:pt x="31" y="229"/>
                  <a:pt x="31" y="229"/>
                </a:cubicBezTo>
                <a:cubicBezTo>
                  <a:pt x="31" y="229"/>
                  <a:pt x="31" y="229"/>
                  <a:pt x="31" y="229"/>
                </a:cubicBezTo>
                <a:cubicBezTo>
                  <a:pt x="57" y="261"/>
                  <a:pt x="97" y="282"/>
                  <a:pt x="141" y="282"/>
                </a:cubicBezTo>
                <a:cubicBezTo>
                  <a:pt x="185" y="282"/>
                  <a:pt x="224" y="261"/>
                  <a:pt x="250" y="230"/>
                </a:cubicBezTo>
                <a:cubicBezTo>
                  <a:pt x="251" y="229"/>
                  <a:pt x="251" y="229"/>
                  <a:pt x="251" y="229"/>
                </a:cubicBezTo>
                <a:cubicBezTo>
                  <a:pt x="251" y="229"/>
                  <a:pt x="251" y="229"/>
                  <a:pt x="251" y="228"/>
                </a:cubicBezTo>
                <a:cubicBezTo>
                  <a:pt x="270" y="204"/>
                  <a:pt x="282" y="174"/>
                  <a:pt x="282" y="141"/>
                </a:cubicBezTo>
                <a:close/>
                <a:moveTo>
                  <a:pt x="145" y="274"/>
                </a:moveTo>
                <a:cubicBezTo>
                  <a:pt x="145" y="202"/>
                  <a:pt x="145" y="202"/>
                  <a:pt x="145" y="202"/>
                </a:cubicBezTo>
                <a:cubicBezTo>
                  <a:pt x="161" y="203"/>
                  <a:pt x="179" y="205"/>
                  <a:pt x="198" y="211"/>
                </a:cubicBezTo>
                <a:cubicBezTo>
                  <a:pt x="190" y="232"/>
                  <a:pt x="177" y="252"/>
                  <a:pt x="160" y="272"/>
                </a:cubicBezTo>
                <a:cubicBezTo>
                  <a:pt x="155" y="273"/>
                  <a:pt x="150" y="273"/>
                  <a:pt x="145" y="274"/>
                </a:cubicBezTo>
                <a:close/>
                <a:moveTo>
                  <a:pt x="122" y="272"/>
                </a:moveTo>
                <a:cubicBezTo>
                  <a:pt x="105" y="252"/>
                  <a:pt x="92" y="231"/>
                  <a:pt x="83" y="210"/>
                </a:cubicBezTo>
                <a:cubicBezTo>
                  <a:pt x="98" y="206"/>
                  <a:pt x="117" y="202"/>
                  <a:pt x="137" y="202"/>
                </a:cubicBezTo>
                <a:cubicBezTo>
                  <a:pt x="137" y="274"/>
                  <a:pt x="137" y="274"/>
                  <a:pt x="137" y="274"/>
                </a:cubicBezTo>
                <a:cubicBezTo>
                  <a:pt x="132" y="273"/>
                  <a:pt x="127" y="273"/>
                  <a:pt x="122" y="272"/>
                </a:cubicBezTo>
                <a:close/>
                <a:moveTo>
                  <a:pt x="8" y="145"/>
                </a:moveTo>
                <a:cubicBezTo>
                  <a:pt x="63" y="145"/>
                  <a:pt x="63" y="145"/>
                  <a:pt x="63" y="145"/>
                </a:cubicBezTo>
                <a:cubicBezTo>
                  <a:pt x="63" y="164"/>
                  <a:pt x="66" y="184"/>
                  <a:pt x="73" y="205"/>
                </a:cubicBezTo>
                <a:cubicBezTo>
                  <a:pt x="54" y="211"/>
                  <a:pt x="41" y="218"/>
                  <a:pt x="35" y="221"/>
                </a:cubicBezTo>
                <a:cubicBezTo>
                  <a:pt x="19" y="200"/>
                  <a:pt x="9" y="173"/>
                  <a:pt x="8" y="145"/>
                </a:cubicBezTo>
                <a:close/>
                <a:moveTo>
                  <a:pt x="35" y="60"/>
                </a:moveTo>
                <a:cubicBezTo>
                  <a:pt x="41" y="64"/>
                  <a:pt x="55" y="71"/>
                  <a:pt x="75" y="78"/>
                </a:cubicBezTo>
                <a:cubicBezTo>
                  <a:pt x="69" y="95"/>
                  <a:pt x="64" y="115"/>
                  <a:pt x="63" y="137"/>
                </a:cubicBezTo>
                <a:cubicBezTo>
                  <a:pt x="8" y="137"/>
                  <a:pt x="8" y="137"/>
                  <a:pt x="8" y="137"/>
                </a:cubicBezTo>
                <a:cubicBezTo>
                  <a:pt x="9" y="108"/>
                  <a:pt x="19" y="82"/>
                  <a:pt x="35" y="60"/>
                </a:cubicBezTo>
                <a:close/>
                <a:moveTo>
                  <a:pt x="137" y="8"/>
                </a:moveTo>
                <a:cubicBezTo>
                  <a:pt x="137" y="80"/>
                  <a:pt x="137" y="80"/>
                  <a:pt x="137" y="80"/>
                </a:cubicBezTo>
                <a:cubicBezTo>
                  <a:pt x="117" y="79"/>
                  <a:pt x="100" y="76"/>
                  <a:pt x="85" y="72"/>
                </a:cubicBezTo>
                <a:cubicBezTo>
                  <a:pt x="99" y="38"/>
                  <a:pt x="118" y="14"/>
                  <a:pt x="122" y="9"/>
                </a:cubicBezTo>
                <a:cubicBezTo>
                  <a:pt x="127" y="8"/>
                  <a:pt x="132" y="8"/>
                  <a:pt x="137" y="8"/>
                </a:cubicBezTo>
                <a:close/>
                <a:moveTo>
                  <a:pt x="160" y="9"/>
                </a:moveTo>
                <a:cubicBezTo>
                  <a:pt x="164" y="14"/>
                  <a:pt x="183" y="37"/>
                  <a:pt x="197" y="72"/>
                </a:cubicBezTo>
                <a:cubicBezTo>
                  <a:pt x="178" y="77"/>
                  <a:pt x="161" y="79"/>
                  <a:pt x="145" y="80"/>
                </a:cubicBezTo>
                <a:cubicBezTo>
                  <a:pt x="145" y="8"/>
                  <a:pt x="145" y="8"/>
                  <a:pt x="145" y="8"/>
                </a:cubicBezTo>
                <a:cubicBezTo>
                  <a:pt x="150" y="8"/>
                  <a:pt x="155" y="8"/>
                  <a:pt x="160" y="9"/>
                </a:cubicBezTo>
                <a:close/>
                <a:moveTo>
                  <a:pt x="274" y="137"/>
                </a:moveTo>
                <a:cubicBezTo>
                  <a:pt x="219" y="137"/>
                  <a:pt x="219" y="137"/>
                  <a:pt x="219" y="137"/>
                </a:cubicBezTo>
                <a:cubicBezTo>
                  <a:pt x="218" y="115"/>
                  <a:pt x="213" y="95"/>
                  <a:pt x="207" y="77"/>
                </a:cubicBezTo>
                <a:cubicBezTo>
                  <a:pt x="220" y="73"/>
                  <a:pt x="233" y="67"/>
                  <a:pt x="247" y="60"/>
                </a:cubicBezTo>
                <a:cubicBezTo>
                  <a:pt x="263" y="82"/>
                  <a:pt x="273" y="108"/>
                  <a:pt x="274" y="137"/>
                </a:cubicBezTo>
                <a:close/>
                <a:moveTo>
                  <a:pt x="203" y="90"/>
                </a:moveTo>
                <a:cubicBezTo>
                  <a:pt x="208" y="106"/>
                  <a:pt x="211" y="121"/>
                  <a:pt x="211" y="137"/>
                </a:cubicBezTo>
                <a:cubicBezTo>
                  <a:pt x="145" y="137"/>
                  <a:pt x="145" y="137"/>
                  <a:pt x="145" y="137"/>
                </a:cubicBezTo>
                <a:cubicBezTo>
                  <a:pt x="145" y="88"/>
                  <a:pt x="145" y="88"/>
                  <a:pt x="145" y="88"/>
                </a:cubicBezTo>
                <a:cubicBezTo>
                  <a:pt x="162" y="87"/>
                  <a:pt x="180" y="85"/>
                  <a:pt x="200" y="79"/>
                </a:cubicBezTo>
                <a:cubicBezTo>
                  <a:pt x="201" y="83"/>
                  <a:pt x="202" y="86"/>
                  <a:pt x="203" y="90"/>
                </a:cubicBezTo>
                <a:close/>
                <a:moveTo>
                  <a:pt x="137" y="88"/>
                </a:moveTo>
                <a:cubicBezTo>
                  <a:pt x="137" y="137"/>
                  <a:pt x="137" y="137"/>
                  <a:pt x="137" y="137"/>
                </a:cubicBezTo>
                <a:cubicBezTo>
                  <a:pt x="71" y="137"/>
                  <a:pt x="71" y="137"/>
                  <a:pt x="71" y="137"/>
                </a:cubicBezTo>
                <a:cubicBezTo>
                  <a:pt x="71" y="121"/>
                  <a:pt x="74" y="106"/>
                  <a:pt x="79" y="90"/>
                </a:cubicBezTo>
                <a:cubicBezTo>
                  <a:pt x="80" y="86"/>
                  <a:pt x="81" y="83"/>
                  <a:pt x="82" y="80"/>
                </a:cubicBezTo>
                <a:cubicBezTo>
                  <a:pt x="98" y="84"/>
                  <a:pt x="116" y="87"/>
                  <a:pt x="137" y="88"/>
                </a:cubicBezTo>
                <a:close/>
                <a:moveTo>
                  <a:pt x="71" y="145"/>
                </a:moveTo>
                <a:cubicBezTo>
                  <a:pt x="137" y="145"/>
                  <a:pt x="137" y="145"/>
                  <a:pt x="137" y="145"/>
                </a:cubicBezTo>
                <a:cubicBezTo>
                  <a:pt x="137" y="194"/>
                  <a:pt x="137" y="194"/>
                  <a:pt x="137" y="194"/>
                </a:cubicBezTo>
                <a:cubicBezTo>
                  <a:pt x="115" y="194"/>
                  <a:pt x="96" y="198"/>
                  <a:pt x="81" y="202"/>
                </a:cubicBezTo>
                <a:cubicBezTo>
                  <a:pt x="74" y="184"/>
                  <a:pt x="71" y="164"/>
                  <a:pt x="71" y="145"/>
                </a:cubicBezTo>
                <a:close/>
                <a:moveTo>
                  <a:pt x="145" y="194"/>
                </a:moveTo>
                <a:cubicBezTo>
                  <a:pt x="145" y="145"/>
                  <a:pt x="145" y="145"/>
                  <a:pt x="145" y="145"/>
                </a:cubicBezTo>
                <a:cubicBezTo>
                  <a:pt x="211" y="145"/>
                  <a:pt x="211" y="145"/>
                  <a:pt x="211" y="145"/>
                </a:cubicBezTo>
                <a:cubicBezTo>
                  <a:pt x="211" y="165"/>
                  <a:pt x="208" y="184"/>
                  <a:pt x="201" y="203"/>
                </a:cubicBezTo>
                <a:cubicBezTo>
                  <a:pt x="181" y="197"/>
                  <a:pt x="162" y="195"/>
                  <a:pt x="145" y="194"/>
                </a:cubicBezTo>
                <a:close/>
                <a:moveTo>
                  <a:pt x="219" y="145"/>
                </a:moveTo>
                <a:cubicBezTo>
                  <a:pt x="274" y="145"/>
                  <a:pt x="274" y="145"/>
                  <a:pt x="274" y="145"/>
                </a:cubicBezTo>
                <a:cubicBezTo>
                  <a:pt x="273" y="174"/>
                  <a:pt x="263" y="200"/>
                  <a:pt x="247" y="222"/>
                </a:cubicBezTo>
                <a:cubicBezTo>
                  <a:pt x="234" y="215"/>
                  <a:pt x="221" y="209"/>
                  <a:pt x="209" y="205"/>
                </a:cubicBezTo>
                <a:cubicBezTo>
                  <a:pt x="216" y="184"/>
                  <a:pt x="219" y="164"/>
                  <a:pt x="219" y="145"/>
                </a:cubicBezTo>
                <a:close/>
                <a:moveTo>
                  <a:pt x="242" y="54"/>
                </a:moveTo>
                <a:cubicBezTo>
                  <a:pt x="229" y="60"/>
                  <a:pt x="216" y="66"/>
                  <a:pt x="204" y="69"/>
                </a:cubicBezTo>
                <a:cubicBezTo>
                  <a:pt x="194" y="43"/>
                  <a:pt x="180" y="22"/>
                  <a:pt x="172" y="11"/>
                </a:cubicBezTo>
                <a:cubicBezTo>
                  <a:pt x="199" y="18"/>
                  <a:pt x="224" y="33"/>
                  <a:pt x="242" y="54"/>
                </a:cubicBezTo>
                <a:close/>
                <a:moveTo>
                  <a:pt x="110" y="11"/>
                </a:moveTo>
                <a:cubicBezTo>
                  <a:pt x="102" y="22"/>
                  <a:pt x="88" y="43"/>
                  <a:pt x="77" y="70"/>
                </a:cubicBezTo>
                <a:cubicBezTo>
                  <a:pt x="59" y="64"/>
                  <a:pt x="46" y="58"/>
                  <a:pt x="40" y="54"/>
                </a:cubicBezTo>
                <a:cubicBezTo>
                  <a:pt x="58" y="33"/>
                  <a:pt x="83" y="18"/>
                  <a:pt x="110" y="11"/>
                </a:cubicBezTo>
                <a:close/>
                <a:moveTo>
                  <a:pt x="40" y="228"/>
                </a:moveTo>
                <a:cubicBezTo>
                  <a:pt x="46" y="224"/>
                  <a:pt x="59" y="218"/>
                  <a:pt x="76" y="212"/>
                </a:cubicBezTo>
                <a:cubicBezTo>
                  <a:pt x="83" y="231"/>
                  <a:pt x="94" y="250"/>
                  <a:pt x="110" y="270"/>
                </a:cubicBezTo>
                <a:cubicBezTo>
                  <a:pt x="83" y="263"/>
                  <a:pt x="58" y="248"/>
                  <a:pt x="40" y="228"/>
                </a:cubicBezTo>
                <a:close/>
                <a:moveTo>
                  <a:pt x="172" y="270"/>
                </a:moveTo>
                <a:cubicBezTo>
                  <a:pt x="187" y="251"/>
                  <a:pt x="198" y="232"/>
                  <a:pt x="206" y="213"/>
                </a:cubicBezTo>
                <a:cubicBezTo>
                  <a:pt x="217" y="217"/>
                  <a:pt x="229" y="222"/>
                  <a:pt x="241" y="228"/>
                </a:cubicBezTo>
                <a:cubicBezTo>
                  <a:pt x="223" y="248"/>
                  <a:pt x="199" y="264"/>
                  <a:pt x="172" y="270"/>
                </a:cubicBezTo>
                <a:close/>
              </a:path>
            </a:pathLst>
          </a:custGeom>
          <a:solidFill>
            <a:schemeClr val="bg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8" name="Freeform 11"/>
          <p:cNvSpPr>
            <a:spLocks noChangeAspect="1" noEditPoints="1"/>
          </p:cNvSpPr>
          <p:nvPr/>
        </p:nvSpPr>
        <p:spPr bwMode="auto">
          <a:xfrm>
            <a:off x="7750085" y="2797857"/>
            <a:ext cx="465973" cy="465974"/>
          </a:xfrm>
          <a:custGeom>
            <a:avLst/>
            <a:gdLst>
              <a:gd name="T0" fmla="*/ 0 w 304"/>
              <a:gd name="T1" fmla="*/ 304 h 304"/>
              <a:gd name="T2" fmla="*/ 304 w 304"/>
              <a:gd name="T3" fmla="*/ 0 h 304"/>
              <a:gd name="T4" fmla="*/ 20 w 304"/>
              <a:gd name="T5" fmla="*/ 284 h 304"/>
              <a:gd name="T6" fmla="*/ 118 w 304"/>
              <a:gd name="T7" fmla="*/ 20 h 304"/>
              <a:gd name="T8" fmla="*/ 60 w 304"/>
              <a:gd name="T9" fmla="*/ 79 h 304"/>
              <a:gd name="T10" fmla="*/ 60 w 304"/>
              <a:gd name="T11" fmla="*/ 115 h 304"/>
              <a:gd name="T12" fmla="*/ 70 w 304"/>
              <a:gd name="T13" fmla="*/ 171 h 304"/>
              <a:gd name="T14" fmla="*/ 80 w 304"/>
              <a:gd name="T15" fmla="*/ 115 h 304"/>
              <a:gd name="T16" fmla="*/ 147 w 304"/>
              <a:gd name="T17" fmla="*/ 20 h 304"/>
              <a:gd name="T18" fmla="*/ 284 w 304"/>
              <a:gd name="T19" fmla="*/ 78 h 304"/>
              <a:gd name="T20" fmla="*/ 193 w 304"/>
              <a:gd name="T21" fmla="*/ 79 h 304"/>
              <a:gd name="T22" fmla="*/ 117 w 304"/>
              <a:gd name="T23" fmla="*/ 154 h 304"/>
              <a:gd name="T24" fmla="*/ 116 w 304"/>
              <a:gd name="T25" fmla="*/ 155 h 304"/>
              <a:gd name="T26" fmla="*/ 97 w 304"/>
              <a:gd name="T27" fmla="*/ 189 h 304"/>
              <a:gd name="T28" fmla="*/ 155 w 304"/>
              <a:gd name="T29" fmla="*/ 247 h 304"/>
              <a:gd name="T30" fmla="*/ 136 w 304"/>
              <a:gd name="T31" fmla="*/ 189 h 304"/>
              <a:gd name="T32" fmla="*/ 201 w 304"/>
              <a:gd name="T33" fmla="*/ 98 h 304"/>
              <a:gd name="T34" fmla="*/ 284 w 304"/>
              <a:gd name="T35" fmla="*/ 116 h 304"/>
              <a:gd name="T36" fmla="*/ 250 w 304"/>
              <a:gd name="T37" fmla="*/ 117 h 304"/>
              <a:gd name="T38" fmla="*/ 211 w 304"/>
              <a:gd name="T39" fmla="*/ 154 h 304"/>
              <a:gd name="T40" fmla="*/ 211 w 304"/>
              <a:gd name="T41" fmla="*/ 155 h 304"/>
              <a:gd name="T42" fmla="*/ 192 w 304"/>
              <a:gd name="T43" fmla="*/ 189 h 304"/>
              <a:gd name="T44" fmla="*/ 250 w 304"/>
              <a:gd name="T45" fmla="*/ 247 h 304"/>
              <a:gd name="T46" fmla="*/ 231 w 304"/>
              <a:gd name="T47" fmla="*/ 189 h 304"/>
              <a:gd name="T48" fmla="*/ 258 w 304"/>
              <a:gd name="T49" fmla="*/ 136 h 304"/>
              <a:gd name="T50" fmla="*/ 284 w 304"/>
              <a:gd name="T51" fmla="*/ 284 h 304"/>
              <a:gd name="T52" fmla="*/ 78 w 304"/>
              <a:gd name="T53" fmla="*/ 143 h 304"/>
              <a:gd name="T54" fmla="*/ 61 w 304"/>
              <a:gd name="T55" fmla="*/ 143 h 304"/>
              <a:gd name="T56" fmla="*/ 78 w 304"/>
              <a:gd name="T57" fmla="*/ 143 h 304"/>
              <a:gd name="T58" fmla="*/ 135 w 304"/>
              <a:gd name="T59" fmla="*/ 227 h 304"/>
              <a:gd name="T60" fmla="*/ 117 w 304"/>
              <a:gd name="T61" fmla="*/ 209 h 304"/>
              <a:gd name="T62" fmla="*/ 230 w 304"/>
              <a:gd name="T63" fmla="*/ 209 h 304"/>
              <a:gd name="T64" fmla="*/ 212 w 304"/>
              <a:gd name="T65" fmla="*/ 227 h 304"/>
              <a:gd name="T66" fmla="*/ 230 w 304"/>
              <a:gd name="T67" fmla="*/ 20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4" h="304">
                <a:moveTo>
                  <a:pt x="0" y="0"/>
                </a:moveTo>
                <a:cubicBezTo>
                  <a:pt x="0" y="304"/>
                  <a:pt x="0" y="304"/>
                  <a:pt x="0" y="304"/>
                </a:cubicBezTo>
                <a:cubicBezTo>
                  <a:pt x="304" y="304"/>
                  <a:pt x="304" y="304"/>
                  <a:pt x="304" y="304"/>
                </a:cubicBezTo>
                <a:cubicBezTo>
                  <a:pt x="304" y="0"/>
                  <a:pt x="304" y="0"/>
                  <a:pt x="304" y="0"/>
                </a:cubicBezTo>
                <a:lnTo>
                  <a:pt x="0" y="0"/>
                </a:lnTo>
                <a:close/>
                <a:moveTo>
                  <a:pt x="20" y="284"/>
                </a:moveTo>
                <a:cubicBezTo>
                  <a:pt x="20" y="20"/>
                  <a:pt x="20" y="20"/>
                  <a:pt x="20" y="20"/>
                </a:cubicBezTo>
                <a:cubicBezTo>
                  <a:pt x="118" y="20"/>
                  <a:pt x="118" y="20"/>
                  <a:pt x="118" y="20"/>
                </a:cubicBezTo>
                <a:cubicBezTo>
                  <a:pt x="60" y="79"/>
                  <a:pt x="60" y="79"/>
                  <a:pt x="60" y="79"/>
                </a:cubicBezTo>
                <a:cubicBezTo>
                  <a:pt x="60" y="79"/>
                  <a:pt x="60" y="79"/>
                  <a:pt x="60" y="79"/>
                </a:cubicBezTo>
                <a:cubicBezTo>
                  <a:pt x="60" y="79"/>
                  <a:pt x="60" y="79"/>
                  <a:pt x="60" y="79"/>
                </a:cubicBezTo>
                <a:cubicBezTo>
                  <a:pt x="60" y="115"/>
                  <a:pt x="60" y="115"/>
                  <a:pt x="60" y="115"/>
                </a:cubicBezTo>
                <a:cubicBezTo>
                  <a:pt x="49" y="120"/>
                  <a:pt x="41" y="130"/>
                  <a:pt x="41" y="143"/>
                </a:cubicBezTo>
                <a:cubicBezTo>
                  <a:pt x="41" y="158"/>
                  <a:pt x="54" y="171"/>
                  <a:pt x="70" y="171"/>
                </a:cubicBezTo>
                <a:cubicBezTo>
                  <a:pt x="85" y="171"/>
                  <a:pt x="98" y="158"/>
                  <a:pt x="98" y="143"/>
                </a:cubicBezTo>
                <a:cubicBezTo>
                  <a:pt x="98" y="130"/>
                  <a:pt x="91" y="120"/>
                  <a:pt x="80" y="115"/>
                </a:cubicBezTo>
                <a:cubicBezTo>
                  <a:pt x="80" y="87"/>
                  <a:pt x="80" y="87"/>
                  <a:pt x="80" y="87"/>
                </a:cubicBezTo>
                <a:cubicBezTo>
                  <a:pt x="147" y="20"/>
                  <a:pt x="147" y="20"/>
                  <a:pt x="147" y="20"/>
                </a:cubicBezTo>
                <a:cubicBezTo>
                  <a:pt x="284" y="20"/>
                  <a:pt x="284" y="20"/>
                  <a:pt x="284" y="20"/>
                </a:cubicBezTo>
                <a:cubicBezTo>
                  <a:pt x="284" y="78"/>
                  <a:pt x="284" y="78"/>
                  <a:pt x="284" y="78"/>
                </a:cubicBezTo>
                <a:cubicBezTo>
                  <a:pt x="193" y="78"/>
                  <a:pt x="193" y="78"/>
                  <a:pt x="193" y="78"/>
                </a:cubicBezTo>
                <a:cubicBezTo>
                  <a:pt x="193" y="79"/>
                  <a:pt x="193" y="79"/>
                  <a:pt x="193" y="79"/>
                </a:cubicBezTo>
                <a:cubicBezTo>
                  <a:pt x="192" y="79"/>
                  <a:pt x="192" y="79"/>
                  <a:pt x="192" y="79"/>
                </a:cubicBezTo>
                <a:cubicBezTo>
                  <a:pt x="117" y="154"/>
                  <a:pt x="117" y="154"/>
                  <a:pt x="117" y="154"/>
                </a:cubicBezTo>
                <a:cubicBezTo>
                  <a:pt x="117" y="155"/>
                  <a:pt x="117" y="155"/>
                  <a:pt x="117" y="155"/>
                </a:cubicBezTo>
                <a:cubicBezTo>
                  <a:pt x="116" y="155"/>
                  <a:pt x="116" y="155"/>
                  <a:pt x="116" y="155"/>
                </a:cubicBezTo>
                <a:cubicBezTo>
                  <a:pt x="116" y="189"/>
                  <a:pt x="116" y="189"/>
                  <a:pt x="116" y="189"/>
                </a:cubicBezTo>
                <a:cubicBezTo>
                  <a:pt x="97" y="189"/>
                  <a:pt x="97" y="189"/>
                  <a:pt x="97" y="189"/>
                </a:cubicBezTo>
                <a:cubicBezTo>
                  <a:pt x="97" y="247"/>
                  <a:pt x="97" y="247"/>
                  <a:pt x="97" y="247"/>
                </a:cubicBezTo>
                <a:cubicBezTo>
                  <a:pt x="155" y="247"/>
                  <a:pt x="155" y="247"/>
                  <a:pt x="155" y="247"/>
                </a:cubicBezTo>
                <a:cubicBezTo>
                  <a:pt x="155" y="189"/>
                  <a:pt x="155" y="189"/>
                  <a:pt x="155" y="189"/>
                </a:cubicBezTo>
                <a:cubicBezTo>
                  <a:pt x="136" y="189"/>
                  <a:pt x="136" y="189"/>
                  <a:pt x="136" y="189"/>
                </a:cubicBezTo>
                <a:cubicBezTo>
                  <a:pt x="136" y="163"/>
                  <a:pt x="136" y="163"/>
                  <a:pt x="136" y="163"/>
                </a:cubicBezTo>
                <a:cubicBezTo>
                  <a:pt x="201" y="98"/>
                  <a:pt x="201" y="98"/>
                  <a:pt x="201" y="98"/>
                </a:cubicBezTo>
                <a:cubicBezTo>
                  <a:pt x="284" y="98"/>
                  <a:pt x="284" y="98"/>
                  <a:pt x="284" y="98"/>
                </a:cubicBezTo>
                <a:cubicBezTo>
                  <a:pt x="284" y="116"/>
                  <a:pt x="284" y="116"/>
                  <a:pt x="284" y="116"/>
                </a:cubicBezTo>
                <a:cubicBezTo>
                  <a:pt x="250" y="116"/>
                  <a:pt x="250" y="116"/>
                  <a:pt x="250" y="116"/>
                </a:cubicBezTo>
                <a:cubicBezTo>
                  <a:pt x="250" y="117"/>
                  <a:pt x="250" y="117"/>
                  <a:pt x="250" y="117"/>
                </a:cubicBezTo>
                <a:cubicBezTo>
                  <a:pt x="249" y="117"/>
                  <a:pt x="249" y="117"/>
                  <a:pt x="249" y="117"/>
                </a:cubicBezTo>
                <a:cubicBezTo>
                  <a:pt x="211" y="154"/>
                  <a:pt x="211" y="154"/>
                  <a:pt x="211" y="154"/>
                </a:cubicBezTo>
                <a:cubicBezTo>
                  <a:pt x="212" y="155"/>
                  <a:pt x="212" y="155"/>
                  <a:pt x="212" y="155"/>
                </a:cubicBezTo>
                <a:cubicBezTo>
                  <a:pt x="211" y="155"/>
                  <a:pt x="211" y="155"/>
                  <a:pt x="211" y="155"/>
                </a:cubicBezTo>
                <a:cubicBezTo>
                  <a:pt x="211" y="189"/>
                  <a:pt x="211" y="189"/>
                  <a:pt x="211" y="189"/>
                </a:cubicBezTo>
                <a:cubicBezTo>
                  <a:pt x="192" y="189"/>
                  <a:pt x="192" y="189"/>
                  <a:pt x="192" y="189"/>
                </a:cubicBezTo>
                <a:cubicBezTo>
                  <a:pt x="192" y="247"/>
                  <a:pt x="192" y="247"/>
                  <a:pt x="192" y="247"/>
                </a:cubicBezTo>
                <a:cubicBezTo>
                  <a:pt x="250" y="247"/>
                  <a:pt x="250" y="247"/>
                  <a:pt x="250" y="247"/>
                </a:cubicBezTo>
                <a:cubicBezTo>
                  <a:pt x="250" y="189"/>
                  <a:pt x="250" y="189"/>
                  <a:pt x="250" y="189"/>
                </a:cubicBezTo>
                <a:cubicBezTo>
                  <a:pt x="231" y="189"/>
                  <a:pt x="231" y="189"/>
                  <a:pt x="231" y="189"/>
                </a:cubicBezTo>
                <a:cubicBezTo>
                  <a:pt x="231" y="163"/>
                  <a:pt x="231" y="163"/>
                  <a:pt x="231" y="163"/>
                </a:cubicBezTo>
                <a:cubicBezTo>
                  <a:pt x="258" y="136"/>
                  <a:pt x="258" y="136"/>
                  <a:pt x="258" y="136"/>
                </a:cubicBezTo>
                <a:cubicBezTo>
                  <a:pt x="284" y="136"/>
                  <a:pt x="284" y="136"/>
                  <a:pt x="284" y="136"/>
                </a:cubicBezTo>
                <a:cubicBezTo>
                  <a:pt x="284" y="284"/>
                  <a:pt x="284" y="284"/>
                  <a:pt x="284" y="284"/>
                </a:cubicBezTo>
                <a:lnTo>
                  <a:pt x="20" y="284"/>
                </a:lnTo>
                <a:close/>
                <a:moveTo>
                  <a:pt x="78" y="143"/>
                </a:moveTo>
                <a:cubicBezTo>
                  <a:pt x="78" y="147"/>
                  <a:pt x="74" y="151"/>
                  <a:pt x="70" y="151"/>
                </a:cubicBezTo>
                <a:cubicBezTo>
                  <a:pt x="65" y="151"/>
                  <a:pt x="61" y="147"/>
                  <a:pt x="61" y="143"/>
                </a:cubicBezTo>
                <a:cubicBezTo>
                  <a:pt x="61" y="138"/>
                  <a:pt x="65" y="134"/>
                  <a:pt x="70" y="134"/>
                </a:cubicBezTo>
                <a:cubicBezTo>
                  <a:pt x="74" y="134"/>
                  <a:pt x="78" y="138"/>
                  <a:pt x="78" y="143"/>
                </a:cubicBezTo>
                <a:close/>
                <a:moveTo>
                  <a:pt x="135" y="209"/>
                </a:moveTo>
                <a:cubicBezTo>
                  <a:pt x="135" y="227"/>
                  <a:pt x="135" y="227"/>
                  <a:pt x="135" y="227"/>
                </a:cubicBezTo>
                <a:cubicBezTo>
                  <a:pt x="117" y="227"/>
                  <a:pt x="117" y="227"/>
                  <a:pt x="117" y="227"/>
                </a:cubicBezTo>
                <a:cubicBezTo>
                  <a:pt x="117" y="209"/>
                  <a:pt x="117" y="209"/>
                  <a:pt x="117" y="209"/>
                </a:cubicBezTo>
                <a:lnTo>
                  <a:pt x="135" y="209"/>
                </a:lnTo>
                <a:close/>
                <a:moveTo>
                  <a:pt x="230" y="209"/>
                </a:moveTo>
                <a:cubicBezTo>
                  <a:pt x="230" y="227"/>
                  <a:pt x="230" y="227"/>
                  <a:pt x="230" y="227"/>
                </a:cubicBezTo>
                <a:cubicBezTo>
                  <a:pt x="212" y="227"/>
                  <a:pt x="212" y="227"/>
                  <a:pt x="212" y="227"/>
                </a:cubicBezTo>
                <a:cubicBezTo>
                  <a:pt x="212" y="209"/>
                  <a:pt x="212" y="209"/>
                  <a:pt x="212" y="209"/>
                </a:cubicBezTo>
                <a:lnTo>
                  <a:pt x="230" y="209"/>
                </a:lnTo>
                <a:close/>
              </a:path>
            </a:pathLst>
          </a:custGeom>
          <a:solidFill>
            <a:schemeClr val="tx2"/>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84" name="Rectangle 83"/>
          <p:cNvSpPr/>
          <p:nvPr/>
        </p:nvSpPr>
        <p:spPr>
          <a:xfrm>
            <a:off x="2688" y="4267425"/>
            <a:ext cx="9144000" cy="45720"/>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a:solidFill>
                <a:schemeClr val="tx2"/>
              </a:solidFill>
              <a:latin typeface="+mn-lt"/>
            </a:endParaRPr>
          </a:p>
        </p:txBody>
      </p:sp>
      <p:pic>
        <p:nvPicPr>
          <p:cNvPr id="83" name="Picture 8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5306" y="4109918"/>
            <a:ext cx="2143312" cy="384287"/>
          </a:xfrm>
          <a:prstGeom prst="rect">
            <a:avLst/>
          </a:prstGeom>
          <a:effectLst>
            <a:glow rad="139700">
              <a:schemeClr val="tx2">
                <a:alpha val="40000"/>
              </a:schemeClr>
            </a:glow>
          </a:effectLst>
        </p:spPr>
      </p:pic>
      <p:sp>
        <p:nvSpPr>
          <p:cNvPr id="79" name="Rectangle 78"/>
          <p:cNvSpPr/>
          <p:nvPr/>
        </p:nvSpPr>
        <p:spPr>
          <a:xfrm>
            <a:off x="2393902" y="4563169"/>
            <a:ext cx="4456726" cy="369332"/>
          </a:xfrm>
          <a:prstGeom prst="rect">
            <a:avLst/>
          </a:prstGeom>
        </p:spPr>
        <p:txBody>
          <a:bodyPr wrap="square">
            <a:spAutoFit/>
          </a:bodyPr>
          <a:lstStyle/>
          <a:p>
            <a:pPr algn="ctr" defTabSz="457189">
              <a:spcBef>
                <a:spcPts val="0"/>
              </a:spcBef>
              <a:spcAft>
                <a:spcPts val="0"/>
              </a:spcAft>
              <a:buClr>
                <a:srgbClr val="007DB8"/>
              </a:buClr>
            </a:pPr>
            <a:r>
              <a:rPr lang="en-US" sz="1800" dirty="0">
                <a:solidFill>
                  <a:srgbClr val="FFFFFF"/>
                </a:solidFill>
              </a:rPr>
              <a:t>Meeting datacenter security requirements </a:t>
            </a:r>
          </a:p>
        </p:txBody>
      </p:sp>
      <p:sp>
        <p:nvSpPr>
          <p:cNvPr id="2" name="Rectangle 1"/>
          <p:cNvSpPr/>
          <p:nvPr/>
        </p:nvSpPr>
        <p:spPr>
          <a:xfrm>
            <a:off x="291001" y="575003"/>
            <a:ext cx="9197867" cy="369332"/>
          </a:xfrm>
          <a:prstGeom prst="rect">
            <a:avLst/>
          </a:prstGeom>
        </p:spPr>
        <p:txBody>
          <a:bodyPr wrap="square">
            <a:spAutoFit/>
          </a:bodyPr>
          <a:lstStyle/>
          <a:p>
            <a:pPr>
              <a:spcBef>
                <a:spcPts val="0"/>
              </a:spcBef>
              <a:spcAft>
                <a:spcPts val="0"/>
              </a:spcAft>
              <a:buClr>
                <a:schemeClr val="bg1"/>
              </a:buClr>
            </a:pPr>
            <a:r>
              <a:rPr lang="en-US" sz="1800" dirty="0">
                <a:solidFill>
                  <a:schemeClr val="tx2"/>
                </a:solidFill>
              </a:rPr>
              <a:t>U.S. DoD approved products list</a:t>
            </a:r>
            <a:endParaRPr lang="en-US" sz="1800" dirty="0"/>
          </a:p>
        </p:txBody>
      </p:sp>
      <p:sp>
        <p:nvSpPr>
          <p:cNvPr id="4" name="Rectangle 3"/>
          <p:cNvSpPr/>
          <p:nvPr/>
        </p:nvSpPr>
        <p:spPr>
          <a:xfrm>
            <a:off x="1666945" y="1226472"/>
            <a:ext cx="842979" cy="276999"/>
          </a:xfrm>
          <a:prstGeom prst="rect">
            <a:avLst/>
          </a:prstGeom>
        </p:spPr>
        <p:txBody>
          <a:bodyPr wrap="square">
            <a:spAutoFit/>
          </a:bodyPr>
          <a:lstStyle/>
          <a:p>
            <a:pPr algn="ctr"/>
            <a:r>
              <a:rPr lang="en-US" sz="1200" dirty="0">
                <a:solidFill>
                  <a:schemeClr val="tx2"/>
                </a:solidFill>
                <a:latin typeface="+mn-lt"/>
              </a:rPr>
              <a:t>HIPAA</a:t>
            </a:r>
          </a:p>
        </p:txBody>
      </p:sp>
      <p:sp>
        <p:nvSpPr>
          <p:cNvPr id="5" name="Rectangle 4"/>
          <p:cNvSpPr/>
          <p:nvPr/>
        </p:nvSpPr>
        <p:spPr>
          <a:xfrm>
            <a:off x="6425656" y="2946449"/>
            <a:ext cx="1136155" cy="461665"/>
          </a:xfrm>
          <a:prstGeom prst="rect">
            <a:avLst/>
          </a:prstGeom>
        </p:spPr>
        <p:txBody>
          <a:bodyPr wrap="square">
            <a:spAutoFit/>
          </a:bodyPr>
          <a:lstStyle/>
          <a:p>
            <a:pPr algn="ctr">
              <a:spcBef>
                <a:spcPts val="0"/>
              </a:spcBef>
              <a:spcAft>
                <a:spcPts val="0"/>
              </a:spcAft>
              <a:buClr>
                <a:schemeClr val="bg1"/>
              </a:buClr>
            </a:pPr>
            <a:r>
              <a:rPr lang="en-US" sz="1200" dirty="0">
                <a:solidFill>
                  <a:schemeClr val="tx2"/>
                </a:solidFill>
                <a:latin typeface="+mn-lt"/>
              </a:rPr>
              <a:t>KMIP COMPLIANT </a:t>
            </a:r>
          </a:p>
        </p:txBody>
      </p:sp>
      <p:pic>
        <p:nvPicPr>
          <p:cNvPr id="4098" name="Picture 2" descr="Image result for Energy Star certificatio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2231" y="1382232"/>
            <a:ext cx="819440" cy="61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2" y="268288"/>
            <a:ext cx="8570029" cy="640080"/>
          </a:xfrm>
        </p:spPr>
        <p:txBody>
          <a:bodyPr>
            <a:noAutofit/>
          </a:bodyPr>
          <a:lstStyle/>
          <a:p>
            <a:r>
              <a:rPr lang="en-US" dirty="0"/>
              <a:t>What customers are saying about dell </a:t>
            </a:r>
            <a:r>
              <a:rPr lang="en-US" dirty="0" err="1"/>
              <a:t>emc</a:t>
            </a:r>
            <a:r>
              <a:rPr lang="en-US" dirty="0"/>
              <a:t> unity</a:t>
            </a:r>
          </a:p>
        </p:txBody>
      </p:sp>
      <p:sp>
        <p:nvSpPr>
          <p:cNvPr id="5" name="Rectangle 4"/>
          <p:cNvSpPr/>
          <p:nvPr/>
        </p:nvSpPr>
        <p:spPr>
          <a:xfrm>
            <a:off x="687000" y="908368"/>
            <a:ext cx="4572000" cy="707886"/>
          </a:xfrm>
          <a:prstGeom prst="rect">
            <a:avLst/>
          </a:prstGeom>
        </p:spPr>
        <p:txBody>
          <a:bodyPr>
            <a:spAutoFit/>
          </a:bodyPr>
          <a:lstStyle/>
          <a:p>
            <a:pPr lvl="0"/>
            <a:r>
              <a:rPr lang="en-US" sz="1400" i="1" dirty="0">
                <a:solidFill>
                  <a:schemeClr val="tx2"/>
                </a:solidFill>
              </a:rPr>
              <a:t>“Seamless data migration from VNX, and VDI performance is very good.” </a:t>
            </a:r>
          </a:p>
          <a:p>
            <a:pPr lvl="0"/>
            <a:r>
              <a:rPr lang="en-US" sz="1100" i="1" dirty="0">
                <a:solidFill>
                  <a:schemeClr val="tx2"/>
                </a:solidFill>
              </a:rPr>
              <a:t>Allen Riviera, Data Center Architect, Iron Bow Technologies</a:t>
            </a:r>
          </a:p>
        </p:txBody>
      </p:sp>
      <p:sp>
        <p:nvSpPr>
          <p:cNvPr id="6" name="Rectangle 5"/>
          <p:cNvSpPr/>
          <p:nvPr/>
        </p:nvSpPr>
        <p:spPr>
          <a:xfrm>
            <a:off x="-8195" y="1899232"/>
            <a:ext cx="2981195" cy="1323439"/>
          </a:xfrm>
          <a:prstGeom prst="rect">
            <a:avLst/>
          </a:prstGeom>
        </p:spPr>
        <p:txBody>
          <a:bodyPr wrap="square">
            <a:spAutoFit/>
          </a:bodyPr>
          <a:lstStyle/>
          <a:p>
            <a:pPr lvl="0" algn="r"/>
            <a:r>
              <a:rPr lang="en-US" sz="1400" dirty="0">
                <a:solidFill>
                  <a:srgbClr val="FFC000"/>
                </a:solidFill>
              </a:rPr>
              <a:t>“Some of their recently added feature sets, like the dedupe and compression, they have been a pretty significant improvement.” </a:t>
            </a:r>
          </a:p>
          <a:p>
            <a:pPr lvl="0" algn="r"/>
            <a:r>
              <a:rPr lang="en-US" sz="1100" dirty="0">
                <a:solidFill>
                  <a:srgbClr val="FFC000"/>
                </a:solidFill>
              </a:rPr>
              <a:t>Jeff St. John, Design Architect, Alexander Open Systems</a:t>
            </a:r>
          </a:p>
        </p:txBody>
      </p:sp>
      <p:sp>
        <p:nvSpPr>
          <p:cNvPr id="8" name="Rectangle 7"/>
          <p:cNvSpPr/>
          <p:nvPr/>
        </p:nvSpPr>
        <p:spPr>
          <a:xfrm>
            <a:off x="5574890" y="1122046"/>
            <a:ext cx="3419549" cy="1107996"/>
          </a:xfrm>
          <a:prstGeom prst="rect">
            <a:avLst/>
          </a:prstGeom>
        </p:spPr>
        <p:txBody>
          <a:bodyPr wrap="square">
            <a:spAutoFit/>
          </a:bodyPr>
          <a:lstStyle/>
          <a:p>
            <a:pPr lvl="0"/>
            <a:r>
              <a:rPr lang="en-US" sz="1400" dirty="0">
                <a:solidFill>
                  <a:schemeClr val="accent2">
                    <a:lumMod val="40000"/>
                    <a:lumOff val="60000"/>
                  </a:schemeClr>
                </a:solidFill>
              </a:rPr>
              <a:t>“The array itself is so simple, easy to set up and easy to use, but it still has that great Dell EMC technology behind it.” </a:t>
            </a:r>
            <a:r>
              <a:rPr lang="en-US" sz="1100" dirty="0">
                <a:solidFill>
                  <a:schemeClr val="accent2">
                    <a:lumMod val="40000"/>
                    <a:lumOff val="60000"/>
                  </a:schemeClr>
                </a:solidFill>
              </a:rPr>
              <a:t>James Sexton, Systems Admin, Farm Bureau Health Plans</a:t>
            </a:r>
            <a:endParaRPr lang="en-US" sz="1400" dirty="0">
              <a:solidFill>
                <a:schemeClr val="accent2">
                  <a:lumMod val="40000"/>
                  <a:lumOff val="60000"/>
                </a:schemeClr>
              </a:solidFill>
            </a:endParaRPr>
          </a:p>
        </p:txBody>
      </p:sp>
      <p:sp>
        <p:nvSpPr>
          <p:cNvPr id="10" name="Rectangle 9"/>
          <p:cNvSpPr/>
          <p:nvPr/>
        </p:nvSpPr>
        <p:spPr>
          <a:xfrm>
            <a:off x="5779518" y="2652381"/>
            <a:ext cx="3165377" cy="1538883"/>
          </a:xfrm>
          <a:prstGeom prst="rect">
            <a:avLst/>
          </a:prstGeom>
        </p:spPr>
        <p:txBody>
          <a:bodyPr wrap="square">
            <a:spAutoFit/>
          </a:bodyPr>
          <a:lstStyle/>
          <a:p>
            <a:pPr lvl="0" algn="r"/>
            <a:r>
              <a:rPr lang="en-US" sz="1400" dirty="0">
                <a:solidFill>
                  <a:srgbClr val="FFFF00"/>
                </a:solidFill>
              </a:rPr>
              <a:t>“We're happy with the stability. We have not had any issues with it. We run all-flash on two of them and, so far, we have not had any complaints about performance issues.” </a:t>
            </a:r>
            <a:r>
              <a:rPr lang="en-US" sz="1100" dirty="0">
                <a:solidFill>
                  <a:srgbClr val="FFFF00"/>
                </a:solidFill>
              </a:rPr>
              <a:t>StorageA18d5, Storage Admin at a Healthcare Company</a:t>
            </a:r>
            <a:endParaRPr lang="en-US" sz="1400" dirty="0">
              <a:solidFill>
                <a:srgbClr val="FFFF00"/>
              </a:solidFill>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27035"/>
          <a:stretch/>
        </p:blipFill>
        <p:spPr>
          <a:xfrm>
            <a:off x="3288391" y="2443720"/>
            <a:ext cx="2491127" cy="716508"/>
          </a:xfrm>
          <a:prstGeom prst="rect">
            <a:avLst/>
          </a:prstGeom>
          <a:effectLst>
            <a:glow rad="190500">
              <a:srgbClr val="0599FF">
                <a:alpha val="50000"/>
              </a:srgbClr>
            </a:glow>
            <a:reflection blurRad="6350" stA="52000" endA="300" endPos="35000" dir="5400000" sy="-100000" algn="bl" rotWithShape="0"/>
          </a:effectLst>
        </p:spPr>
      </p:pic>
      <p:sp>
        <p:nvSpPr>
          <p:cNvPr id="12" name="Rectangle 11"/>
          <p:cNvSpPr/>
          <p:nvPr/>
        </p:nvSpPr>
        <p:spPr>
          <a:xfrm>
            <a:off x="687000" y="3536236"/>
            <a:ext cx="4887890" cy="1123384"/>
          </a:xfrm>
          <a:prstGeom prst="rect">
            <a:avLst/>
          </a:prstGeom>
        </p:spPr>
        <p:txBody>
          <a:bodyPr wrap="square">
            <a:spAutoFit/>
          </a:bodyPr>
          <a:lstStyle/>
          <a:p>
            <a:r>
              <a:rPr lang="en-US" sz="1400" dirty="0">
                <a:solidFill>
                  <a:schemeClr val="accent3">
                    <a:lumMod val="20000"/>
                    <a:lumOff val="80000"/>
                  </a:schemeClr>
                </a:solidFill>
              </a:rPr>
              <a:t>“The benefits are the simplicity, flexibility and the ease of integration between the Unity platform and VMware, for example, and Microsoft platforms; the integration tools and the simplicity of management.” </a:t>
            </a:r>
          </a:p>
          <a:p>
            <a:r>
              <a:rPr lang="en-US" sz="1100" dirty="0">
                <a:solidFill>
                  <a:schemeClr val="accent3">
                    <a:lumMod val="20000"/>
                    <a:lumOff val="80000"/>
                  </a:schemeClr>
                </a:solidFill>
              </a:rPr>
              <a:t>Eric </a:t>
            </a:r>
            <a:r>
              <a:rPr lang="en-US" sz="1100" dirty="0" err="1">
                <a:solidFill>
                  <a:schemeClr val="accent3">
                    <a:lumMod val="20000"/>
                    <a:lumOff val="80000"/>
                  </a:schemeClr>
                </a:solidFill>
              </a:rPr>
              <a:t>Umstead</a:t>
            </a:r>
            <a:r>
              <a:rPr lang="en-US" sz="1100" dirty="0">
                <a:solidFill>
                  <a:schemeClr val="accent3">
                    <a:lumMod val="20000"/>
                    <a:lumOff val="80000"/>
                  </a:schemeClr>
                </a:solidFill>
              </a:rPr>
              <a:t>, Director of Technical Services , Tech Services Company</a:t>
            </a:r>
          </a:p>
        </p:txBody>
      </p:sp>
    </p:spTree>
    <p:extLst>
      <p:ext uri="{BB962C8B-B14F-4D97-AF65-F5344CB8AC3E}">
        <p14:creationId xmlns:p14="http://schemas.microsoft.com/office/powerpoint/2010/main" val="1495464240"/>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71888"/>
            <a:ext cx="8225501" cy="472577"/>
          </a:xfrm>
        </p:spPr>
        <p:txBody>
          <a:bodyPr/>
          <a:lstStyle/>
          <a:p>
            <a:r>
              <a:rPr lang="en-US" sz="3200" dirty="0"/>
              <a:t>World-Class Dell EMC Services Options</a:t>
            </a:r>
          </a:p>
        </p:txBody>
      </p:sp>
      <p:grpSp>
        <p:nvGrpSpPr>
          <p:cNvPr id="18" name="Group 17"/>
          <p:cNvGrpSpPr/>
          <p:nvPr/>
        </p:nvGrpSpPr>
        <p:grpSpPr>
          <a:xfrm>
            <a:off x="657387" y="1173235"/>
            <a:ext cx="7918634" cy="3644684"/>
            <a:chOff x="184731" y="1266066"/>
            <a:chExt cx="10989237" cy="5057980"/>
          </a:xfrm>
        </p:grpSpPr>
        <p:sp>
          <p:nvSpPr>
            <p:cNvPr id="41" name="Rounded Rectangle 40"/>
            <p:cNvSpPr/>
            <p:nvPr/>
          </p:nvSpPr>
          <p:spPr>
            <a:xfrm>
              <a:off x="184731" y="1266066"/>
              <a:ext cx="6567238" cy="3198700"/>
            </a:xfrm>
            <a:prstGeom prst="roundRect">
              <a:avLst>
                <a:gd name="adj" fmla="val 5812"/>
              </a:avLst>
            </a:prstGeom>
            <a:solidFill>
              <a:schemeClr val="tx1"/>
            </a:solidFill>
            <a:ln w="12700" cmpd="sng">
              <a:noFill/>
            </a:ln>
            <a:effectLst/>
          </p:spPr>
          <p:txBody>
            <a:bodyPr rot="0" spcFirstLastPara="0" vertOverflow="overflow" horzOverflow="overflow" vert="horz" wrap="square" lIns="91440" tIns="137160" rIns="137160" bIns="13716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100" b="1" i="0" u="none" strike="noStrike" kern="1200" cap="none" spc="0" normalizeH="0" baseline="0" noProof="0" dirty="0">
                  <a:ln>
                    <a:noFill/>
                  </a:ln>
                  <a:solidFill>
                    <a:srgbClr val="F2AF00"/>
                  </a:solidFill>
                  <a:effectLst/>
                  <a:uLnTx/>
                  <a:uFillTx/>
                  <a:latin typeface="Arial" charset="0"/>
                  <a:ea typeface="+mn-ea"/>
                  <a:cs typeface="+mn-cs"/>
                </a:rPr>
                <a:t>Support</a:t>
              </a:r>
            </a:p>
          </p:txBody>
        </p:sp>
        <p:sp>
          <p:nvSpPr>
            <p:cNvPr id="40" name="Rounded Rectangle 39"/>
            <p:cNvSpPr/>
            <p:nvPr/>
          </p:nvSpPr>
          <p:spPr>
            <a:xfrm>
              <a:off x="6969579" y="1266066"/>
              <a:ext cx="4204389" cy="2333068"/>
            </a:xfrm>
            <a:prstGeom prst="roundRect">
              <a:avLst>
                <a:gd name="adj" fmla="val 8051"/>
              </a:avLst>
            </a:prstGeom>
            <a:solidFill>
              <a:schemeClr val="tx1"/>
            </a:solidFill>
            <a:ln w="12700" cmpd="sng">
              <a:noFill/>
            </a:ln>
            <a:effectLst/>
          </p:spPr>
          <p:txBody>
            <a:bodyPr rot="0" spcFirstLastPara="0" vertOverflow="overflow" horzOverflow="overflow" vert="horz" wrap="square" lIns="182880" tIns="137160" rIns="137160" bIns="13716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100" b="1" i="0" u="none" strike="noStrike" kern="1200" cap="none" spc="0" normalizeH="0" baseline="0" noProof="0" dirty="0">
                  <a:ln>
                    <a:noFill/>
                  </a:ln>
                  <a:solidFill>
                    <a:srgbClr val="F2AF00"/>
                  </a:solidFill>
                  <a:effectLst/>
                  <a:uLnTx/>
                  <a:uFillTx/>
                  <a:latin typeface="Arial" charset="0"/>
                  <a:ea typeface="+mn-ea"/>
                  <a:cs typeface="+mn-cs"/>
                </a:rPr>
                <a:t>Deployment</a:t>
              </a:r>
            </a:p>
          </p:txBody>
        </p:sp>
        <p:sp>
          <p:nvSpPr>
            <p:cNvPr id="39" name="Rounded Rectangle 38"/>
            <p:cNvSpPr/>
            <p:nvPr/>
          </p:nvSpPr>
          <p:spPr>
            <a:xfrm>
              <a:off x="184731" y="4681830"/>
              <a:ext cx="6567238" cy="1642216"/>
            </a:xfrm>
            <a:prstGeom prst="roundRect">
              <a:avLst>
                <a:gd name="adj" fmla="val 9102"/>
              </a:avLst>
            </a:prstGeom>
            <a:solidFill>
              <a:schemeClr val="tx1"/>
            </a:solidFill>
            <a:ln w="12700" cmpd="sng">
              <a:noFill/>
            </a:ln>
            <a:effectLst/>
          </p:spPr>
          <p:txBody>
            <a:bodyPr rot="0" spcFirstLastPara="0" vertOverflow="overflow" horzOverflow="overflow" vert="horz" wrap="square" lIns="91440" tIns="137160" rIns="137160" bIns="13716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2AF00"/>
                  </a:solidFill>
                  <a:effectLst/>
                  <a:uLnTx/>
                  <a:uFillTx/>
                  <a:latin typeface="Arial" charset="0"/>
                  <a:ea typeface="+mn-ea"/>
                  <a:cs typeface="+mn-cs"/>
                </a:rPr>
                <a:t>Easy connection</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2AF00"/>
                  </a:solidFill>
                  <a:effectLst/>
                  <a:uLnTx/>
                  <a:uFillTx/>
                  <a:latin typeface="Arial" charset="0"/>
                  <a:ea typeface="+mn-ea"/>
                  <a:cs typeface="+mn-cs"/>
                </a:rPr>
                <a:t>to our data-driven</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2AF00"/>
                  </a:solidFill>
                  <a:effectLst/>
                  <a:uLnTx/>
                  <a:uFillTx/>
                  <a:latin typeface="Arial" charset="0"/>
                  <a:ea typeface="+mn-ea"/>
                  <a:cs typeface="+mn-cs"/>
                </a:rPr>
                <a:t>technology</a:t>
              </a:r>
            </a:p>
          </p:txBody>
        </p:sp>
        <p:sp>
          <p:nvSpPr>
            <p:cNvPr id="38" name="Rounded Rectangle 37"/>
            <p:cNvSpPr/>
            <p:nvPr/>
          </p:nvSpPr>
          <p:spPr>
            <a:xfrm>
              <a:off x="6969579" y="3772662"/>
              <a:ext cx="4204389" cy="2551383"/>
            </a:xfrm>
            <a:prstGeom prst="roundRect">
              <a:avLst>
                <a:gd name="adj" fmla="val 8805"/>
              </a:avLst>
            </a:prstGeom>
            <a:solidFill>
              <a:schemeClr val="tx1"/>
            </a:solidFill>
            <a:ln w="12700" cmpd="sng">
              <a:noFill/>
            </a:ln>
            <a:effectLst/>
          </p:spPr>
          <p:txBody>
            <a:bodyPr rot="0" spcFirstLastPara="0" vertOverflow="overflow" horzOverflow="overflow" vert="horz" wrap="square" lIns="182880" tIns="137160" rIns="137160" bIns="13716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100" b="1" i="0" u="none" strike="noStrike" kern="1200" cap="none" spc="0" normalizeH="0" baseline="0" noProof="0" dirty="0">
                  <a:ln>
                    <a:noFill/>
                  </a:ln>
                  <a:solidFill>
                    <a:srgbClr val="F2AF00"/>
                  </a:solidFill>
                  <a:effectLst/>
                  <a:uLnTx/>
                  <a:uFillTx/>
                  <a:latin typeface="Arial" charset="0"/>
                  <a:ea typeface="+mn-ea"/>
                  <a:cs typeface="+mn-cs"/>
                </a:rPr>
                <a:t>Data Migration</a:t>
              </a:r>
            </a:p>
          </p:txBody>
        </p:sp>
        <p:cxnSp>
          <p:nvCxnSpPr>
            <p:cNvPr id="119" name="Straight Connector 118"/>
            <p:cNvCxnSpPr/>
            <p:nvPr/>
          </p:nvCxnSpPr>
          <p:spPr>
            <a:xfrm>
              <a:off x="402305" y="2724540"/>
              <a:ext cx="6217920"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0563" y="1872790"/>
              <a:ext cx="2650138" cy="81153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007DB8"/>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In-depth analysis &amp; guidance</a:t>
              </a:r>
            </a:p>
          </p:txBody>
        </p:sp>
        <p:sp>
          <p:nvSpPr>
            <p:cNvPr id="5" name="TextBox 4"/>
            <p:cNvSpPr txBox="1"/>
            <p:nvPr/>
          </p:nvSpPr>
          <p:spPr>
            <a:xfrm>
              <a:off x="270563" y="2824708"/>
              <a:ext cx="2775962" cy="1494930"/>
            </a:xfrm>
            <a:prstGeom prst="rect">
              <a:avLst/>
            </a:prstGeom>
            <a:noFill/>
          </p:spPr>
          <p:txBody>
            <a:bodyPr wrap="square" lIns="91440" rIns="91440" rtlCol="0">
              <a:spAutoFit/>
            </a:bodyPr>
            <a:lstStyle/>
            <a:p>
              <a:pPr marL="0" marR="0" lvl="0" indent="0" algn="l" defTabSz="914400" rtl="0" eaLnBrk="1" fontAlgn="base" latinLnBrk="0" hangingPunct="1">
                <a:lnSpc>
                  <a:spcPct val="100000"/>
                </a:lnSpc>
                <a:spcBef>
                  <a:spcPct val="0"/>
                </a:spcBef>
                <a:spcAft>
                  <a:spcPct val="0"/>
                </a:spcAft>
                <a:buClr>
                  <a:srgbClr val="007DB8"/>
                </a:buClr>
                <a:buSzTx/>
                <a:buFontTx/>
                <a:buNone/>
                <a:tabLst/>
                <a:defRPr/>
              </a:pPr>
              <a:r>
                <a:rPr kumimoji="0" lang="en-US" sz="1600" b="1" i="0" u="none" strike="noStrike" kern="1200" cap="none" spc="0" normalizeH="0" baseline="0" noProof="0" dirty="0">
                  <a:ln>
                    <a:noFill/>
                  </a:ln>
                  <a:solidFill>
                    <a:srgbClr val="F2AF00"/>
                  </a:solidFill>
                  <a:effectLst/>
                  <a:uLnTx/>
                  <a:uFillTx/>
                  <a:latin typeface="Arial" charset="0"/>
                  <a:ea typeface="+mn-ea"/>
                  <a:cs typeface="+mn-cs"/>
                </a:rPr>
                <a:t>Proactive Support</a:t>
              </a:r>
            </a:p>
            <a:p>
              <a:pPr marL="0" marR="0" lvl="0" indent="0" algn="l" defTabSz="914400" rtl="0" eaLnBrk="1" fontAlgn="base" latinLnBrk="0" hangingPunct="1">
                <a:lnSpc>
                  <a:spcPct val="100000"/>
                </a:lnSpc>
                <a:spcBef>
                  <a:spcPct val="0"/>
                </a:spcBef>
                <a:spcAft>
                  <a:spcPct val="0"/>
                </a:spcAft>
                <a:buClr>
                  <a:srgbClr val="007DB8"/>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Get ahead of problems before they happen </a:t>
              </a: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 name="Rounded Rectangle 2"/>
            <p:cNvSpPr/>
            <p:nvPr/>
          </p:nvSpPr>
          <p:spPr>
            <a:xfrm>
              <a:off x="3052447" y="1450711"/>
              <a:ext cx="3547124" cy="1116621"/>
            </a:xfrm>
            <a:prstGeom prst="roundRect">
              <a:avLst>
                <a:gd name="adj" fmla="val 14704"/>
              </a:avLst>
            </a:prstGeom>
            <a:solidFill>
              <a:schemeClr val="bg1"/>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Optimize for Storage</a:t>
              </a:r>
            </a:p>
          </p:txBody>
        </p:sp>
        <p:sp>
          <p:nvSpPr>
            <p:cNvPr id="8" name="Rounded Rectangle 7"/>
            <p:cNvSpPr/>
            <p:nvPr/>
          </p:nvSpPr>
          <p:spPr>
            <a:xfrm>
              <a:off x="3046525" y="3599133"/>
              <a:ext cx="3553044" cy="658368"/>
            </a:xfrm>
            <a:prstGeom prst="roundRect">
              <a:avLst>
                <a:gd name="adj" fmla="val 11446"/>
              </a:avLst>
            </a:prstGeom>
            <a:solidFill>
              <a:srgbClr val="F2AF00"/>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ProSupport Plus</a:t>
              </a:r>
            </a:p>
          </p:txBody>
        </p:sp>
        <p:sp>
          <p:nvSpPr>
            <p:cNvPr id="9" name="Rounded Rectangle 8"/>
            <p:cNvSpPr/>
            <p:nvPr/>
          </p:nvSpPr>
          <p:spPr>
            <a:xfrm>
              <a:off x="3046525" y="2824710"/>
              <a:ext cx="3570544" cy="662239"/>
            </a:xfrm>
            <a:prstGeom prst="roundRect">
              <a:avLst/>
            </a:prstGeom>
            <a:solidFill>
              <a:srgbClr val="F2AF00"/>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ProSupport</a:t>
              </a:r>
            </a:p>
          </p:txBody>
        </p:sp>
        <p:sp>
          <p:nvSpPr>
            <p:cNvPr id="12" name="Rounded Rectangle 11"/>
            <p:cNvSpPr/>
            <p:nvPr/>
          </p:nvSpPr>
          <p:spPr>
            <a:xfrm>
              <a:off x="3052447" y="4814725"/>
              <a:ext cx="3547124" cy="1291845"/>
            </a:xfrm>
            <a:prstGeom prst="roundRect">
              <a:avLst/>
            </a:prstGeom>
            <a:solidFill>
              <a:schemeClr val="bg2">
                <a:lumMod val="50000"/>
                <a:lumOff val="50000"/>
              </a:schemeClr>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Secure Remote Services</a:t>
              </a:r>
            </a:p>
          </p:txBody>
        </p:sp>
        <p:sp>
          <p:nvSpPr>
            <p:cNvPr id="101" name="Rounded Rectangle 100"/>
            <p:cNvSpPr/>
            <p:nvPr/>
          </p:nvSpPr>
          <p:spPr>
            <a:xfrm>
              <a:off x="7254407" y="2722789"/>
              <a:ext cx="3659024" cy="658368"/>
            </a:xfrm>
            <a:prstGeom prst="roundRect">
              <a:avLst>
                <a:gd name="adj" fmla="val 11363"/>
              </a:avLst>
            </a:prstGeom>
            <a:solidFill>
              <a:schemeClr val="accent2"/>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ProDeploy Plus</a:t>
              </a:r>
            </a:p>
          </p:txBody>
        </p:sp>
        <p:sp>
          <p:nvSpPr>
            <p:cNvPr id="102" name="Rounded Rectangle 101"/>
            <p:cNvSpPr/>
            <p:nvPr/>
          </p:nvSpPr>
          <p:spPr>
            <a:xfrm>
              <a:off x="7254405" y="1964449"/>
              <a:ext cx="3659027" cy="658368"/>
            </a:xfrm>
            <a:prstGeom prst="roundRect">
              <a:avLst>
                <a:gd name="adj" fmla="val 9631"/>
              </a:avLst>
            </a:prstGeom>
            <a:solidFill>
              <a:schemeClr val="accent2"/>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ProDeploy</a:t>
              </a:r>
            </a:p>
          </p:txBody>
        </p:sp>
        <p:sp>
          <p:nvSpPr>
            <p:cNvPr id="105" name="Rounded Rectangle 104"/>
            <p:cNvSpPr/>
            <p:nvPr/>
          </p:nvSpPr>
          <p:spPr>
            <a:xfrm>
              <a:off x="7254407" y="4464766"/>
              <a:ext cx="3659024" cy="1641804"/>
            </a:xfrm>
            <a:prstGeom prst="roundRect">
              <a:avLst/>
            </a:prstGeom>
            <a:solidFill>
              <a:schemeClr val="accent2"/>
            </a:solidFill>
            <a:ln w="12700" cmpd="sng">
              <a:noFill/>
            </a:ln>
            <a:effectLst/>
          </p:spPr>
          <p:txBody>
            <a:bodyPr rot="0" spcFirstLastPara="0" vertOverflow="overflow" horzOverflow="overflow" vert="horz" wrap="square" lIns="91440" tIns="137160" rIns="91440" bIns="1371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A proven vendor-agnostic methodology </a:t>
              </a:r>
            </a:p>
          </p:txBody>
        </p:sp>
      </p:grpSp>
      <p:sp>
        <p:nvSpPr>
          <p:cNvPr id="25" name="16-Point Star 24"/>
          <p:cNvSpPr/>
          <p:nvPr/>
        </p:nvSpPr>
        <p:spPr>
          <a:xfrm rot="810693">
            <a:off x="4550142" y="1173369"/>
            <a:ext cx="1144946" cy="619883"/>
          </a:xfrm>
          <a:prstGeom prst="star16">
            <a:avLst/>
          </a:prstGeom>
          <a:solidFill>
            <a:srgbClr val="FFFF00"/>
          </a:solidFill>
          <a:ln w="12700" cmpd="sng">
            <a:noFill/>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444444"/>
                </a:solidFill>
                <a:effectLst/>
                <a:uLnTx/>
                <a:uFillTx/>
                <a:latin typeface="Arial" charset="0"/>
                <a:ea typeface="+mn-ea"/>
                <a:cs typeface="+mn-cs"/>
              </a:rPr>
              <a:t>New on Unity!</a:t>
            </a:r>
          </a:p>
        </p:txBody>
      </p:sp>
      <p:sp>
        <p:nvSpPr>
          <p:cNvPr id="22" name="Rectangle 21"/>
          <p:cNvSpPr/>
          <p:nvPr/>
        </p:nvSpPr>
        <p:spPr>
          <a:xfrm>
            <a:off x="209631" y="700658"/>
            <a:ext cx="8026408" cy="369332"/>
          </a:xfrm>
          <a:prstGeom prst="rect">
            <a:avLst/>
          </a:prstGeom>
        </p:spPr>
        <p:txBody>
          <a:bodyPr wrap="square">
            <a:spAutoFit/>
          </a:bodyPr>
          <a:lstStyle/>
          <a:p>
            <a:pPr marL="0" marR="0" lvl="0" indent="0" algn="l" defTabSz="914400" rtl="0" eaLnBrk="1" fontAlgn="base" latinLnBrk="0" hangingPunct="1">
              <a:lnSpc>
                <a:spcPct val="90000"/>
              </a:lnSpc>
              <a:spcBef>
                <a:spcPts val="600"/>
              </a:spcBef>
              <a:spcAft>
                <a:spcPct val="0"/>
              </a:spcAft>
              <a:buClrTx/>
              <a:buSzTx/>
              <a:buFontTx/>
              <a:buNone/>
              <a:tabLst/>
              <a:defRPr/>
            </a:pPr>
            <a:r>
              <a:rPr kumimoji="0" lang="en-US" sz="2000" b="0" i="0" u="none" strike="noStrike" kern="1200" cap="none" spc="0" normalizeH="0" baseline="0" noProof="0" dirty="0">
                <a:ln>
                  <a:noFill/>
                </a:ln>
                <a:solidFill>
                  <a:srgbClr val="444444">
                    <a:lumMod val="40000"/>
                    <a:lumOff val="60000"/>
                  </a:srgbClr>
                </a:solidFill>
                <a:effectLst/>
                <a:uLnTx/>
                <a:uFillTx/>
                <a:latin typeface="Arial" charset="0"/>
                <a:ea typeface="+mn-ea"/>
                <a:cs typeface="+mn-cs"/>
              </a:rPr>
              <a:t>Dell EMC Unity</a:t>
            </a:r>
          </a:p>
        </p:txBody>
      </p:sp>
    </p:spTree>
    <p:extLst>
      <p:ext uri="{BB962C8B-B14F-4D97-AF65-F5344CB8AC3E}">
        <p14:creationId xmlns:p14="http://schemas.microsoft.com/office/powerpoint/2010/main" val="2656459040"/>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994" y="2017576"/>
            <a:ext cx="7242519" cy="659364"/>
          </a:xfrm>
        </p:spPr>
        <p:txBody>
          <a:bodyPr/>
          <a:lstStyle/>
          <a:p>
            <a:r>
              <a:rPr lang="en-US" sz="4400" dirty="0"/>
              <a:t>Dell EMC Unity:                                  </a:t>
            </a:r>
            <a:r>
              <a:rPr lang="en-US" dirty="0"/>
              <a:t>Designed for Simplicity  </a:t>
            </a:r>
            <a:endParaRPr lang="en-US" sz="3200" dirty="0"/>
          </a:p>
        </p:txBody>
      </p:sp>
    </p:spTree>
    <p:extLst>
      <p:ext uri="{BB962C8B-B14F-4D97-AF65-F5344CB8AC3E}">
        <p14:creationId xmlns:p14="http://schemas.microsoft.com/office/powerpoint/2010/main" val="694964110"/>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ttyImages-5521292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91" y="0"/>
            <a:ext cx="9135879" cy="5143500"/>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0368" y="4838501"/>
            <a:ext cx="675925" cy="120540"/>
          </a:xfrm>
          <a:prstGeom prst="rect">
            <a:avLst/>
          </a:prstGeom>
        </p:spPr>
      </p:pic>
      <p:sp>
        <p:nvSpPr>
          <p:cNvPr id="20" name="fl" descr="                              Dell - Internal Use - Confidential&#10;"/>
          <p:cNvSpPr txBox="1"/>
          <p:nvPr/>
        </p:nvSpPr>
        <p:spPr>
          <a:xfrm>
            <a:off x="576263" y="5006975"/>
            <a:ext cx="899247" cy="84639"/>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600" b="0" i="0" u="none" baseline="0" dirty="0">
                <a:solidFill>
                  <a:schemeClr val="tx1">
                    <a:lumMod val="40000"/>
                    <a:lumOff val="60000"/>
                  </a:schemeClr>
                </a:solidFill>
                <a:latin typeface="+mn-lt"/>
              </a:rPr>
              <a:t>© Copyright 2017 Dell Inc.</a:t>
            </a:r>
          </a:p>
        </p:txBody>
      </p:sp>
      <p:sp>
        <p:nvSpPr>
          <p:cNvPr id="21" name="TextBox 20"/>
          <p:cNvSpPr txBox="1"/>
          <p:nvPr/>
        </p:nvSpPr>
        <p:spPr>
          <a:xfrm>
            <a:off x="276035" y="5006975"/>
            <a:ext cx="42793" cy="84639"/>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b="0" kern="1200" smtClean="0">
                <a:solidFill>
                  <a:schemeClr val="tx1">
                    <a:lumMod val="40000"/>
                    <a:lumOff val="60000"/>
                  </a:schemeClr>
                </a:solidFill>
                <a:latin typeface="+mn-lt"/>
                <a:ea typeface="+mn-ea"/>
                <a:cs typeface="+mn-cs"/>
              </a:rPr>
              <a:pPr algn="l" rtl="0" fontAlgn="base">
                <a:lnSpc>
                  <a:spcPct val="90000"/>
                </a:lnSpc>
                <a:spcBef>
                  <a:spcPct val="0"/>
                </a:spcBef>
                <a:spcAft>
                  <a:spcPct val="0"/>
                </a:spcAft>
                <a:buClr>
                  <a:schemeClr val="bg1"/>
                </a:buClr>
              </a:pPr>
              <a:t>2</a:t>
            </a:fld>
            <a:endParaRPr lang="en-US" sz="600" b="0" kern="1200" dirty="0" err="1">
              <a:solidFill>
                <a:schemeClr val="tx1">
                  <a:lumMod val="40000"/>
                  <a:lumOff val="60000"/>
                </a:schemeClr>
              </a:solidFill>
              <a:latin typeface="+mn-lt"/>
              <a:ea typeface="+mn-ea"/>
              <a:cs typeface="+mn-cs"/>
            </a:endParaRPr>
          </a:p>
        </p:txBody>
      </p:sp>
      <p:sp>
        <p:nvSpPr>
          <p:cNvPr id="4" name="Rectangle 3"/>
          <p:cNvSpPr/>
          <p:nvPr/>
        </p:nvSpPr>
        <p:spPr>
          <a:xfrm>
            <a:off x="0" y="0"/>
            <a:ext cx="9144000" cy="5145554"/>
          </a:xfrm>
          <a:prstGeom prst="rect">
            <a:avLst/>
          </a:prstGeom>
          <a:solidFill>
            <a:srgbClr val="131109">
              <a:alpha val="64000"/>
            </a:srgbClr>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1" name="TextBox 10"/>
          <p:cNvSpPr txBox="1"/>
          <p:nvPr/>
        </p:nvSpPr>
        <p:spPr>
          <a:xfrm>
            <a:off x="5162921" y="2434842"/>
            <a:ext cx="3453665" cy="533399"/>
          </a:xfrm>
          <a:prstGeom prst="rect">
            <a:avLst/>
          </a:prstGeom>
          <a:solidFill>
            <a:schemeClr val="tx2">
              <a:lumMod val="65000"/>
              <a:alpha val="20000"/>
            </a:schemeClr>
          </a:solidFill>
        </p:spPr>
        <p:txBody>
          <a:bodyPr wrap="square" lIns="182880" tIns="54864" bIns="54864" rtlCol="0" anchor="ctr" anchorCtr="0">
            <a:noAutofit/>
          </a:bodyPr>
          <a:lstStyle/>
          <a:p>
            <a:pPr defTabSz="457200"/>
            <a:r>
              <a:rPr lang="en-US" sz="2000" dirty="0">
                <a:solidFill>
                  <a:srgbClr val="FFFFFF"/>
                </a:solidFill>
                <a:ea typeface="Meta Pro Normal" charset="0"/>
                <a:cs typeface="Meta Pro Normal" charset="0"/>
              </a:rPr>
              <a:t>Capacity: 2,750+ PB</a:t>
            </a:r>
          </a:p>
        </p:txBody>
      </p:sp>
      <p:sp>
        <p:nvSpPr>
          <p:cNvPr id="13" name="TextBox 12"/>
          <p:cNvSpPr txBox="1"/>
          <p:nvPr/>
        </p:nvSpPr>
        <p:spPr>
          <a:xfrm>
            <a:off x="5158173" y="1798065"/>
            <a:ext cx="3453665" cy="533400"/>
          </a:xfrm>
          <a:prstGeom prst="rect">
            <a:avLst/>
          </a:prstGeom>
          <a:solidFill>
            <a:schemeClr val="tx2">
              <a:lumMod val="65000"/>
              <a:alpha val="20000"/>
            </a:schemeClr>
          </a:solidFill>
        </p:spPr>
        <p:txBody>
          <a:bodyPr wrap="square" lIns="182880" tIns="54864" bIns="54864" rtlCol="0" anchor="ctr" anchorCtr="0">
            <a:noAutofit/>
          </a:bodyPr>
          <a:lstStyle/>
          <a:p>
            <a:pPr defTabSz="457200"/>
            <a:r>
              <a:rPr lang="en-US" sz="2000" dirty="0">
                <a:solidFill>
                  <a:srgbClr val="FFFFFF"/>
                </a:solidFill>
                <a:ea typeface="Meta Pro Normal" charset="0"/>
                <a:cs typeface="Meta Pro Normal" charset="0"/>
              </a:rPr>
              <a:t>Bookings: $2.5+ Billion  </a:t>
            </a:r>
          </a:p>
        </p:txBody>
      </p:sp>
      <p:sp>
        <p:nvSpPr>
          <p:cNvPr id="14" name="TextBox 13"/>
          <p:cNvSpPr txBox="1"/>
          <p:nvPr/>
        </p:nvSpPr>
        <p:spPr>
          <a:xfrm>
            <a:off x="5162921" y="3107336"/>
            <a:ext cx="3453665" cy="533400"/>
          </a:xfrm>
          <a:prstGeom prst="rect">
            <a:avLst/>
          </a:prstGeom>
          <a:solidFill>
            <a:schemeClr val="tx2">
              <a:lumMod val="65000"/>
              <a:alpha val="20000"/>
            </a:schemeClr>
          </a:solidFill>
        </p:spPr>
        <p:txBody>
          <a:bodyPr wrap="square" lIns="182880" tIns="54864" bIns="54864" rtlCol="0" anchor="ctr" anchorCtr="0">
            <a:noAutofit/>
          </a:bodyPr>
          <a:lstStyle/>
          <a:p>
            <a:pPr defTabSz="457200"/>
            <a:r>
              <a:rPr lang="en-US" sz="2000" dirty="0">
                <a:solidFill>
                  <a:srgbClr val="FFFFFF"/>
                </a:solidFill>
                <a:ea typeface="Meta Pro Normal" charset="0"/>
                <a:cs typeface="Meta Pro Normal" charset="0"/>
              </a:rPr>
              <a:t>Systems: 27,700+ </a:t>
            </a:r>
          </a:p>
        </p:txBody>
      </p:sp>
      <p:sp>
        <p:nvSpPr>
          <p:cNvPr id="15" name="TextBox 14"/>
          <p:cNvSpPr txBox="1"/>
          <p:nvPr/>
        </p:nvSpPr>
        <p:spPr>
          <a:xfrm>
            <a:off x="5162921" y="3744793"/>
            <a:ext cx="3453665" cy="546050"/>
          </a:xfrm>
          <a:prstGeom prst="rect">
            <a:avLst/>
          </a:prstGeom>
          <a:solidFill>
            <a:schemeClr val="tx2">
              <a:lumMod val="65000"/>
              <a:alpha val="20000"/>
            </a:schemeClr>
          </a:solidFill>
        </p:spPr>
        <p:txBody>
          <a:bodyPr wrap="square" lIns="182880" tIns="54864" bIns="54864" rtlCol="0" anchor="ctr" anchorCtr="0">
            <a:noAutofit/>
          </a:bodyPr>
          <a:lstStyle/>
          <a:p>
            <a:pPr defTabSz="457200"/>
            <a:r>
              <a:rPr lang="en-US" sz="2000" dirty="0">
                <a:solidFill>
                  <a:srgbClr val="FFFFFF"/>
                </a:solidFill>
                <a:ea typeface="Meta Pro Normal" charset="0"/>
                <a:cs typeface="Meta Pro Normal" charset="0"/>
              </a:rPr>
              <a:t>Customers:  10,800+</a:t>
            </a:r>
          </a:p>
        </p:txBody>
      </p:sp>
      <p:sp>
        <p:nvSpPr>
          <p:cNvPr id="2" name="Isosceles Triangle 1"/>
          <p:cNvSpPr/>
          <p:nvPr/>
        </p:nvSpPr>
        <p:spPr>
          <a:xfrm>
            <a:off x="8222176" y="2579157"/>
            <a:ext cx="296882" cy="255933"/>
          </a:xfrm>
          <a:prstGeom prst="triangle">
            <a:avLst/>
          </a:prstGeom>
          <a:solidFill>
            <a:schemeClr val="tx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7" name="Isosceles Triangle 16"/>
          <p:cNvSpPr/>
          <p:nvPr/>
        </p:nvSpPr>
        <p:spPr>
          <a:xfrm>
            <a:off x="8217428" y="1942628"/>
            <a:ext cx="296882" cy="255933"/>
          </a:xfrm>
          <a:prstGeom prst="triangle">
            <a:avLst/>
          </a:prstGeom>
          <a:solidFill>
            <a:schemeClr val="tx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8" name="Isosceles Triangle 17"/>
          <p:cNvSpPr/>
          <p:nvPr/>
        </p:nvSpPr>
        <p:spPr>
          <a:xfrm>
            <a:off x="8222176" y="3252146"/>
            <a:ext cx="296882" cy="255933"/>
          </a:xfrm>
          <a:prstGeom prst="triangle">
            <a:avLst/>
          </a:prstGeom>
          <a:solidFill>
            <a:schemeClr val="tx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2" name="Isosceles Triangle 21"/>
          <p:cNvSpPr/>
          <p:nvPr/>
        </p:nvSpPr>
        <p:spPr>
          <a:xfrm>
            <a:off x="8222176" y="3889852"/>
            <a:ext cx="296882" cy="255933"/>
          </a:xfrm>
          <a:prstGeom prst="triangle">
            <a:avLst/>
          </a:prstGeom>
          <a:solidFill>
            <a:schemeClr val="tx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0" name="Rectangle 9"/>
          <p:cNvSpPr/>
          <p:nvPr/>
        </p:nvSpPr>
        <p:spPr>
          <a:xfrm>
            <a:off x="318828" y="536068"/>
            <a:ext cx="5189343" cy="738664"/>
          </a:xfrm>
          <a:prstGeom prst="rect">
            <a:avLst/>
          </a:prstGeom>
        </p:spPr>
        <p:txBody>
          <a:bodyPr wrap="square" lIns="0" tIns="0" rIns="0" bIns="0">
            <a:spAutoFit/>
          </a:bodyPr>
          <a:lstStyle/>
          <a:p>
            <a:pPr algn="ctr"/>
            <a:r>
              <a:rPr lang="en-US" sz="2800" b="1" dirty="0">
                <a:solidFill>
                  <a:srgbClr val="FFFFFF"/>
                </a:solidFill>
                <a:cs typeface="Arial" panose="020B0604020202020204" pitchFamily="34" charset="0"/>
              </a:rPr>
              <a:t>Dell EMC Unity Momentum </a:t>
            </a:r>
            <a:r>
              <a:rPr lang="en-US" sz="2000" dirty="0">
                <a:solidFill>
                  <a:srgbClr val="FFFFFF"/>
                </a:solidFill>
                <a:cs typeface="Arial" panose="020B0604020202020204" pitchFamily="34" charset="0"/>
              </a:rPr>
              <a:t>since May 2016 Launch</a:t>
            </a:r>
            <a:endParaRPr lang="en-US" dirty="0">
              <a:solidFill>
                <a:srgbClr val="FFFFFF"/>
              </a:solidFill>
              <a:cs typeface="Arial" panose="020B0604020202020204" pitchFamily="34" charset="0"/>
            </a:endParaRPr>
          </a:p>
        </p:txBody>
      </p:sp>
      <p:grpSp>
        <p:nvGrpSpPr>
          <p:cNvPr id="7" name="Group 6"/>
          <p:cNvGrpSpPr/>
          <p:nvPr/>
        </p:nvGrpSpPr>
        <p:grpSpPr>
          <a:xfrm>
            <a:off x="4434616" y="1798377"/>
            <a:ext cx="586742" cy="562341"/>
            <a:chOff x="4206611" y="1632169"/>
            <a:chExt cx="586742" cy="562341"/>
          </a:xfrm>
        </p:grpSpPr>
        <p:sp>
          <p:nvSpPr>
            <p:cNvPr id="23" name="Rounded Rectangle 22"/>
            <p:cNvSpPr/>
            <p:nvPr/>
          </p:nvSpPr>
          <p:spPr>
            <a:xfrm>
              <a:off x="4206611" y="1632169"/>
              <a:ext cx="586742" cy="562341"/>
            </a:xfrm>
            <a:prstGeom prst="roundRect">
              <a:avLst/>
            </a:prstGeom>
            <a:ln/>
          </p:spPr>
          <p:style>
            <a:lnRef idx="1">
              <a:schemeClr val="accent1"/>
            </a:lnRef>
            <a:fillRef idx="3">
              <a:schemeClr val="accent1"/>
            </a:fillRef>
            <a:effectRef idx="2">
              <a:schemeClr val="accent1"/>
            </a:effectRef>
            <a:fontRef idx="minor">
              <a:schemeClr val="lt1"/>
            </a:fontRef>
          </p:style>
          <p:txBody>
            <a:bodyPr wrap="square" lIns="182880" tIns="137160" rIns="137160" bIns="137160" rtlCol="0" anchor="ctr">
              <a:noAutofit/>
            </a:bodyPr>
            <a:lstStyle/>
            <a:p>
              <a:pPr algn="ctr">
                <a:lnSpc>
                  <a:spcPct val="90000"/>
                </a:lnSpc>
                <a:spcBef>
                  <a:spcPts val="600"/>
                </a:spcBef>
              </a:pPr>
              <a:endParaRPr lang="en-US" sz="1800" dirty="0">
                <a:solidFill>
                  <a:srgbClr val="FFFFFF"/>
                </a:solidFill>
              </a:endParaRPr>
            </a:p>
          </p:txBody>
        </p:sp>
        <p:pic>
          <p:nvPicPr>
            <p:cNvPr id="27" name="Picture 6" descr="Greater Affordabil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3873" y="1695450"/>
              <a:ext cx="431533" cy="42588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439364" y="3106811"/>
            <a:ext cx="586742" cy="562341"/>
            <a:chOff x="4217814" y="2430803"/>
            <a:chExt cx="586742" cy="562341"/>
          </a:xfrm>
        </p:grpSpPr>
        <p:sp>
          <p:nvSpPr>
            <p:cNvPr id="24" name="Rounded Rectangle 23"/>
            <p:cNvSpPr/>
            <p:nvPr/>
          </p:nvSpPr>
          <p:spPr>
            <a:xfrm>
              <a:off x="4217814" y="2430803"/>
              <a:ext cx="586742" cy="562341"/>
            </a:xfrm>
            <a:prstGeom prst="roundRect">
              <a:avLst/>
            </a:prstGeom>
            <a:ln/>
          </p:spPr>
          <p:style>
            <a:lnRef idx="1">
              <a:schemeClr val="accent1"/>
            </a:lnRef>
            <a:fillRef idx="3">
              <a:schemeClr val="accent1"/>
            </a:fillRef>
            <a:effectRef idx="2">
              <a:schemeClr val="accent1"/>
            </a:effectRef>
            <a:fontRef idx="minor">
              <a:schemeClr val="lt1"/>
            </a:fontRef>
          </p:style>
          <p:txBody>
            <a:bodyPr wrap="square" lIns="182880" tIns="137160" rIns="137160" bIns="137160" rtlCol="0" anchor="ctr">
              <a:noAutofit/>
            </a:bodyPr>
            <a:lstStyle/>
            <a:p>
              <a:pPr algn="ctr">
                <a:lnSpc>
                  <a:spcPct val="90000"/>
                </a:lnSpc>
                <a:spcBef>
                  <a:spcPts val="600"/>
                </a:spcBef>
              </a:pPr>
              <a:endParaRPr lang="en-US" sz="1800" dirty="0">
                <a:solidFill>
                  <a:srgbClr val="FFFFFF"/>
                </a:solidFill>
              </a:endParaRPr>
            </a:p>
          </p:txBody>
        </p:sp>
        <p:pic>
          <p:nvPicPr>
            <p:cNvPr id="28" name="Picture 4" descr="Flexible Deploy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0255" y="2470439"/>
              <a:ext cx="489479" cy="483067"/>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439364" y="2435990"/>
            <a:ext cx="586742" cy="562341"/>
            <a:chOff x="4212972" y="723792"/>
            <a:chExt cx="586742" cy="562341"/>
          </a:xfrm>
        </p:grpSpPr>
        <p:sp>
          <p:nvSpPr>
            <p:cNvPr id="25" name="Rounded Rectangle 24"/>
            <p:cNvSpPr/>
            <p:nvPr/>
          </p:nvSpPr>
          <p:spPr>
            <a:xfrm>
              <a:off x="4212972" y="723792"/>
              <a:ext cx="586742" cy="562341"/>
            </a:xfrm>
            <a:prstGeom prst="roundRect">
              <a:avLst/>
            </a:prstGeom>
            <a:ln/>
          </p:spPr>
          <p:style>
            <a:lnRef idx="1">
              <a:schemeClr val="accent1"/>
            </a:lnRef>
            <a:fillRef idx="3">
              <a:schemeClr val="accent1"/>
            </a:fillRef>
            <a:effectRef idx="2">
              <a:schemeClr val="accent1"/>
            </a:effectRef>
            <a:fontRef idx="minor">
              <a:schemeClr val="lt1"/>
            </a:fontRef>
          </p:style>
          <p:txBody>
            <a:bodyPr wrap="square" lIns="182880" tIns="137160" rIns="137160" bIns="137160" rtlCol="0" anchor="ctr">
              <a:noAutofit/>
            </a:bodyPr>
            <a:lstStyle/>
            <a:p>
              <a:pPr algn="ctr">
                <a:lnSpc>
                  <a:spcPct val="90000"/>
                </a:lnSpc>
                <a:spcBef>
                  <a:spcPts val="600"/>
                </a:spcBef>
              </a:pPr>
              <a:endParaRPr lang="en-US" sz="1800" dirty="0">
                <a:solidFill>
                  <a:srgbClr val="FFFFFF"/>
                </a:solidFill>
              </a:endParaRPr>
            </a:p>
          </p:txBody>
        </p:sp>
        <p:pic>
          <p:nvPicPr>
            <p:cNvPr id="29" name="Picture 28" descr="Simple to Man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0255" y="805821"/>
              <a:ext cx="432176" cy="426515"/>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434616" y="3743431"/>
            <a:ext cx="596239" cy="582341"/>
            <a:chOff x="4209676" y="3258302"/>
            <a:chExt cx="596239" cy="582341"/>
          </a:xfrm>
        </p:grpSpPr>
        <p:sp>
          <p:nvSpPr>
            <p:cNvPr id="26" name="Rounded Rectangle 25"/>
            <p:cNvSpPr/>
            <p:nvPr/>
          </p:nvSpPr>
          <p:spPr>
            <a:xfrm>
              <a:off x="4219173" y="3258302"/>
              <a:ext cx="586742" cy="562341"/>
            </a:xfrm>
            <a:prstGeom prst="roundRect">
              <a:avLst/>
            </a:prstGeom>
            <a:ln/>
          </p:spPr>
          <p:style>
            <a:lnRef idx="1">
              <a:schemeClr val="accent1"/>
            </a:lnRef>
            <a:fillRef idx="3">
              <a:schemeClr val="accent1"/>
            </a:fillRef>
            <a:effectRef idx="2">
              <a:schemeClr val="accent1"/>
            </a:effectRef>
            <a:fontRef idx="minor">
              <a:schemeClr val="lt1"/>
            </a:fontRef>
          </p:style>
          <p:txBody>
            <a:bodyPr wrap="square" lIns="182880" tIns="137160" rIns="137160" bIns="137160" rtlCol="0" anchor="ctr">
              <a:noAutofit/>
            </a:bodyPr>
            <a:lstStyle/>
            <a:p>
              <a:pPr algn="ctr">
                <a:lnSpc>
                  <a:spcPct val="90000"/>
                </a:lnSpc>
                <a:spcBef>
                  <a:spcPts val="600"/>
                </a:spcBef>
              </a:pPr>
              <a:endParaRPr lang="en-US" sz="1800" dirty="0">
                <a:solidFill>
                  <a:srgbClr val="FFFFFF"/>
                </a:solidFill>
              </a:endParaRPr>
            </a:p>
          </p:txBody>
        </p:sp>
        <p:pic>
          <p:nvPicPr>
            <p:cNvPr id="30" name="Picture 10" descr="Proactive Suppo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9676" y="3280823"/>
              <a:ext cx="567251" cy="55982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6480629" y="4290843"/>
            <a:ext cx="2131209" cy="286232"/>
          </a:xfrm>
          <a:prstGeom prst="rect">
            <a:avLst/>
          </a:prstGeom>
          <a:noFill/>
        </p:spPr>
        <p:txBody>
          <a:bodyPr wrap="square" rtlCol="0">
            <a:spAutoFit/>
          </a:bodyPr>
          <a:lstStyle/>
          <a:p>
            <a:pPr algn="r">
              <a:lnSpc>
                <a:spcPct val="90000"/>
              </a:lnSpc>
              <a:spcBef>
                <a:spcPts val="600"/>
              </a:spcBef>
              <a:spcAft>
                <a:spcPts val="0"/>
              </a:spcAft>
              <a:buClr>
                <a:schemeClr val="bg1"/>
              </a:buClr>
            </a:pPr>
            <a:r>
              <a:rPr lang="en-US" sz="1400" i="1" dirty="0">
                <a:solidFill>
                  <a:schemeClr val="tx2"/>
                </a:solidFill>
                <a:latin typeface="+mn-lt"/>
              </a:rPr>
              <a:t>*As of August 2018</a:t>
            </a: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b="23768"/>
          <a:stretch/>
        </p:blipFill>
        <p:spPr>
          <a:xfrm>
            <a:off x="368478" y="2191112"/>
            <a:ext cx="3938820" cy="2006986"/>
          </a:xfrm>
          <a:prstGeom prst="rect">
            <a:avLst/>
          </a:prstGeom>
        </p:spPr>
      </p:pic>
      <p:sp>
        <p:nvSpPr>
          <p:cNvPr id="31" name="TextBox 30"/>
          <p:cNvSpPr txBox="1"/>
          <p:nvPr/>
        </p:nvSpPr>
        <p:spPr>
          <a:xfrm>
            <a:off x="368478" y="4582709"/>
            <a:ext cx="6926896" cy="307777"/>
          </a:xfrm>
          <a:prstGeom prst="rect">
            <a:avLst/>
          </a:prstGeom>
          <a:noFill/>
        </p:spPr>
        <p:txBody>
          <a:bodyPr wrap="none" rtlCol="0">
            <a:spAutoFit/>
          </a:bodyPr>
          <a:lstStyle/>
          <a:p>
            <a:r>
              <a:rPr lang="en-US" sz="1400" u="sng" dirty="0">
                <a:solidFill>
                  <a:schemeClr val="bg1"/>
                </a:solidFill>
                <a:hlinkClick r:id="rId10"/>
              </a:rPr>
              <a:t>https://blog.dellemc.com/en-us/2-billion-in-less-than-two-years-dell-emc-unity-storage</a:t>
            </a:r>
            <a:endParaRPr lang="en-US" sz="1400" dirty="0">
              <a:solidFill>
                <a:schemeClr val="bg1"/>
              </a:solidFill>
            </a:endParaRPr>
          </a:p>
        </p:txBody>
      </p:sp>
    </p:spTree>
    <p:extLst>
      <p:ext uri="{BB962C8B-B14F-4D97-AF65-F5344CB8AC3E}">
        <p14:creationId xmlns:p14="http://schemas.microsoft.com/office/powerpoint/2010/main" val="339926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8" y="265272"/>
            <a:ext cx="8684243" cy="485129"/>
          </a:xfrm>
        </p:spPr>
        <p:txBody>
          <a:bodyPr/>
          <a:lstStyle/>
          <a:p>
            <a:pPr>
              <a:spcBef>
                <a:spcPts val="0"/>
              </a:spcBef>
              <a:spcAft>
                <a:spcPts val="0"/>
              </a:spcAft>
              <a:buClr>
                <a:schemeClr val="bg1"/>
              </a:buClr>
            </a:pPr>
            <a:r>
              <a:rPr lang="en-US" sz="3200" dirty="0">
                <a:solidFill>
                  <a:schemeClr val="tx2"/>
                </a:solidFill>
              </a:rPr>
              <a:t>Ultimate storage lifecycle experience</a:t>
            </a:r>
          </a:p>
        </p:txBody>
      </p:sp>
      <p:grpSp>
        <p:nvGrpSpPr>
          <p:cNvPr id="10" name="Group 9"/>
          <p:cNvGrpSpPr/>
          <p:nvPr/>
        </p:nvGrpSpPr>
        <p:grpSpPr>
          <a:xfrm>
            <a:off x="3382186" y="1295776"/>
            <a:ext cx="2682273" cy="2495217"/>
            <a:chOff x="3499061" y="1553873"/>
            <a:chExt cx="2682273" cy="2495217"/>
          </a:xfrm>
        </p:grpSpPr>
        <p:pic>
          <p:nvPicPr>
            <p:cNvPr id="5" name="Picture 10" descr="Image result for program develo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640" y="1553873"/>
              <a:ext cx="2129114" cy="13415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3499061" y="2888746"/>
              <a:ext cx="2682273" cy="338554"/>
            </a:xfrm>
            <a:prstGeom prst="rect">
              <a:avLst/>
            </a:prstGeom>
          </p:spPr>
          <p:txBody>
            <a:bodyPr wrap="none">
              <a:spAutoFit/>
            </a:bodyPr>
            <a:lstStyle/>
            <a:p>
              <a:r>
                <a:rPr lang="en-US" sz="1600" dirty="0">
                  <a:solidFill>
                    <a:srgbClr val="FFFFFF"/>
                  </a:solidFill>
                </a:rPr>
                <a:t>VIRTUALIZATION ADMINS</a:t>
              </a:r>
              <a:endParaRPr lang="en-US" sz="1600" dirty="0">
                <a:solidFill>
                  <a:srgbClr val="444444"/>
                </a:solidFill>
              </a:endParaRPr>
            </a:p>
          </p:txBody>
        </p:sp>
        <p:sp>
          <p:nvSpPr>
            <p:cNvPr id="17" name="Rectangle 16"/>
            <p:cNvSpPr/>
            <p:nvPr/>
          </p:nvSpPr>
          <p:spPr>
            <a:xfrm>
              <a:off x="3634493" y="3218093"/>
              <a:ext cx="2411408" cy="830997"/>
            </a:xfrm>
            <a:prstGeom prst="rect">
              <a:avLst/>
            </a:prstGeom>
          </p:spPr>
          <p:txBody>
            <a:bodyPr wrap="square">
              <a:spAutoFit/>
            </a:bodyPr>
            <a:lstStyle/>
            <a:p>
              <a:pPr algn="ctr"/>
              <a:r>
                <a:rPr lang="en-US" sz="1600" dirty="0">
                  <a:solidFill>
                    <a:srgbClr val="FFAF00"/>
                  </a:solidFill>
                </a:rPr>
                <a:t>Implements application &amp; cloud virtualization technologies</a:t>
              </a:r>
            </a:p>
          </p:txBody>
        </p:sp>
      </p:grpSp>
      <p:sp>
        <p:nvSpPr>
          <p:cNvPr id="3" name="Rectangle 2"/>
          <p:cNvSpPr/>
          <p:nvPr/>
        </p:nvSpPr>
        <p:spPr>
          <a:xfrm>
            <a:off x="199173" y="691103"/>
            <a:ext cx="8286910" cy="369332"/>
          </a:xfrm>
          <a:prstGeom prst="rect">
            <a:avLst/>
          </a:prstGeom>
        </p:spPr>
        <p:txBody>
          <a:bodyPr wrap="square">
            <a:spAutoFit/>
          </a:bodyPr>
          <a:lstStyle/>
          <a:p>
            <a:pPr>
              <a:spcBef>
                <a:spcPts val="0"/>
              </a:spcBef>
              <a:spcAft>
                <a:spcPts val="0"/>
              </a:spcAft>
              <a:buClr>
                <a:srgbClr val="007DB8"/>
              </a:buClr>
            </a:pPr>
            <a:r>
              <a:rPr lang="en-US" sz="1800" dirty="0">
                <a:solidFill>
                  <a:srgbClr val="FFFFFF"/>
                </a:solidFill>
              </a:rPr>
              <a:t>Dell EMC Unity simplicity considers how people work</a:t>
            </a:r>
          </a:p>
        </p:txBody>
      </p:sp>
      <p:grpSp>
        <p:nvGrpSpPr>
          <p:cNvPr id="4" name="Group 3"/>
          <p:cNvGrpSpPr/>
          <p:nvPr/>
        </p:nvGrpSpPr>
        <p:grpSpPr>
          <a:xfrm>
            <a:off x="588119" y="1295764"/>
            <a:ext cx="2620050" cy="2451021"/>
            <a:chOff x="704994" y="1553861"/>
            <a:chExt cx="2620050" cy="2451021"/>
          </a:xfrm>
        </p:grpSpPr>
        <p:pic>
          <p:nvPicPr>
            <p:cNvPr id="6" name="Picture 12" descr="Image result for program develo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15" y="1553861"/>
              <a:ext cx="2127609" cy="13415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02081" y="2888746"/>
              <a:ext cx="2025876" cy="338554"/>
            </a:xfrm>
            <a:prstGeom prst="rect">
              <a:avLst/>
            </a:prstGeom>
          </p:spPr>
          <p:txBody>
            <a:bodyPr wrap="none">
              <a:spAutoFit/>
            </a:bodyPr>
            <a:lstStyle/>
            <a:p>
              <a:r>
                <a:rPr lang="en-US" sz="1600" dirty="0">
                  <a:solidFill>
                    <a:srgbClr val="FFFFFF"/>
                  </a:solidFill>
                </a:rPr>
                <a:t>STORAGE ADMINS</a:t>
              </a:r>
              <a:endParaRPr lang="en-US" sz="1600" dirty="0">
                <a:solidFill>
                  <a:srgbClr val="444444"/>
                </a:solidFill>
              </a:endParaRPr>
            </a:p>
          </p:txBody>
        </p:sp>
        <p:sp>
          <p:nvSpPr>
            <p:cNvPr id="22" name="TextBox 21"/>
            <p:cNvSpPr txBox="1"/>
            <p:nvPr/>
          </p:nvSpPr>
          <p:spPr>
            <a:xfrm>
              <a:off x="704994" y="3266218"/>
              <a:ext cx="2620050" cy="738664"/>
            </a:xfrm>
            <a:prstGeom prst="rect">
              <a:avLst/>
            </a:prstGeom>
            <a:noFill/>
          </p:spPr>
          <p:txBody>
            <a:bodyPr wrap="square" lIns="0" tIns="0" rIns="0" bIns="0" rtlCol="0">
              <a:spAutoFit/>
            </a:bodyPr>
            <a:lstStyle/>
            <a:p>
              <a:pPr algn="ctr" defTabSz="914400"/>
              <a:r>
                <a:rPr lang="en-US" sz="1600" dirty="0">
                  <a:solidFill>
                    <a:srgbClr val="FFAF00"/>
                  </a:solidFill>
                </a:rPr>
                <a:t>Needs to save costs, time without losing resource management control </a:t>
              </a:r>
            </a:p>
          </p:txBody>
        </p:sp>
      </p:grpSp>
      <p:grpSp>
        <p:nvGrpSpPr>
          <p:cNvPr id="12" name="Group 11"/>
          <p:cNvGrpSpPr/>
          <p:nvPr/>
        </p:nvGrpSpPr>
        <p:grpSpPr>
          <a:xfrm>
            <a:off x="6213831" y="1295764"/>
            <a:ext cx="2503378" cy="2451021"/>
            <a:chOff x="6330706" y="1553861"/>
            <a:chExt cx="2503378" cy="2451021"/>
          </a:xfrm>
        </p:grpSpPr>
        <p:pic>
          <p:nvPicPr>
            <p:cNvPr id="8" name="Picture 16" descr="Image result for business partn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9874" y="1553861"/>
              <a:ext cx="2139154" cy="13084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6330706" y="2888746"/>
              <a:ext cx="2503378" cy="338554"/>
            </a:xfrm>
            <a:prstGeom prst="rect">
              <a:avLst/>
            </a:prstGeom>
          </p:spPr>
          <p:txBody>
            <a:bodyPr wrap="none">
              <a:spAutoFit/>
            </a:bodyPr>
            <a:lstStyle/>
            <a:p>
              <a:r>
                <a:rPr lang="en-US" sz="1600" dirty="0">
                  <a:solidFill>
                    <a:srgbClr val="FFFFFF"/>
                  </a:solidFill>
                </a:rPr>
                <a:t>APPLICATION OWNERS</a:t>
              </a:r>
              <a:endParaRPr lang="en-US" sz="1600" dirty="0">
                <a:solidFill>
                  <a:srgbClr val="444444"/>
                </a:solidFill>
              </a:endParaRPr>
            </a:p>
          </p:txBody>
        </p:sp>
        <p:sp>
          <p:nvSpPr>
            <p:cNvPr id="23" name="TextBox 22"/>
            <p:cNvSpPr txBox="1"/>
            <p:nvPr/>
          </p:nvSpPr>
          <p:spPr>
            <a:xfrm>
              <a:off x="6692911" y="3266218"/>
              <a:ext cx="1896911" cy="738664"/>
            </a:xfrm>
            <a:prstGeom prst="rect">
              <a:avLst/>
            </a:prstGeom>
            <a:noFill/>
          </p:spPr>
          <p:txBody>
            <a:bodyPr wrap="square" lIns="0" tIns="0" rIns="0" bIns="0" rtlCol="0">
              <a:spAutoFit/>
            </a:bodyPr>
            <a:lstStyle/>
            <a:p>
              <a:pPr algn="ctr"/>
              <a:r>
                <a:rPr lang="en-US" sz="1600" dirty="0">
                  <a:solidFill>
                    <a:srgbClr val="FFAF00"/>
                  </a:solidFill>
                </a:rPr>
                <a:t>Monitors performance &amp; data availability</a:t>
              </a:r>
            </a:p>
          </p:txBody>
        </p:sp>
      </p:grpSp>
      <p:sp>
        <p:nvSpPr>
          <p:cNvPr id="7" name="TextBox 6"/>
          <p:cNvSpPr txBox="1"/>
          <p:nvPr/>
        </p:nvSpPr>
        <p:spPr>
          <a:xfrm>
            <a:off x="885206" y="3860848"/>
            <a:ext cx="2017901" cy="738664"/>
          </a:xfrm>
          <a:prstGeom prst="rect">
            <a:avLst/>
          </a:prstGeom>
          <a:noFill/>
        </p:spPr>
        <p:txBody>
          <a:bodyPr wrap="square" rtlCol="0">
            <a:spAutoFit/>
          </a:bodyPr>
          <a:lstStyle/>
          <a:p>
            <a:pPr algn="ctr">
              <a:spcBef>
                <a:spcPts val="0"/>
              </a:spcBef>
              <a:spcAft>
                <a:spcPts val="0"/>
              </a:spcAft>
              <a:buClr>
                <a:schemeClr val="bg1"/>
              </a:buClr>
            </a:pPr>
            <a:r>
              <a:rPr lang="en-US" sz="1400" dirty="0" err="1">
                <a:solidFill>
                  <a:schemeClr val="tx2"/>
                </a:solidFill>
                <a:latin typeface="+mn-lt"/>
              </a:rPr>
              <a:t>Unishpere</a:t>
            </a:r>
            <a:endParaRPr lang="en-US" sz="1400" dirty="0">
              <a:solidFill>
                <a:schemeClr val="tx2"/>
              </a:solidFill>
              <a:latin typeface="+mn-lt"/>
            </a:endParaRPr>
          </a:p>
          <a:p>
            <a:pPr algn="ctr">
              <a:spcBef>
                <a:spcPts val="0"/>
              </a:spcBef>
              <a:spcAft>
                <a:spcPts val="0"/>
              </a:spcAft>
              <a:buClr>
                <a:schemeClr val="bg1"/>
              </a:buClr>
            </a:pPr>
            <a:r>
              <a:rPr lang="en-US" sz="1400" dirty="0" err="1">
                <a:solidFill>
                  <a:schemeClr val="tx2"/>
                </a:solidFill>
                <a:latin typeface="+mn-lt"/>
              </a:rPr>
              <a:t>Unisphere</a:t>
            </a:r>
            <a:r>
              <a:rPr lang="en-US" sz="1400" dirty="0">
                <a:solidFill>
                  <a:schemeClr val="tx2"/>
                </a:solidFill>
                <a:latin typeface="+mn-lt"/>
              </a:rPr>
              <a:t> Central</a:t>
            </a:r>
          </a:p>
          <a:p>
            <a:pPr algn="ctr">
              <a:spcBef>
                <a:spcPts val="0"/>
              </a:spcBef>
              <a:spcAft>
                <a:spcPts val="0"/>
              </a:spcAft>
              <a:buClr>
                <a:schemeClr val="bg1"/>
              </a:buClr>
            </a:pPr>
            <a:r>
              <a:rPr lang="en-US" sz="1400" dirty="0" err="1">
                <a:solidFill>
                  <a:schemeClr val="tx2"/>
                </a:solidFill>
                <a:latin typeface="+mn-lt"/>
              </a:rPr>
              <a:t>CloudIQ</a:t>
            </a:r>
            <a:r>
              <a:rPr lang="en-US" sz="1400" dirty="0">
                <a:solidFill>
                  <a:schemeClr val="tx2"/>
                </a:solidFill>
                <a:latin typeface="+mn-lt"/>
              </a:rPr>
              <a:t> Management</a:t>
            </a:r>
          </a:p>
        </p:txBody>
      </p:sp>
      <p:sp>
        <p:nvSpPr>
          <p:cNvPr id="18" name="TextBox 17"/>
          <p:cNvSpPr txBox="1"/>
          <p:nvPr/>
        </p:nvSpPr>
        <p:spPr>
          <a:xfrm>
            <a:off x="4018936" y="3860848"/>
            <a:ext cx="1496962" cy="738664"/>
          </a:xfrm>
          <a:prstGeom prst="rect">
            <a:avLst/>
          </a:prstGeom>
          <a:noFill/>
        </p:spPr>
        <p:txBody>
          <a:bodyPr wrap="square" rtlCol="0">
            <a:spAutoFit/>
          </a:bodyPr>
          <a:lstStyle/>
          <a:p>
            <a:pPr algn="ctr">
              <a:spcBef>
                <a:spcPts val="0"/>
              </a:spcBef>
              <a:spcAft>
                <a:spcPts val="0"/>
              </a:spcAft>
              <a:buClr>
                <a:schemeClr val="bg1"/>
              </a:buClr>
            </a:pPr>
            <a:r>
              <a:rPr lang="en-US" sz="1400" dirty="0">
                <a:solidFill>
                  <a:schemeClr val="tx2"/>
                </a:solidFill>
                <a:latin typeface="+mn-lt"/>
              </a:rPr>
              <a:t>Integrations with </a:t>
            </a:r>
            <a:r>
              <a:rPr lang="en-US" sz="1400" dirty="0" err="1">
                <a:solidFill>
                  <a:schemeClr val="tx2"/>
                </a:solidFill>
                <a:latin typeface="+mn-lt"/>
              </a:rPr>
              <a:t>vCenter</a:t>
            </a:r>
            <a:r>
              <a:rPr lang="en-US" sz="1400" dirty="0">
                <a:solidFill>
                  <a:schemeClr val="tx2"/>
                </a:solidFill>
                <a:latin typeface="+mn-lt"/>
              </a:rPr>
              <a:t> &amp; SCOM</a:t>
            </a:r>
          </a:p>
        </p:txBody>
      </p:sp>
      <p:sp>
        <p:nvSpPr>
          <p:cNvPr id="19" name="TextBox 18"/>
          <p:cNvSpPr txBox="1"/>
          <p:nvPr/>
        </p:nvSpPr>
        <p:spPr>
          <a:xfrm>
            <a:off x="6555668" y="3860848"/>
            <a:ext cx="1908192" cy="738664"/>
          </a:xfrm>
          <a:prstGeom prst="rect">
            <a:avLst/>
          </a:prstGeom>
          <a:noFill/>
        </p:spPr>
        <p:txBody>
          <a:bodyPr wrap="square" rtlCol="0">
            <a:spAutoFit/>
          </a:bodyPr>
          <a:lstStyle/>
          <a:p>
            <a:pPr algn="ctr">
              <a:spcBef>
                <a:spcPts val="0"/>
              </a:spcBef>
              <a:spcAft>
                <a:spcPts val="0"/>
              </a:spcAft>
              <a:buClr>
                <a:schemeClr val="bg1"/>
              </a:buClr>
            </a:pPr>
            <a:r>
              <a:rPr lang="en-US" sz="1400" dirty="0" err="1">
                <a:solidFill>
                  <a:schemeClr val="tx2"/>
                </a:solidFill>
                <a:latin typeface="+mn-lt"/>
              </a:rPr>
              <a:t>Unisphere</a:t>
            </a:r>
            <a:r>
              <a:rPr lang="en-US" sz="1400" dirty="0">
                <a:solidFill>
                  <a:schemeClr val="tx2"/>
                </a:solidFill>
                <a:latin typeface="+mn-lt"/>
              </a:rPr>
              <a:t> Central</a:t>
            </a:r>
          </a:p>
          <a:p>
            <a:pPr algn="ctr">
              <a:spcBef>
                <a:spcPts val="0"/>
              </a:spcBef>
              <a:spcAft>
                <a:spcPts val="0"/>
              </a:spcAft>
              <a:buClr>
                <a:schemeClr val="bg1"/>
              </a:buClr>
            </a:pPr>
            <a:r>
              <a:rPr lang="en-US" sz="1400" dirty="0" err="1">
                <a:solidFill>
                  <a:schemeClr val="tx2"/>
                </a:solidFill>
                <a:latin typeface="+mn-lt"/>
              </a:rPr>
              <a:t>CloudIQ</a:t>
            </a:r>
            <a:r>
              <a:rPr lang="en-US" sz="1400" dirty="0">
                <a:solidFill>
                  <a:schemeClr val="tx2"/>
                </a:solidFill>
                <a:latin typeface="+mn-lt"/>
              </a:rPr>
              <a:t> Anomaly Detection</a:t>
            </a:r>
          </a:p>
        </p:txBody>
      </p:sp>
    </p:spTree>
    <p:extLst>
      <p:ext uri="{BB962C8B-B14F-4D97-AF65-F5344CB8AC3E}">
        <p14:creationId xmlns:p14="http://schemas.microsoft.com/office/powerpoint/2010/main" val="3562603253"/>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466" y="257300"/>
            <a:ext cx="7948613" cy="473075"/>
          </a:xfrm>
          <a:prstGeom prst="rect">
            <a:avLst/>
          </a:prstGeom>
        </p:spPr>
        <p:txBody>
          <a:bodyPr/>
          <a:lstStyle/>
          <a:p>
            <a:pPr>
              <a:spcBef>
                <a:spcPts val="600"/>
              </a:spcBef>
              <a:spcAft>
                <a:spcPts val="200"/>
              </a:spcAft>
            </a:pPr>
            <a:r>
              <a:rPr lang="en-US" dirty="0">
                <a:solidFill>
                  <a:schemeClr val="tx2"/>
                </a:solidFill>
                <a:latin typeface="Arial" panose="020B0604020202020204" pitchFamily="34" charset="0"/>
                <a:ea typeface="MS Mincho" panose="02020609040205080304" pitchFamily="49" charset="-128"/>
                <a:cs typeface="Times New Roman" panose="02020603050405020304" pitchFamily="18" charset="0"/>
              </a:rPr>
              <a:t>Simple, intuitive management from anywhere</a:t>
            </a:r>
          </a:p>
        </p:txBody>
      </p:sp>
      <p:grpSp>
        <p:nvGrpSpPr>
          <p:cNvPr id="4" name="Group 3"/>
          <p:cNvGrpSpPr/>
          <p:nvPr/>
        </p:nvGrpSpPr>
        <p:grpSpPr>
          <a:xfrm>
            <a:off x="268254" y="1095420"/>
            <a:ext cx="2881024" cy="3421963"/>
            <a:chOff x="268254" y="1095420"/>
            <a:chExt cx="2881024" cy="3421963"/>
          </a:xfrm>
        </p:grpSpPr>
        <p:sp>
          <p:nvSpPr>
            <p:cNvPr id="10" name="TextBox 9"/>
            <p:cNvSpPr txBox="1"/>
            <p:nvPr/>
          </p:nvSpPr>
          <p:spPr>
            <a:xfrm>
              <a:off x="268254" y="2578087"/>
              <a:ext cx="2824693" cy="523220"/>
            </a:xfrm>
            <a:prstGeom prst="rect">
              <a:avLst/>
            </a:prstGeom>
            <a:noFill/>
          </p:spPr>
          <p:txBody>
            <a:bodyPr wrap="square" rtlCol="0">
              <a:spAutoFit/>
            </a:bodyPr>
            <a:lstStyle/>
            <a:p>
              <a:pPr algn="ctr"/>
              <a:r>
                <a:rPr lang="en-US" sz="1400" b="1" dirty="0">
                  <a:solidFill>
                    <a:schemeClr val="tx2"/>
                  </a:solidFill>
                  <a:latin typeface="+mn-lt"/>
                </a:rPr>
                <a:t>UNISPHERE</a:t>
              </a:r>
              <a:endParaRPr lang="en-US" sz="1600" dirty="0">
                <a:solidFill>
                  <a:schemeClr val="tx2"/>
                </a:solidFill>
                <a:latin typeface="Arial"/>
              </a:endParaRPr>
            </a:p>
            <a:p>
              <a:pPr algn="ctr"/>
              <a:r>
                <a:rPr lang="en-US" sz="1400" dirty="0">
                  <a:solidFill>
                    <a:schemeClr val="tx2"/>
                  </a:solidFill>
                  <a:latin typeface="+mn-lt"/>
                </a:rPr>
                <a:t>Single array unified management</a:t>
              </a: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11"/>
            <a:stretch/>
          </p:blipFill>
          <p:spPr bwMode="auto">
            <a:xfrm>
              <a:off x="380429" y="1095420"/>
              <a:ext cx="2544660" cy="1459989"/>
            </a:xfrm>
            <a:prstGeom prst="rect">
              <a:avLst/>
            </a:prstGeom>
            <a:noFill/>
            <a:ln>
              <a:noFill/>
            </a:ln>
            <a:effectLst>
              <a:outerShdw blurRad="292100" dist="139700" dir="2700000" algn="tl"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77733" y="3194585"/>
              <a:ext cx="2871545" cy="1322798"/>
            </a:xfrm>
            <a:prstGeom prst="rect">
              <a:avLst/>
            </a:prstGeom>
            <a:noFill/>
          </p:spPr>
          <p:txBody>
            <a:bodyPr wrap="square" rtlCol="0">
              <a:spAutoFit/>
            </a:bodyPr>
            <a:lstStyle/>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Compatible with most modern browsers</a:t>
              </a:r>
            </a:p>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Easy navigation, simple workflows</a:t>
              </a:r>
            </a:p>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Modern look and feel</a:t>
              </a:r>
            </a:p>
          </p:txBody>
        </p:sp>
      </p:grpSp>
      <p:grpSp>
        <p:nvGrpSpPr>
          <p:cNvPr id="6" name="Group 5"/>
          <p:cNvGrpSpPr/>
          <p:nvPr/>
        </p:nvGrpSpPr>
        <p:grpSpPr>
          <a:xfrm>
            <a:off x="6203008" y="1106620"/>
            <a:ext cx="2936774" cy="3195448"/>
            <a:chOff x="6203008" y="1106620"/>
            <a:chExt cx="2936774" cy="3195448"/>
          </a:xfrm>
        </p:grpSpPr>
        <p:sp>
          <p:nvSpPr>
            <p:cNvPr id="14" name="Rectangle 13"/>
            <p:cNvSpPr>
              <a:spLocks noChangeAspect="1"/>
            </p:cNvSpPr>
            <p:nvPr/>
          </p:nvSpPr>
          <p:spPr>
            <a:xfrm>
              <a:off x="6318838" y="1106620"/>
              <a:ext cx="2534864" cy="1439364"/>
            </a:xfrm>
            <a:prstGeom prst="rect">
              <a:avLst/>
            </a:prstGeom>
            <a:noFill/>
            <a:ln w="38100">
              <a:solidFill>
                <a:schemeClr val="bg1"/>
              </a:solidFill>
            </a:ln>
            <a:effectLst>
              <a:outerShdw blurRad="292100" dist="139700" dir="2700000" algn="tl" rotWithShape="0">
                <a:schemeClr val="tx1">
                  <a:alpha val="6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dirty="0">
                <a:solidFill>
                  <a:srgbClr val="444444"/>
                </a:solidFill>
              </a:endParaRPr>
            </a:p>
          </p:txBody>
        </p:sp>
        <p:sp>
          <p:nvSpPr>
            <p:cNvPr id="15" name="TextBox 14"/>
            <p:cNvSpPr txBox="1"/>
            <p:nvPr/>
          </p:nvSpPr>
          <p:spPr>
            <a:xfrm>
              <a:off x="6221372" y="2578087"/>
              <a:ext cx="2713327" cy="523220"/>
            </a:xfrm>
            <a:prstGeom prst="rect">
              <a:avLst/>
            </a:prstGeom>
            <a:noFill/>
          </p:spPr>
          <p:txBody>
            <a:bodyPr wrap="square" rtlCol="0">
              <a:spAutoFit/>
            </a:bodyPr>
            <a:lstStyle/>
            <a:p>
              <a:pPr algn="ctr"/>
              <a:r>
                <a:rPr lang="en-US" sz="1400" b="1" dirty="0">
                  <a:solidFill>
                    <a:schemeClr val="tx2"/>
                  </a:solidFill>
                  <a:latin typeface="+mn-lt"/>
                </a:rPr>
                <a:t>UNIFIED CLI &amp; REST API</a:t>
              </a:r>
            </a:p>
            <a:p>
              <a:pPr algn="ctr"/>
              <a:r>
                <a:rPr lang="en-US" sz="1400" dirty="0">
                  <a:solidFill>
                    <a:schemeClr val="tx2"/>
                  </a:solidFill>
                  <a:latin typeface="+mn-lt"/>
                </a:rPr>
                <a:t>Manage from the console</a:t>
              </a:r>
            </a:p>
          </p:txBody>
        </p:sp>
        <p:pic>
          <p:nvPicPr>
            <p:cNvPr id="16" name="Picture 15" descr="API bk.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789342" y="1331282"/>
              <a:ext cx="1708777" cy="1017407"/>
            </a:xfrm>
            <a:prstGeom prst="rect">
              <a:avLst/>
            </a:prstGeom>
          </p:spPr>
        </p:pic>
        <p:sp>
          <p:nvSpPr>
            <p:cNvPr id="17" name="TextBox 16"/>
            <p:cNvSpPr txBox="1"/>
            <p:nvPr/>
          </p:nvSpPr>
          <p:spPr>
            <a:xfrm>
              <a:off x="6203008" y="3194585"/>
              <a:ext cx="2936774" cy="1107483"/>
            </a:xfrm>
            <a:prstGeom prst="rect">
              <a:avLst/>
            </a:prstGeom>
            <a:noFill/>
          </p:spPr>
          <p:txBody>
            <a:bodyPr wrap="square" rtlCol="0">
              <a:spAutoFit/>
            </a:bodyPr>
            <a:lstStyle/>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Easier app integration</a:t>
              </a:r>
            </a:p>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Simple http commands</a:t>
              </a:r>
            </a:p>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API access from CLI, browser, app and script</a:t>
              </a:r>
            </a:p>
          </p:txBody>
        </p:sp>
      </p:grpSp>
      <p:grpSp>
        <p:nvGrpSpPr>
          <p:cNvPr id="5" name="Group 4"/>
          <p:cNvGrpSpPr/>
          <p:nvPr/>
        </p:nvGrpSpPr>
        <p:grpSpPr>
          <a:xfrm>
            <a:off x="3247245" y="1106620"/>
            <a:ext cx="2871545" cy="3626591"/>
            <a:chOff x="3247245" y="1106620"/>
            <a:chExt cx="2871545" cy="3626591"/>
          </a:xfrm>
        </p:grpSpPr>
        <p:sp>
          <p:nvSpPr>
            <p:cNvPr id="20" name="TextBox 19"/>
            <p:cNvSpPr txBox="1"/>
            <p:nvPr/>
          </p:nvSpPr>
          <p:spPr>
            <a:xfrm>
              <a:off x="3622930" y="2578087"/>
              <a:ext cx="2183610" cy="523220"/>
            </a:xfrm>
            <a:prstGeom prst="rect">
              <a:avLst/>
            </a:prstGeom>
            <a:noFill/>
          </p:spPr>
          <p:txBody>
            <a:bodyPr wrap="none" rtlCol="0">
              <a:spAutoFit/>
            </a:bodyPr>
            <a:lstStyle/>
            <a:p>
              <a:pPr algn="ctr"/>
              <a:r>
                <a:rPr lang="en-US" sz="1400" b="1" dirty="0">
                  <a:solidFill>
                    <a:schemeClr val="tx2"/>
                  </a:solidFill>
                  <a:latin typeface="+mn-lt"/>
                </a:rPr>
                <a:t>UNISPHERE CENTRAL</a:t>
              </a:r>
              <a:endParaRPr lang="en-US" sz="1200" b="1" dirty="0">
                <a:solidFill>
                  <a:schemeClr val="tx2"/>
                </a:solidFill>
                <a:latin typeface="+mn-lt"/>
              </a:endParaRPr>
            </a:p>
            <a:p>
              <a:pPr algn="ctr"/>
              <a:r>
                <a:rPr lang="en-US" sz="1400" dirty="0">
                  <a:solidFill>
                    <a:schemeClr val="tx2"/>
                  </a:solidFill>
                  <a:latin typeface="+mn-lt"/>
                </a:rPr>
                <a:t>Centralized management</a:t>
              </a:r>
            </a:p>
          </p:txBody>
        </p:sp>
        <p:pic>
          <p:nvPicPr>
            <p:cNvPr id="25" name="Picture 24"/>
            <p:cNvPicPr>
              <a:picLocks noChangeAspect="1"/>
            </p:cNvPicPr>
            <p:nvPr/>
          </p:nvPicPr>
          <p:blipFill rotWithShape="1">
            <a:blip r:embed="rId6"/>
            <a:srcRect l="682" t="17253" r="1" b="7176"/>
            <a:stretch/>
          </p:blipFill>
          <p:spPr>
            <a:xfrm>
              <a:off x="3351368" y="1106620"/>
              <a:ext cx="2594668" cy="1448789"/>
            </a:xfrm>
            <a:prstGeom prst="rect">
              <a:avLst/>
            </a:prstGeom>
            <a:ln w="9525">
              <a:solidFill>
                <a:srgbClr val="000000"/>
              </a:solidFill>
              <a:miter lim="800000"/>
              <a:headEnd/>
              <a:tailEnd/>
            </a:ln>
            <a:effectLst>
              <a:outerShdw blurRad="190500" algn="tl" rotWithShape="0">
                <a:srgbClr val="000000">
                  <a:alpha val="70000"/>
                </a:srgbClr>
              </a:outerShdw>
            </a:effectLst>
          </p:spPr>
        </p:pic>
        <p:sp>
          <p:nvSpPr>
            <p:cNvPr id="27" name="TextBox 26"/>
            <p:cNvSpPr txBox="1"/>
            <p:nvPr/>
          </p:nvSpPr>
          <p:spPr>
            <a:xfrm>
              <a:off x="3247245" y="3194585"/>
              <a:ext cx="2871545" cy="1538626"/>
            </a:xfrm>
            <a:prstGeom prst="rect">
              <a:avLst/>
            </a:prstGeom>
            <a:noFill/>
          </p:spPr>
          <p:txBody>
            <a:bodyPr wrap="square" rtlCol="0">
              <a:spAutoFit/>
            </a:bodyPr>
            <a:lstStyle/>
            <a:p>
              <a:pPr marL="285493" indent="-285493">
                <a:spcBef>
                  <a:spcPts val="599"/>
                </a:spcBef>
                <a:buClr>
                  <a:srgbClr val="007DB8"/>
                </a:buClr>
                <a:buFont typeface="Wingdings" panose="05000000000000000000" pitchFamily="2" charset="2"/>
                <a:buChar char="ü"/>
              </a:pPr>
              <a:r>
                <a:rPr lang="en-US" sz="1399" dirty="0">
                  <a:solidFill>
                    <a:schemeClr val="tx2"/>
                  </a:solidFill>
                  <a:latin typeface="Arial"/>
                </a:rPr>
                <a:t>Remotely monitor up to 1000 Dell EMC Unity arrays</a:t>
              </a:r>
            </a:p>
            <a:p>
              <a:pPr marL="285493" indent="-285493">
                <a:spcBef>
                  <a:spcPts val="599"/>
                </a:spcBef>
                <a:buClr>
                  <a:srgbClr val="007DB8"/>
                </a:buClr>
                <a:buFont typeface="Wingdings" panose="05000000000000000000" pitchFamily="2" charset="2"/>
                <a:buChar char="ü"/>
              </a:pPr>
              <a:r>
                <a:rPr lang="en-US" sz="1400" dirty="0">
                  <a:solidFill>
                    <a:schemeClr val="tx2"/>
                  </a:solidFill>
                </a:rPr>
                <a:t>View/analyze aggregated metrics for managed systems</a:t>
              </a:r>
            </a:p>
            <a:p>
              <a:pPr marL="285493" indent="-285493">
                <a:spcBef>
                  <a:spcPts val="599"/>
                </a:spcBef>
                <a:buClr>
                  <a:srgbClr val="007DB8"/>
                </a:buClr>
                <a:buFont typeface="Wingdings" panose="05000000000000000000" pitchFamily="2" charset="2"/>
                <a:buChar char="ü"/>
              </a:pPr>
              <a:r>
                <a:rPr lang="en-US" sz="1400" dirty="0">
                  <a:solidFill>
                    <a:schemeClr val="tx2"/>
                  </a:solidFill>
                </a:rPr>
                <a:t>Launch </a:t>
              </a:r>
              <a:r>
                <a:rPr lang="en-US" sz="1400" dirty="0" err="1">
                  <a:solidFill>
                    <a:schemeClr val="tx2"/>
                  </a:solidFill>
                </a:rPr>
                <a:t>Unisphere</a:t>
              </a:r>
              <a:r>
                <a:rPr lang="en-US" sz="1400" dirty="0">
                  <a:solidFill>
                    <a:schemeClr val="tx2"/>
                  </a:solidFill>
                </a:rPr>
                <a:t> for individual systems</a:t>
              </a:r>
            </a:p>
          </p:txBody>
        </p:sp>
      </p:grpSp>
      <p:sp>
        <p:nvSpPr>
          <p:cNvPr id="3" name="Rectangle 2"/>
          <p:cNvSpPr/>
          <p:nvPr/>
        </p:nvSpPr>
        <p:spPr>
          <a:xfrm>
            <a:off x="277764" y="759625"/>
            <a:ext cx="8730408" cy="276999"/>
          </a:xfrm>
          <a:prstGeom prst="rect">
            <a:avLst/>
          </a:prstGeom>
        </p:spPr>
        <p:txBody>
          <a:bodyPr wrap="square">
            <a:spAutoFit/>
          </a:bodyPr>
          <a:lstStyle/>
          <a:p>
            <a:pPr lvl="0"/>
            <a:r>
              <a:rPr lang="en-US" sz="1200" dirty="0">
                <a:solidFill>
                  <a:srgbClr val="FFC000"/>
                </a:solidFill>
                <a:latin typeface="+mn-lt"/>
              </a:rPr>
              <a:t>Ease of use; ease of management; ease of deployment; the GUI is very user-friendly.” </a:t>
            </a:r>
            <a:r>
              <a:rPr lang="en-US" sz="800" i="1" dirty="0">
                <a:solidFill>
                  <a:srgbClr val="FFC000"/>
                </a:solidFill>
              </a:rPr>
              <a:t>Allen Riviera, Data Center Architect, Iron Bow Technologies</a:t>
            </a:r>
            <a:endParaRPr lang="en-US" sz="1100" i="1" dirty="0">
              <a:solidFill>
                <a:srgbClr val="FFC000"/>
              </a:solidFill>
              <a:latin typeface="+mn-lt"/>
            </a:endParaRPr>
          </a:p>
        </p:txBody>
      </p:sp>
    </p:spTree>
    <p:extLst>
      <p:ext uri="{BB962C8B-B14F-4D97-AF65-F5344CB8AC3E}">
        <p14:creationId xmlns:p14="http://schemas.microsoft.com/office/powerpoint/2010/main" val="2866438450"/>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Simplicity extended with proactive assist</a:t>
            </a:r>
          </a:p>
        </p:txBody>
      </p:sp>
      <p:sp>
        <p:nvSpPr>
          <p:cNvPr id="11" name="Text Placeholder 10"/>
          <p:cNvSpPr>
            <a:spLocks noGrp="1"/>
          </p:cNvSpPr>
          <p:nvPr>
            <p:ph type="subTitle" idx="1"/>
          </p:nvPr>
        </p:nvSpPr>
        <p:spPr>
          <a:xfrm>
            <a:off x="379415" y="957381"/>
            <a:ext cx="8449733" cy="302417"/>
          </a:xfrm>
        </p:spPr>
        <p:txBody>
          <a:bodyPr/>
          <a:lstStyle/>
          <a:p>
            <a:r>
              <a:rPr lang="en-US" dirty="0"/>
              <a:t>Get Connected And Resolve Problems Faster</a:t>
            </a:r>
          </a:p>
        </p:txBody>
      </p:sp>
      <p:grpSp>
        <p:nvGrpSpPr>
          <p:cNvPr id="4" name="Group 3"/>
          <p:cNvGrpSpPr/>
          <p:nvPr/>
        </p:nvGrpSpPr>
        <p:grpSpPr>
          <a:xfrm>
            <a:off x="1666767" y="1108589"/>
            <a:ext cx="3196791" cy="1879691"/>
            <a:chOff x="440798" y="1127287"/>
            <a:chExt cx="3435350" cy="2209629"/>
          </a:xfrm>
        </p:grpSpPr>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0798" y="1127287"/>
              <a:ext cx="3435350" cy="220962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Lst>
          </p:spPr>
        </p:pic>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1975" y="1127287"/>
              <a:ext cx="1495425" cy="101438"/>
            </a:xfrm>
            <a:prstGeom prst="rect">
              <a:avLst/>
            </a:prstGeom>
            <a:noFill/>
            <a:ln w="3175">
              <a:noFill/>
              <a:miter lim="800000"/>
              <a:headEnd/>
              <a:tailEnd/>
            </a:ln>
            <a:effectLst>
              <a:outerShdw blurRad="190500" dist="254000" dir="2700000" algn="ctr" rotWithShape="0">
                <a:schemeClr val="bg2">
                  <a:alpha val="38000"/>
                </a:schemeClr>
              </a:outerShdw>
            </a:effectLst>
            <a:extLst>
              <a:ext uri="{909E8E84-426E-40dd-AFC4-6F175D3DCCD1}">
                <a14:hiddenFill xmlns="" xmlns:a14="http://schemas.microsoft.com/office/drawing/2010/main">
                  <a:solidFill>
                    <a:schemeClr val="accent1"/>
                  </a:solidFill>
                </a14:hiddenFill>
              </a:ext>
            </a:extLst>
          </p:spPr>
        </p:pic>
        <p:sp>
          <p:nvSpPr>
            <p:cNvPr id="3" name="Rectangle 2"/>
            <p:cNvSpPr/>
            <p:nvPr/>
          </p:nvSpPr>
          <p:spPr>
            <a:xfrm>
              <a:off x="1197769" y="1781175"/>
              <a:ext cx="128587" cy="69056"/>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2528266" y="2966088"/>
            <a:ext cx="1345240" cy="261610"/>
          </a:xfrm>
          <a:prstGeom prst="rect">
            <a:avLst/>
          </a:prstGeom>
          <a:noFill/>
        </p:spPr>
        <p:txBody>
          <a:bodyPr wrap="none" rtlCol="0">
            <a:spAutoFit/>
          </a:bodyPr>
          <a:lstStyle/>
          <a:p>
            <a:pPr algn="ctr"/>
            <a:r>
              <a:rPr lang="en-US" sz="1100" dirty="0">
                <a:solidFill>
                  <a:schemeClr val="tx2"/>
                </a:solidFill>
              </a:rPr>
              <a:t>Self Service Portal</a:t>
            </a:r>
          </a:p>
        </p:txBody>
      </p:sp>
      <p:grpSp>
        <p:nvGrpSpPr>
          <p:cNvPr id="5" name="Group 4"/>
          <p:cNvGrpSpPr/>
          <p:nvPr/>
        </p:nvGrpSpPr>
        <p:grpSpPr>
          <a:xfrm>
            <a:off x="4668252" y="1939201"/>
            <a:ext cx="3428127" cy="2191459"/>
            <a:chOff x="3063348" y="2402230"/>
            <a:chExt cx="3773088" cy="2232734"/>
          </a:xfrm>
        </p:grpSpPr>
        <p:pic>
          <p:nvPicPr>
            <p:cNvPr id="7" name="Picture 1" descr="image0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63348" y="2402230"/>
              <a:ext cx="3773088" cy="223273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198496" y="2421045"/>
              <a:ext cx="1040130" cy="70554"/>
            </a:xfrm>
            <a:prstGeom prst="rect">
              <a:avLst/>
            </a:prstGeom>
            <a:noFill/>
            <a:ln w="3175">
              <a:noFill/>
              <a:miter lim="800000"/>
              <a:headEnd/>
              <a:tailEnd/>
            </a:ln>
            <a:effectLst>
              <a:outerShdw blurRad="190500" dist="254000" dir="2700000" algn="ctr" rotWithShape="0">
                <a:schemeClr val="bg2">
                  <a:alpha val="38000"/>
                </a:schemeClr>
              </a:outerShdw>
            </a:effectLst>
            <a:extLst>
              <a:ext uri="{909E8E84-426E-40dd-AFC4-6F175D3DCCD1}">
                <a14:hiddenFill xmlns="" xmlns:a14="http://schemas.microsoft.com/office/drawing/2010/main">
                  <a:solidFill>
                    <a:schemeClr val="accent1"/>
                  </a:solidFill>
                </a14:hiddenFill>
              </a:ext>
            </a:extLst>
          </p:spPr>
        </p:pic>
      </p:grpSp>
      <p:sp>
        <p:nvSpPr>
          <p:cNvPr id="17" name="TextBox 16"/>
          <p:cNvSpPr txBox="1"/>
          <p:nvPr/>
        </p:nvSpPr>
        <p:spPr>
          <a:xfrm>
            <a:off x="5671409" y="1696137"/>
            <a:ext cx="1351652" cy="261610"/>
          </a:xfrm>
          <a:prstGeom prst="rect">
            <a:avLst/>
          </a:prstGeom>
          <a:noFill/>
        </p:spPr>
        <p:txBody>
          <a:bodyPr wrap="none" rtlCol="0">
            <a:spAutoFit/>
          </a:bodyPr>
          <a:lstStyle/>
          <a:p>
            <a:pPr algn="ctr"/>
            <a:r>
              <a:rPr lang="en-US" sz="1100" dirty="0">
                <a:solidFill>
                  <a:schemeClr val="tx2"/>
                </a:solidFill>
              </a:rPr>
              <a:t>System Monitoring</a:t>
            </a:r>
          </a:p>
        </p:txBody>
      </p:sp>
      <p:sp>
        <p:nvSpPr>
          <p:cNvPr id="25" name="Text Placeholder 10"/>
          <p:cNvSpPr txBox="1">
            <a:spLocks/>
          </p:cNvSpPr>
          <p:nvPr/>
        </p:nvSpPr>
        <p:spPr>
          <a:xfrm>
            <a:off x="415380" y="626801"/>
            <a:ext cx="8449733" cy="302417"/>
          </a:xfrm>
          <a:prstGeom prst="rect">
            <a:avLst/>
          </a:prstGeom>
        </p:spPr>
        <p:txBody>
          <a:bodyPr lIns="0" tIns="0" rIns="0" bIns="0"/>
          <a:lstStyle>
            <a:lvl1pPr marL="0" indent="0" algn="l" rtl="0" eaLnBrk="1" fontAlgn="base" hangingPunct="1">
              <a:lnSpc>
                <a:spcPct val="100000"/>
              </a:lnSpc>
              <a:spcBef>
                <a:spcPts val="1200"/>
              </a:spcBef>
              <a:spcAft>
                <a:spcPts val="0"/>
              </a:spcAft>
              <a:buClr>
                <a:srgbClr val="AAAAAA"/>
              </a:buClr>
              <a:buFont typeface="Arial" pitchFamily="34" charset="0"/>
              <a:buNone/>
              <a:defRPr sz="2000">
                <a:solidFill>
                  <a:schemeClr val="bg2"/>
                </a:solidFill>
                <a:latin typeface="+mj-lt"/>
                <a:ea typeface="Museo Sans For Dell" pitchFamily="2" charset="0"/>
                <a:cs typeface="+mn-cs"/>
              </a:defRPr>
            </a:lvl1pPr>
            <a:lvl2pPr marL="457200" indent="0" algn="ctr" rtl="0" eaLnBrk="1" fontAlgn="base" hangingPunct="1">
              <a:lnSpc>
                <a:spcPct val="100000"/>
              </a:lnSpc>
              <a:spcBef>
                <a:spcPts val="300"/>
              </a:spcBef>
              <a:spcAft>
                <a:spcPts val="0"/>
              </a:spcAft>
              <a:buClr>
                <a:srgbClr val="AAAAAA"/>
              </a:buClr>
              <a:buFont typeface="Museo Sans For Dell" pitchFamily="2" charset="0"/>
              <a:buNone/>
              <a:defRPr sz="1200" baseline="0">
                <a:solidFill>
                  <a:schemeClr val="tx1">
                    <a:tint val="75000"/>
                  </a:schemeClr>
                </a:solidFill>
                <a:latin typeface="+mj-lt"/>
                <a:ea typeface="Museo Sans For Dell" pitchFamily="2" charset="0"/>
              </a:defRPr>
            </a:lvl2pPr>
            <a:lvl3pPr marL="914400" indent="0" algn="ctr" rtl="0" eaLnBrk="1" fontAlgn="base" hangingPunct="1">
              <a:lnSpc>
                <a:spcPct val="100000"/>
              </a:lnSpc>
              <a:spcBef>
                <a:spcPts val="300"/>
              </a:spcBef>
              <a:spcAft>
                <a:spcPts val="0"/>
              </a:spcAft>
              <a:buClr>
                <a:srgbClr val="AAAAAA"/>
              </a:buClr>
              <a:buFont typeface="Museo Sans For Dell" pitchFamily="2" charset="0"/>
              <a:buNone/>
              <a:defRPr sz="1000" baseline="0">
                <a:solidFill>
                  <a:schemeClr val="tx1">
                    <a:tint val="75000"/>
                  </a:schemeClr>
                </a:solidFill>
                <a:latin typeface="+mj-lt"/>
                <a:ea typeface="Museo Sans For Dell" pitchFamily="2" charset="0"/>
              </a:defRPr>
            </a:lvl3pPr>
            <a:lvl4pPr marL="1371600" indent="0" algn="ctr" rtl="0" eaLnBrk="1" fontAlgn="base" hangingPunct="1">
              <a:lnSpc>
                <a:spcPct val="90000"/>
              </a:lnSpc>
              <a:spcBef>
                <a:spcPts val="300"/>
              </a:spcBef>
              <a:spcAft>
                <a:spcPts val="0"/>
              </a:spcAft>
              <a:buClr>
                <a:srgbClr val="AAAAAA"/>
              </a:buClr>
              <a:buFont typeface="Courier New" panose="02070309020205020404" pitchFamily="49" charset="0"/>
              <a:buNone/>
              <a:defRPr sz="1000" baseline="0">
                <a:solidFill>
                  <a:schemeClr val="tx1">
                    <a:tint val="75000"/>
                  </a:schemeClr>
                </a:solidFill>
                <a:latin typeface="+mj-lt"/>
                <a:ea typeface="Museo Sans For Dell" pitchFamily="2" charset="0"/>
              </a:defRPr>
            </a:lvl4pPr>
            <a:lvl5pPr marL="1828800" indent="0" algn="ctr" rtl="0" eaLnBrk="1" fontAlgn="base" hangingPunct="1">
              <a:lnSpc>
                <a:spcPct val="90000"/>
              </a:lnSpc>
              <a:spcBef>
                <a:spcPts val="800"/>
              </a:spcBef>
              <a:spcAft>
                <a:spcPct val="0"/>
              </a:spcAft>
              <a:buClr>
                <a:schemeClr val="bg1"/>
              </a:buClr>
              <a:buFont typeface="Museo For Dell 300" pitchFamily="50" charset="0"/>
              <a:buNone/>
              <a:defRPr sz="1800">
                <a:solidFill>
                  <a:schemeClr val="tx1">
                    <a:tint val="75000"/>
                  </a:schemeClr>
                </a:solidFill>
                <a:latin typeface="Museo Sans For Dell" pitchFamily="2" charset="0"/>
                <a:ea typeface="Museo Sans For Dell" pitchFamily="2" charset="0"/>
              </a:defRPr>
            </a:lvl5pPr>
            <a:lvl6pPr marL="2286000" indent="0" algn="ctr" rtl="0" eaLnBrk="1" fontAlgn="base" hangingPunct="1">
              <a:lnSpc>
                <a:spcPct val="95000"/>
              </a:lnSpc>
              <a:spcBef>
                <a:spcPct val="30000"/>
              </a:spcBef>
              <a:spcAft>
                <a:spcPct val="0"/>
              </a:spcAft>
              <a:buClr>
                <a:schemeClr val="accent1"/>
              </a:buClr>
              <a:buFont typeface="Arial" charset="0"/>
              <a:buNone/>
              <a:defRPr sz="1600">
                <a:solidFill>
                  <a:schemeClr val="tx1">
                    <a:tint val="75000"/>
                  </a:schemeClr>
                </a:solidFill>
                <a:latin typeface="+mn-lt"/>
              </a:defRPr>
            </a:lvl6pPr>
            <a:lvl7pPr marL="2743200" indent="0" algn="ctr" rtl="0" eaLnBrk="1" fontAlgn="base" hangingPunct="1">
              <a:lnSpc>
                <a:spcPct val="95000"/>
              </a:lnSpc>
              <a:spcBef>
                <a:spcPct val="30000"/>
              </a:spcBef>
              <a:spcAft>
                <a:spcPct val="0"/>
              </a:spcAft>
              <a:buClr>
                <a:schemeClr val="accent1"/>
              </a:buClr>
              <a:buFont typeface="Arial" charset="0"/>
              <a:buNone/>
              <a:defRPr sz="1600">
                <a:solidFill>
                  <a:schemeClr val="tx1">
                    <a:tint val="75000"/>
                  </a:schemeClr>
                </a:solidFill>
                <a:latin typeface="+mn-lt"/>
              </a:defRPr>
            </a:lvl7pPr>
            <a:lvl8pPr marL="3200400" indent="0" algn="ctr" rtl="0" eaLnBrk="1" fontAlgn="base" hangingPunct="1">
              <a:lnSpc>
                <a:spcPct val="95000"/>
              </a:lnSpc>
              <a:spcBef>
                <a:spcPct val="30000"/>
              </a:spcBef>
              <a:spcAft>
                <a:spcPct val="0"/>
              </a:spcAft>
              <a:buClr>
                <a:schemeClr val="accent1"/>
              </a:buClr>
              <a:buFont typeface="Arial" charset="0"/>
              <a:buNone/>
              <a:defRPr sz="1600">
                <a:solidFill>
                  <a:schemeClr val="tx1">
                    <a:tint val="75000"/>
                  </a:schemeClr>
                </a:solidFill>
                <a:latin typeface="+mn-lt"/>
              </a:defRPr>
            </a:lvl8pPr>
            <a:lvl9pPr marL="3657600" indent="0" algn="ctr" rtl="0" eaLnBrk="1" fontAlgn="base" hangingPunct="1">
              <a:lnSpc>
                <a:spcPct val="95000"/>
              </a:lnSpc>
              <a:spcBef>
                <a:spcPct val="30000"/>
              </a:spcBef>
              <a:spcAft>
                <a:spcPct val="0"/>
              </a:spcAft>
              <a:buClr>
                <a:schemeClr val="accent1"/>
              </a:buClr>
              <a:buFont typeface="Arial" charset="0"/>
              <a:buNone/>
              <a:defRPr sz="1600">
                <a:solidFill>
                  <a:schemeClr val="tx1">
                    <a:tint val="75000"/>
                  </a:schemeClr>
                </a:solidFill>
                <a:latin typeface="+mn-lt"/>
              </a:defRPr>
            </a:lvl9pPr>
          </a:lstStyle>
          <a:p>
            <a:r>
              <a:rPr lang="en-US" sz="1800" kern="0" dirty="0">
                <a:solidFill>
                  <a:schemeClr val="tx2"/>
                </a:solidFill>
              </a:rPr>
              <a:t>Get connected and resolve problems faster</a:t>
            </a:r>
            <a:endParaRPr lang="en-US" kern="0" dirty="0">
              <a:solidFill>
                <a:schemeClr val="tx2"/>
              </a:solidFill>
            </a:endParaRPr>
          </a:p>
        </p:txBody>
      </p:sp>
      <p:sp>
        <p:nvSpPr>
          <p:cNvPr id="14" name="TextBox 13"/>
          <p:cNvSpPr txBox="1"/>
          <p:nvPr/>
        </p:nvSpPr>
        <p:spPr>
          <a:xfrm>
            <a:off x="5146973" y="1108589"/>
            <a:ext cx="3718140" cy="400110"/>
          </a:xfrm>
          <a:prstGeom prst="rect">
            <a:avLst/>
          </a:prstGeom>
          <a:noFill/>
        </p:spPr>
        <p:txBody>
          <a:bodyPr wrap="square" rtlCol="0">
            <a:spAutoFit/>
          </a:bodyPr>
          <a:lstStyle/>
          <a:p>
            <a:pPr>
              <a:spcBef>
                <a:spcPts val="0"/>
              </a:spcBef>
              <a:spcAft>
                <a:spcPts val="0"/>
              </a:spcAft>
              <a:buClr>
                <a:schemeClr val="bg1"/>
              </a:buClr>
            </a:pPr>
            <a:r>
              <a:rPr lang="en-US" sz="2000" b="1" dirty="0">
                <a:solidFill>
                  <a:srgbClr val="FFC000"/>
                </a:solidFill>
                <a:latin typeface="+mn-lt"/>
              </a:rPr>
              <a:t>Built into </a:t>
            </a:r>
            <a:r>
              <a:rPr lang="en-US" sz="2000" b="1" dirty="0" err="1">
                <a:solidFill>
                  <a:srgbClr val="FFC000"/>
                </a:solidFill>
                <a:latin typeface="+mn-lt"/>
              </a:rPr>
              <a:t>Unisphere</a:t>
            </a:r>
            <a:r>
              <a:rPr lang="en-US" sz="2000" b="1" dirty="0">
                <a:solidFill>
                  <a:srgbClr val="FFC000"/>
                </a:solidFill>
                <a:latin typeface="+mn-lt"/>
              </a:rPr>
              <a:t> GUI</a:t>
            </a:r>
          </a:p>
        </p:txBody>
      </p:sp>
      <p:sp>
        <p:nvSpPr>
          <p:cNvPr id="8" name="Rectangle 7"/>
          <p:cNvSpPr/>
          <p:nvPr/>
        </p:nvSpPr>
        <p:spPr>
          <a:xfrm>
            <a:off x="206257" y="3488405"/>
            <a:ext cx="4207614" cy="1061829"/>
          </a:xfrm>
          <a:prstGeom prst="rect">
            <a:avLst/>
          </a:prstGeom>
        </p:spPr>
        <p:txBody>
          <a:bodyPr wrap="square">
            <a:spAutoFit/>
          </a:bodyPr>
          <a:lstStyle/>
          <a:p>
            <a:r>
              <a:rPr lang="en-US" sz="1050" dirty="0">
                <a:solidFill>
                  <a:schemeClr val="tx2"/>
                </a:solidFill>
              </a:rPr>
              <a:t>“ESG Lab performed an out-of-box installation on a Dell EMC Unity 350F all-flash array that took 25 minutes from opening the packaging until the array was ready to configure host connections and storage. ESG found Dell EMC Unity to be as easy to install as a consumer networked printer, increasing the productivity of anyone doing the installation.” </a:t>
            </a:r>
          </a:p>
        </p:txBody>
      </p:sp>
      <p:pic>
        <p:nvPicPr>
          <p:cNvPr id="4098" name="Picture 2" descr="Image result for eNTERPRISE STRATEGY GROUP"/>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257" y="2914408"/>
            <a:ext cx="766970" cy="76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413" y="311442"/>
            <a:ext cx="8458200" cy="457200"/>
          </a:xfrm>
        </p:spPr>
        <p:txBody>
          <a:bodyPr/>
          <a:lstStyle/>
          <a:p>
            <a:r>
              <a:rPr lang="en-US" dirty="0"/>
              <a:t>Globally recognized simplicity</a:t>
            </a:r>
          </a:p>
        </p:txBody>
      </p:sp>
      <p:sp>
        <p:nvSpPr>
          <p:cNvPr id="4" name="Rectangle 3"/>
          <p:cNvSpPr/>
          <p:nvPr/>
        </p:nvSpPr>
        <p:spPr>
          <a:xfrm>
            <a:off x="554821" y="3233529"/>
            <a:ext cx="4079904" cy="1449628"/>
          </a:xfrm>
          <a:prstGeom prst="rect">
            <a:avLst/>
          </a:prstGeom>
        </p:spPr>
        <p:txBody>
          <a:bodyPr wrap="square">
            <a:spAutoFit/>
          </a:bodyPr>
          <a:lstStyle/>
          <a:p>
            <a:pPr>
              <a:lnSpc>
                <a:spcPct val="105000"/>
              </a:lnSpc>
              <a:spcBef>
                <a:spcPts val="0"/>
              </a:spcBef>
              <a:spcAft>
                <a:spcPts val="800"/>
              </a:spcAft>
            </a:pPr>
            <a:r>
              <a:rPr lang="en-US" sz="1400" dirty="0">
                <a:solidFill>
                  <a:schemeClr val="tx2"/>
                </a:solidFill>
                <a:latin typeface="Calibri" panose="020F0502020204030204" pitchFamily="34" charset="0"/>
                <a:ea typeface="Calibri" panose="020F0502020204030204" pitchFamily="34" charset="0"/>
              </a:rPr>
              <a:t>“Implementation of the new all-flash storage platform was </a:t>
            </a:r>
            <a:r>
              <a:rPr lang="en-US" sz="1400" b="1" dirty="0">
                <a:solidFill>
                  <a:srgbClr val="FFFF00"/>
                </a:solidFill>
                <a:latin typeface="Calibri" panose="020F0502020204030204" pitchFamily="34" charset="0"/>
                <a:ea typeface="Calibri" panose="020F0502020204030204" pitchFamily="34" charset="0"/>
              </a:rPr>
              <a:t>quick and easy</a:t>
            </a:r>
            <a:r>
              <a:rPr lang="en-US" sz="1400" dirty="0">
                <a:solidFill>
                  <a:schemeClr val="tx2"/>
                </a:solidFill>
                <a:latin typeface="Calibri" panose="020F0502020204030204" pitchFamily="34" charset="0"/>
                <a:ea typeface="Calibri" panose="020F0502020204030204" pitchFamily="34" charset="0"/>
              </a:rPr>
              <a:t>. Once the Dell EMC Unity All-Flash was up and running, migration was also </a:t>
            </a:r>
            <a:r>
              <a:rPr lang="en-US" sz="1400" b="1" dirty="0">
                <a:solidFill>
                  <a:srgbClr val="FFFF00"/>
                </a:solidFill>
                <a:latin typeface="Calibri" panose="020F0502020204030204" pitchFamily="34" charset="0"/>
                <a:ea typeface="Calibri" panose="020F0502020204030204" pitchFamily="34" charset="0"/>
              </a:rPr>
              <a:t>simple</a:t>
            </a:r>
            <a:r>
              <a:rPr lang="en-US" sz="1400" dirty="0">
                <a:solidFill>
                  <a:schemeClr val="tx2"/>
                </a:solidFill>
                <a:latin typeface="Calibri" panose="020F0502020204030204" pitchFamily="34" charset="0"/>
                <a:ea typeface="Calibri" panose="020F0502020204030204" pitchFamily="34" charset="0"/>
              </a:rPr>
              <a:t> — with storage for all the servers, applications and VMs moved in less than one month, with </a:t>
            </a:r>
            <a:r>
              <a:rPr lang="en-US" sz="1400" b="1" dirty="0">
                <a:solidFill>
                  <a:srgbClr val="FFFF00"/>
                </a:solidFill>
                <a:latin typeface="Calibri" panose="020F0502020204030204" pitchFamily="34" charset="0"/>
                <a:ea typeface="Calibri" panose="020F0502020204030204" pitchFamily="34" charset="0"/>
              </a:rPr>
              <a:t>no downtime</a:t>
            </a:r>
            <a:r>
              <a:rPr lang="en-US" sz="1400" dirty="0">
                <a:solidFill>
                  <a:schemeClr val="tx2"/>
                </a:solidFill>
                <a:latin typeface="Calibri" panose="020F0502020204030204" pitchFamily="34" charset="0"/>
                <a:ea typeface="Calibri" panose="020F0502020204030204" pitchFamily="34" charset="0"/>
              </a:rPr>
              <a:t> or any special support required.”</a:t>
            </a:r>
          </a:p>
        </p:txBody>
      </p:sp>
      <p:pic>
        <p:nvPicPr>
          <p:cNvPr id="5122" name="Picture 2" descr="Image result for vivaco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13" y="1091467"/>
            <a:ext cx="1868773" cy="3211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OCOMO Digita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633" y="2525222"/>
            <a:ext cx="943408" cy="691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2467" y="1366958"/>
            <a:ext cx="3530409" cy="246221"/>
          </a:xfrm>
          <a:prstGeom prst="rect">
            <a:avLst/>
          </a:prstGeom>
        </p:spPr>
        <p:txBody>
          <a:bodyPr wrap="square">
            <a:spAutoFit/>
          </a:bodyPr>
          <a:lstStyle/>
          <a:p>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Svetoslav </a:t>
            </a:r>
            <a:r>
              <a:rPr lang="en-US" sz="1000" dirty="0" err="1">
                <a:solidFill>
                  <a:schemeClr val="tx2"/>
                </a:solidFill>
                <a:latin typeface="Arial" panose="020B0604020202020204" pitchFamily="34" charset="0"/>
                <a:ea typeface="Calibri" panose="020F0502020204030204" pitchFamily="34" charset="0"/>
                <a:cs typeface="Arial" panose="020B0604020202020204" pitchFamily="34" charset="0"/>
              </a:rPr>
              <a:t>Nanchev</a:t>
            </a:r>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 Senior IT Infrastructure Manager</a:t>
            </a:r>
            <a:endParaRPr lang="en-US" sz="1000" dirty="0">
              <a:latin typeface="Arial" panose="020B0604020202020204" pitchFamily="34" charset="0"/>
              <a:cs typeface="Arial" panose="020B0604020202020204" pitchFamily="34" charset="0"/>
            </a:endParaRPr>
          </a:p>
        </p:txBody>
      </p:sp>
      <p:sp>
        <p:nvSpPr>
          <p:cNvPr id="6" name="Rectangle 5"/>
          <p:cNvSpPr/>
          <p:nvPr/>
        </p:nvSpPr>
        <p:spPr>
          <a:xfrm>
            <a:off x="5807862" y="1449280"/>
            <a:ext cx="1546085" cy="246221"/>
          </a:xfrm>
          <a:prstGeom prst="rect">
            <a:avLst/>
          </a:prstGeom>
        </p:spPr>
        <p:txBody>
          <a:bodyPr wrap="square">
            <a:spAutoFit/>
          </a:bodyPr>
          <a:lstStyle/>
          <a:p>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Dr. Zafar </a:t>
            </a:r>
            <a:r>
              <a:rPr lang="en-US" sz="1000" dirty="0" err="1">
                <a:solidFill>
                  <a:schemeClr val="tx2"/>
                </a:solidFill>
                <a:latin typeface="Arial" panose="020B0604020202020204" pitchFamily="34" charset="0"/>
                <a:ea typeface="Calibri" panose="020F0502020204030204" pitchFamily="34" charset="0"/>
                <a:cs typeface="Arial" panose="020B0604020202020204" pitchFamily="34" charset="0"/>
              </a:rPr>
              <a:t>Chaudry</a:t>
            </a:r>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 CIO</a:t>
            </a:r>
          </a:p>
        </p:txBody>
      </p:sp>
      <p:sp>
        <p:nvSpPr>
          <p:cNvPr id="7" name="Rectangle 6"/>
          <p:cNvSpPr/>
          <p:nvPr/>
        </p:nvSpPr>
        <p:spPr>
          <a:xfrm>
            <a:off x="1396692" y="2737830"/>
            <a:ext cx="3213246" cy="246221"/>
          </a:xfrm>
          <a:prstGeom prst="rect">
            <a:avLst/>
          </a:prstGeom>
        </p:spPr>
        <p:txBody>
          <a:bodyPr wrap="square">
            <a:spAutoFit/>
          </a:bodyPr>
          <a:lstStyle/>
          <a:p>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Riccardo Ferrari, Head of Systems Operations</a:t>
            </a:r>
          </a:p>
        </p:txBody>
      </p:sp>
      <p:sp>
        <p:nvSpPr>
          <p:cNvPr id="8" name="Rectangle 7"/>
          <p:cNvSpPr/>
          <p:nvPr/>
        </p:nvSpPr>
        <p:spPr>
          <a:xfrm>
            <a:off x="317536" y="1572391"/>
            <a:ext cx="4572000" cy="770980"/>
          </a:xfrm>
          <a:prstGeom prst="rect">
            <a:avLst/>
          </a:prstGeom>
        </p:spPr>
        <p:txBody>
          <a:bodyPr>
            <a:spAutoFit/>
          </a:bodyPr>
          <a:lstStyle/>
          <a:p>
            <a:pPr marR="0" lvl="0">
              <a:lnSpc>
                <a:spcPct val="105000"/>
              </a:lnSpc>
              <a:spcBef>
                <a:spcPts val="0"/>
              </a:spcBef>
              <a:spcAft>
                <a:spcPts val="800"/>
              </a:spcAft>
            </a:pPr>
            <a:r>
              <a:rPr lang="en-US" sz="1400" b="1" dirty="0">
                <a:solidFill>
                  <a:schemeClr val="tx2"/>
                </a:solidFill>
                <a:latin typeface="Calibri" panose="020F0502020204030204" pitchFamily="34" charset="0"/>
                <a:ea typeface="Calibri" panose="020F0502020204030204" pitchFamily="34" charset="0"/>
              </a:rPr>
              <a:t>“</a:t>
            </a:r>
            <a:r>
              <a:rPr lang="en-US" sz="1400" dirty="0">
                <a:solidFill>
                  <a:schemeClr val="tx2"/>
                </a:solidFill>
                <a:latin typeface="Calibri" panose="020F0502020204030204" pitchFamily="34" charset="0"/>
                <a:ea typeface="Calibri" panose="020F0502020204030204" pitchFamily="34" charset="0"/>
              </a:rPr>
              <a:t>One month after deployment, Dell EMC Unity All-Flash was running our workloads, with </a:t>
            </a:r>
            <a:r>
              <a:rPr lang="en-US" sz="1400" b="1" dirty="0">
                <a:solidFill>
                  <a:srgbClr val="FFFF00"/>
                </a:solidFill>
                <a:latin typeface="Calibri" panose="020F0502020204030204" pitchFamily="34" charset="0"/>
                <a:ea typeface="Calibri" panose="020F0502020204030204" pitchFamily="34" charset="0"/>
              </a:rPr>
              <a:t>no downtime</a:t>
            </a:r>
            <a:r>
              <a:rPr lang="en-US" sz="1400" dirty="0">
                <a:solidFill>
                  <a:schemeClr val="tx2"/>
                </a:solidFill>
                <a:latin typeface="Calibri" panose="020F0502020204030204" pitchFamily="34" charset="0"/>
                <a:ea typeface="Calibri" panose="020F0502020204030204" pitchFamily="34" charset="0"/>
              </a:rPr>
              <a:t>. It was the </a:t>
            </a:r>
            <a:r>
              <a:rPr lang="en-US" sz="1400" b="1" dirty="0">
                <a:solidFill>
                  <a:srgbClr val="FFFF00"/>
                </a:solidFill>
                <a:latin typeface="Calibri" panose="020F0502020204030204" pitchFamily="34" charset="0"/>
                <a:ea typeface="Calibri" panose="020F0502020204030204" pitchFamily="34" charset="0"/>
              </a:rPr>
              <a:t>easiest</a:t>
            </a:r>
            <a:r>
              <a:rPr lang="en-US" sz="1400" dirty="0">
                <a:solidFill>
                  <a:schemeClr val="tx2"/>
                </a:solidFill>
                <a:latin typeface="Calibri" panose="020F0502020204030204" pitchFamily="34" charset="0"/>
                <a:ea typeface="Calibri" panose="020F0502020204030204" pitchFamily="34" charset="0"/>
              </a:rPr>
              <a:t> data storage migration ever.”</a:t>
            </a:r>
            <a:endParaRPr lang="en-US" sz="1200" dirty="0">
              <a:solidFill>
                <a:schemeClr val="tx2"/>
              </a:solidFill>
              <a:latin typeface="Calibri" panose="020F0502020204030204" pitchFamily="34" charset="0"/>
              <a:ea typeface="Calibri" panose="020F0502020204030204" pitchFamily="34" charset="0"/>
            </a:endParaRPr>
          </a:p>
        </p:txBody>
      </p:sp>
      <p:sp>
        <p:nvSpPr>
          <p:cNvPr id="9" name="Rectangle 8"/>
          <p:cNvSpPr/>
          <p:nvPr/>
        </p:nvSpPr>
        <p:spPr>
          <a:xfrm>
            <a:off x="5129156" y="1637529"/>
            <a:ext cx="3708457" cy="1223412"/>
          </a:xfrm>
          <a:prstGeom prst="rect">
            <a:avLst/>
          </a:prstGeom>
        </p:spPr>
        <p:txBody>
          <a:bodyPr wrap="square">
            <a:spAutoFit/>
          </a:bodyPr>
          <a:lstStyle/>
          <a:p>
            <a:pPr>
              <a:lnSpc>
                <a:spcPct val="105000"/>
              </a:lnSpc>
              <a:spcBef>
                <a:spcPts val="0"/>
              </a:spcBef>
              <a:spcAft>
                <a:spcPts val="800"/>
              </a:spcAft>
            </a:pPr>
            <a:r>
              <a:rPr lang="en-US" sz="1400" dirty="0">
                <a:solidFill>
                  <a:schemeClr val="tx2"/>
                </a:solidFill>
                <a:latin typeface="Calibri" panose="020F0502020204030204" pitchFamily="34" charset="0"/>
                <a:ea typeface="Calibri" panose="020F0502020204030204" pitchFamily="34" charset="0"/>
              </a:rPr>
              <a:t>“One of the biggest values of the Dell EMC Unity storage array is that its HTML5 interface is so </a:t>
            </a:r>
            <a:r>
              <a:rPr lang="en-US" sz="1400" b="1" dirty="0">
                <a:solidFill>
                  <a:srgbClr val="FFFF00"/>
                </a:solidFill>
                <a:latin typeface="Calibri" panose="020F0502020204030204" pitchFamily="34" charset="0"/>
                <a:ea typeface="Calibri" panose="020F0502020204030204" pitchFamily="34" charset="0"/>
              </a:rPr>
              <a:t>simple</a:t>
            </a:r>
            <a:r>
              <a:rPr lang="en-US" sz="1400" dirty="0">
                <a:solidFill>
                  <a:schemeClr val="tx2"/>
                </a:solidFill>
                <a:latin typeface="Calibri" panose="020F0502020204030204" pitchFamily="34" charset="0"/>
                <a:ea typeface="Calibri" panose="020F0502020204030204" pitchFamily="34" charset="0"/>
              </a:rPr>
              <a:t> and </a:t>
            </a:r>
            <a:r>
              <a:rPr lang="en-US" sz="1400" b="1" dirty="0">
                <a:solidFill>
                  <a:srgbClr val="FFFF00"/>
                </a:solidFill>
                <a:latin typeface="Calibri" panose="020F0502020204030204" pitchFamily="34" charset="0"/>
                <a:ea typeface="Calibri" panose="020F0502020204030204" pitchFamily="34" charset="0"/>
              </a:rPr>
              <a:t>intuitive</a:t>
            </a:r>
            <a:r>
              <a:rPr lang="en-US" sz="1400" dirty="0">
                <a:solidFill>
                  <a:schemeClr val="tx2"/>
                </a:solidFill>
                <a:latin typeface="Calibri" panose="020F0502020204030204" pitchFamily="34" charset="0"/>
                <a:ea typeface="Calibri" panose="020F0502020204030204" pitchFamily="34" charset="0"/>
              </a:rPr>
              <a:t> that it’s “changing the staffing model” at Cambridge University Hospitals.”</a:t>
            </a:r>
          </a:p>
        </p:txBody>
      </p:sp>
      <p:pic>
        <p:nvPicPr>
          <p:cNvPr id="11" name="Picture 10"/>
          <p:cNvPicPr>
            <a:picLocks noChangeAspect="1"/>
          </p:cNvPicPr>
          <p:nvPr/>
        </p:nvPicPr>
        <p:blipFill>
          <a:blip r:embed="rId4"/>
          <a:stretch>
            <a:fillRect/>
          </a:stretch>
        </p:blipFill>
        <p:spPr>
          <a:xfrm>
            <a:off x="5268507" y="1022045"/>
            <a:ext cx="539355" cy="608767"/>
          </a:xfrm>
          <a:prstGeom prst="rect">
            <a:avLst/>
          </a:prstGeom>
        </p:spPr>
      </p:pic>
      <p:sp>
        <p:nvSpPr>
          <p:cNvPr id="12" name="Rectangle 11"/>
          <p:cNvSpPr/>
          <p:nvPr/>
        </p:nvSpPr>
        <p:spPr>
          <a:xfrm>
            <a:off x="5066119" y="3579612"/>
            <a:ext cx="3974753" cy="738664"/>
          </a:xfrm>
          <a:prstGeom prst="rect">
            <a:avLst/>
          </a:prstGeom>
        </p:spPr>
        <p:txBody>
          <a:bodyPr wrap="square">
            <a:spAutoFit/>
          </a:bodyPr>
          <a:lstStyle/>
          <a:p>
            <a:pPr lvl="0"/>
            <a:r>
              <a:rPr lang="en-US" sz="1400" dirty="0">
                <a:solidFill>
                  <a:schemeClr val="tx2"/>
                </a:solidFill>
              </a:rPr>
              <a:t>“It's the </a:t>
            </a:r>
            <a:r>
              <a:rPr lang="en-US" sz="1400" b="1" dirty="0">
                <a:solidFill>
                  <a:srgbClr val="FFFF00"/>
                </a:solidFill>
              </a:rPr>
              <a:t>simplicity</a:t>
            </a:r>
            <a:r>
              <a:rPr lang="en-US" sz="1400" dirty="0">
                <a:solidFill>
                  <a:schemeClr val="tx2"/>
                </a:solidFill>
              </a:rPr>
              <a:t> part of it. It's the </a:t>
            </a:r>
            <a:r>
              <a:rPr lang="en-US" sz="1400" b="1" dirty="0">
                <a:solidFill>
                  <a:srgbClr val="FFFF00"/>
                </a:solidFill>
              </a:rPr>
              <a:t>ease</a:t>
            </a:r>
            <a:r>
              <a:rPr lang="en-US" sz="1400" dirty="0">
                <a:solidFill>
                  <a:schemeClr val="tx2"/>
                </a:solidFill>
              </a:rPr>
              <a:t> of management, it's the call home, the </a:t>
            </a:r>
            <a:r>
              <a:rPr lang="en-US" sz="1400" dirty="0" err="1">
                <a:solidFill>
                  <a:schemeClr val="tx2"/>
                </a:solidFill>
              </a:rPr>
              <a:t>CloudIQ</a:t>
            </a:r>
            <a:r>
              <a:rPr lang="en-US" sz="1400" dirty="0">
                <a:solidFill>
                  <a:schemeClr val="tx2"/>
                </a:solidFill>
              </a:rPr>
              <a:t> functionality. It's all </a:t>
            </a:r>
            <a:r>
              <a:rPr lang="en-US" sz="1400" b="1" dirty="0">
                <a:solidFill>
                  <a:srgbClr val="FFFF00"/>
                </a:solidFill>
              </a:rPr>
              <a:t>built in</a:t>
            </a:r>
            <a:r>
              <a:rPr lang="en-US" sz="1400" dirty="0">
                <a:solidFill>
                  <a:schemeClr val="tx2"/>
                </a:solidFill>
              </a:rPr>
              <a:t>.”</a:t>
            </a:r>
          </a:p>
        </p:txBody>
      </p:sp>
      <p:pic>
        <p:nvPicPr>
          <p:cNvPr id="5130" name="Picture 10" descr="Alexander Open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119" y="3109450"/>
            <a:ext cx="866157" cy="4981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932276" y="3371916"/>
            <a:ext cx="1891865" cy="246221"/>
          </a:xfrm>
          <a:prstGeom prst="rect">
            <a:avLst/>
          </a:prstGeom>
        </p:spPr>
        <p:txBody>
          <a:bodyPr wrap="none">
            <a:spAutoFit/>
          </a:bodyPr>
          <a:lstStyle/>
          <a:p>
            <a:pPr lvl="0"/>
            <a:r>
              <a:rPr lang="en-US" sz="1000" dirty="0">
                <a:solidFill>
                  <a:schemeClr val="tx2"/>
                </a:solidFill>
                <a:latin typeface="Arial" panose="020B0604020202020204" pitchFamily="34" charset="0"/>
                <a:ea typeface="Calibri" panose="020F0502020204030204" pitchFamily="34" charset="0"/>
                <a:cs typeface="Arial" panose="020B0604020202020204" pitchFamily="34" charset="0"/>
              </a:rPr>
              <a:t>Jeff St. John, Design Architect</a:t>
            </a:r>
          </a:p>
        </p:txBody>
      </p:sp>
      <p:sp>
        <p:nvSpPr>
          <p:cNvPr id="15" name="Rectangle 14"/>
          <p:cNvSpPr/>
          <p:nvPr/>
        </p:nvSpPr>
        <p:spPr>
          <a:xfrm>
            <a:off x="265471" y="1022046"/>
            <a:ext cx="4560911" cy="1321326"/>
          </a:xfrm>
          <a:prstGeom prst="rect">
            <a:avLst/>
          </a:prstGeom>
          <a:noFill/>
          <a:ln w="12700" cmpd="sng">
            <a:solidFill>
              <a:schemeClr val="bg1"/>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0" name="Rectangle 19"/>
          <p:cNvSpPr/>
          <p:nvPr/>
        </p:nvSpPr>
        <p:spPr>
          <a:xfrm>
            <a:off x="508797" y="2440753"/>
            <a:ext cx="4101141" cy="2308228"/>
          </a:xfrm>
          <a:prstGeom prst="rect">
            <a:avLst/>
          </a:prstGeom>
          <a:noFill/>
          <a:ln w="12700" cmpd="sng">
            <a:solidFill>
              <a:schemeClr val="bg1"/>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1" name="Rectangle 20"/>
          <p:cNvSpPr/>
          <p:nvPr/>
        </p:nvSpPr>
        <p:spPr>
          <a:xfrm>
            <a:off x="5119436" y="937390"/>
            <a:ext cx="3718177" cy="1930268"/>
          </a:xfrm>
          <a:prstGeom prst="rect">
            <a:avLst/>
          </a:prstGeom>
          <a:noFill/>
          <a:ln w="12700" cmpd="sng">
            <a:solidFill>
              <a:schemeClr val="bg1"/>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2" name="Rectangle 21"/>
          <p:cNvSpPr/>
          <p:nvPr/>
        </p:nvSpPr>
        <p:spPr>
          <a:xfrm>
            <a:off x="4980060" y="3018107"/>
            <a:ext cx="3857553" cy="1321326"/>
          </a:xfrm>
          <a:prstGeom prst="rect">
            <a:avLst/>
          </a:prstGeom>
          <a:noFill/>
          <a:ln w="12700" cmpd="sng">
            <a:solidFill>
              <a:schemeClr val="bg1"/>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Tree>
    <p:extLst>
      <p:ext uri="{BB962C8B-B14F-4D97-AF65-F5344CB8AC3E}">
        <p14:creationId xmlns:p14="http://schemas.microsoft.com/office/powerpoint/2010/main" val="195423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3749" y="1278741"/>
            <a:ext cx="5463719" cy="2970964"/>
            <a:chOff x="412951" y="1484093"/>
            <a:chExt cx="5468778" cy="2973715"/>
          </a:xfrm>
        </p:grpSpPr>
        <p:sp>
          <p:nvSpPr>
            <p:cNvPr id="3" name="Content Placeholder 1"/>
            <p:cNvSpPr txBox="1">
              <a:spLocks/>
            </p:cNvSpPr>
            <p:nvPr/>
          </p:nvSpPr>
          <p:spPr>
            <a:xfrm>
              <a:off x="412951" y="1484093"/>
              <a:ext cx="5468778" cy="2973715"/>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l" defTabSz="914400" rtl="0" eaLnBrk="1" fontAlgn="base" latinLnBrk="0" hangingPunct="1">
                <a:lnSpc>
                  <a:spcPct val="100000"/>
                </a:lnSpc>
                <a:spcBef>
                  <a:spcPts val="599"/>
                </a:spcBef>
                <a:spcAft>
                  <a:spcPts val="0"/>
                </a:spcAft>
                <a:buClr>
                  <a:srgbClr val="007DB8"/>
                </a:buClr>
                <a:buSzTx/>
                <a:buFont typeface="Arial" pitchFamily="34" charset="0"/>
                <a:buNone/>
                <a:tabLst/>
                <a:defRPr/>
              </a:pPr>
              <a:r>
                <a:rPr kumimoji="0" lang="en-US" sz="1599" b="1" i="0" u="none" strike="noStrike" kern="0" cap="none" spc="0" normalizeH="0" baseline="0" noProof="0" dirty="0">
                  <a:ln>
                    <a:noFill/>
                  </a:ln>
                  <a:solidFill>
                    <a:schemeClr val="tx2"/>
                  </a:solidFill>
                  <a:effectLst/>
                  <a:uLnTx/>
                  <a:uFillTx/>
                  <a:latin typeface="Arial"/>
                  <a:cs typeface="+mn-cs"/>
                </a:rPr>
                <a:t>Challenges</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199" b="0" i="0" u="none" strike="noStrike" kern="0" cap="none" spc="0" normalizeH="0" baseline="0" noProof="0" dirty="0">
                  <a:ln>
                    <a:noFill/>
                  </a:ln>
                  <a:solidFill>
                    <a:schemeClr val="tx2"/>
                  </a:solidFill>
                  <a:effectLst/>
                  <a:uLnTx/>
                  <a:uFillTx/>
                  <a:latin typeface="Arial"/>
                  <a:ea typeface="+mn-ea"/>
                  <a:cs typeface="+mn-cs"/>
                </a:rPr>
                <a:t>Data growth overloading legacy storage</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199" b="0" i="0" u="none" strike="noStrike" kern="0" cap="none" spc="0" normalizeH="0" baseline="0" noProof="0" dirty="0">
                  <a:ln>
                    <a:noFill/>
                  </a:ln>
                  <a:solidFill>
                    <a:schemeClr val="tx2"/>
                  </a:solidFill>
                  <a:effectLst/>
                  <a:uLnTx/>
                  <a:uFillTx/>
                  <a:latin typeface="Arial"/>
                  <a:ea typeface="+mn-ea"/>
                  <a:cs typeface="+mn-cs"/>
                </a:rPr>
                <a:t>Poor application performance sapping employee productivity</a:t>
              </a:r>
            </a:p>
            <a:p>
              <a:pPr marL="0" marR="0" lvl="0" indent="0" algn="l" defTabSz="914400" rtl="0" eaLnBrk="1" fontAlgn="base" latinLnBrk="0" hangingPunct="1">
                <a:lnSpc>
                  <a:spcPct val="100000"/>
                </a:lnSpc>
                <a:spcBef>
                  <a:spcPts val="1200"/>
                </a:spcBef>
                <a:spcAft>
                  <a:spcPts val="0"/>
                </a:spcAft>
                <a:buClr>
                  <a:srgbClr val="007DB8"/>
                </a:buClr>
                <a:buSzTx/>
                <a:buFont typeface="Arial" pitchFamily="34" charset="0"/>
                <a:buNone/>
                <a:tabLst/>
                <a:defRPr/>
              </a:pPr>
              <a:r>
                <a:rPr kumimoji="0" lang="en-US" sz="1599" b="1" i="0" u="none" strike="noStrike" kern="0" cap="none" spc="0" normalizeH="0" baseline="0" noProof="0" dirty="0">
                  <a:ln>
                    <a:noFill/>
                  </a:ln>
                  <a:solidFill>
                    <a:schemeClr val="tx2"/>
                  </a:solidFill>
                  <a:effectLst/>
                  <a:uLnTx/>
                  <a:uFillTx/>
                  <a:latin typeface="Arial"/>
                  <a:cs typeface="+mn-cs"/>
                </a:rPr>
                <a:t>Solutions</a:t>
              </a:r>
              <a:r>
                <a:rPr kumimoji="0" lang="en-US" sz="1998" b="1" i="0" u="none" strike="noStrike" kern="0" cap="none" spc="0" normalizeH="0" baseline="0" noProof="0" dirty="0">
                  <a:ln>
                    <a:noFill/>
                  </a:ln>
                  <a:solidFill>
                    <a:schemeClr val="tx2"/>
                  </a:solidFill>
                  <a:effectLst/>
                  <a:uLnTx/>
                  <a:uFillTx/>
                  <a:latin typeface="Arial"/>
                  <a:cs typeface="+mn-cs"/>
                </a:rPr>
                <a:t>                   </a:t>
              </a:r>
              <a:r>
                <a:rPr kumimoji="0" lang="en-US" sz="1599" b="1" i="0" u="none" strike="noStrike" kern="0" cap="none" spc="0" normalizeH="0" baseline="0" noProof="0" dirty="0">
                  <a:ln>
                    <a:noFill/>
                  </a:ln>
                  <a:solidFill>
                    <a:schemeClr val="tx2"/>
                  </a:solidFill>
                  <a:effectLst/>
                  <a:uLnTx/>
                  <a:uFillTx/>
                  <a:latin typeface="Arial"/>
                  <a:cs typeface="+mn-cs"/>
                </a:rPr>
                <a:t>Applications </a:t>
              </a:r>
              <a:r>
                <a:rPr kumimoji="0" lang="en-US" sz="1998" b="1" i="0" u="none" strike="noStrike" kern="0" cap="none" spc="0" normalizeH="0" baseline="0" noProof="0" dirty="0">
                  <a:ln>
                    <a:noFill/>
                  </a:ln>
                  <a:solidFill>
                    <a:schemeClr val="tx2"/>
                  </a:solidFill>
                  <a:effectLst/>
                  <a:uLnTx/>
                  <a:uFillTx/>
                  <a:latin typeface="Arial"/>
                  <a:cs typeface="+mn-cs"/>
                </a:rPr>
                <a:t>   </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199" i="0" u="none" strike="noStrike" kern="0" cap="none" spc="0" normalizeH="0" baseline="0" noProof="0" dirty="0">
                  <a:ln>
                    <a:noFill/>
                  </a:ln>
                  <a:solidFill>
                    <a:schemeClr val="tx2"/>
                  </a:solidFill>
                  <a:effectLst/>
                  <a:uLnTx/>
                  <a:uFillTx/>
                  <a:latin typeface="Arial"/>
                  <a:ea typeface="+mn-ea"/>
                  <a:cs typeface="+mn-cs"/>
                </a:rPr>
                <a:t>Dell EMC Unity</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199" b="0" i="0" u="none" strike="noStrike" kern="0" cap="none" spc="0" normalizeH="0" baseline="0" noProof="0" dirty="0">
                  <a:ln>
                    <a:noFill/>
                  </a:ln>
                  <a:solidFill>
                    <a:schemeClr val="tx2"/>
                  </a:solidFill>
                  <a:effectLst/>
                  <a:uLnTx/>
                  <a:uFillTx/>
                  <a:latin typeface="Arial"/>
                  <a:ea typeface="+mn-ea"/>
                  <a:cs typeface="+mn-cs"/>
                </a:rPr>
                <a:t>VMware vSphere</a:t>
              </a:r>
            </a:p>
            <a:p>
              <a:pPr marL="0" marR="0" lvl="0" indent="0" algn="l" defTabSz="914400" rtl="0" eaLnBrk="1" fontAlgn="base" latinLnBrk="0" hangingPunct="1">
                <a:lnSpc>
                  <a:spcPct val="100000"/>
                </a:lnSpc>
                <a:spcBef>
                  <a:spcPts val="1200"/>
                </a:spcBef>
                <a:spcAft>
                  <a:spcPts val="0"/>
                </a:spcAft>
                <a:buClr>
                  <a:srgbClr val="007DB8"/>
                </a:buClr>
                <a:buSzTx/>
                <a:buFont typeface="Arial" pitchFamily="34" charset="0"/>
                <a:buNone/>
                <a:tabLst/>
                <a:defRPr/>
              </a:pPr>
              <a:r>
                <a:rPr kumimoji="0" lang="en-US" sz="1599" b="1" i="0" u="none" strike="noStrike" kern="0" cap="none" spc="0" normalizeH="0" baseline="0" noProof="0" dirty="0">
                  <a:ln>
                    <a:noFill/>
                  </a:ln>
                  <a:solidFill>
                    <a:schemeClr val="tx2"/>
                  </a:solidFill>
                  <a:effectLst/>
                  <a:uLnTx/>
                  <a:uFillTx/>
                  <a:latin typeface="Arial"/>
                  <a:cs typeface="+mn-cs"/>
                </a:rPr>
                <a:t>Results </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599" b="1" i="0" u="none" strike="noStrike" kern="0" cap="none" spc="0" normalizeH="0" baseline="0" noProof="0" dirty="0">
                  <a:ln>
                    <a:noFill/>
                  </a:ln>
                  <a:solidFill>
                    <a:schemeClr val="tx2"/>
                  </a:solidFill>
                  <a:effectLst/>
                  <a:uLnTx/>
                  <a:uFillTx/>
                  <a:latin typeface="Arial"/>
                  <a:ea typeface="+mn-ea"/>
                  <a:cs typeface="+mn-cs"/>
                </a:rPr>
                <a:t>Improved</a:t>
              </a:r>
              <a:r>
                <a:rPr kumimoji="0" lang="en-US" sz="1199" b="0" i="0" u="none" strike="noStrike" kern="0" cap="none" spc="0" normalizeH="0" baseline="0" noProof="0" dirty="0">
                  <a:ln>
                    <a:noFill/>
                  </a:ln>
                  <a:solidFill>
                    <a:schemeClr val="tx2"/>
                  </a:solidFill>
                  <a:effectLst/>
                  <a:uLnTx/>
                  <a:uFillTx/>
                  <a:latin typeface="Arial"/>
                  <a:ea typeface="+mn-ea"/>
                  <a:cs typeface="+mn-cs"/>
                </a:rPr>
                <a:t> I/O performance by </a:t>
              </a:r>
              <a:r>
                <a:rPr kumimoji="0" lang="en-US" sz="1599" b="1" i="0" u="none" strike="noStrike" kern="0" cap="none" spc="0" normalizeH="0" baseline="0" noProof="0" dirty="0">
                  <a:ln>
                    <a:noFill/>
                  </a:ln>
                  <a:solidFill>
                    <a:schemeClr val="tx2"/>
                  </a:solidFill>
                  <a:effectLst/>
                  <a:uLnTx/>
                  <a:uFillTx/>
                  <a:latin typeface="Arial"/>
                  <a:ea typeface="+mn-ea"/>
                  <a:cs typeface="+mn-cs"/>
                </a:rPr>
                <a:t>1,600 percent</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599" b="1" i="0" u="none" strike="noStrike" kern="0" cap="none" spc="0" normalizeH="0" baseline="0" noProof="0" dirty="0">
                  <a:ln>
                    <a:noFill/>
                  </a:ln>
                  <a:solidFill>
                    <a:schemeClr val="tx2"/>
                  </a:solidFill>
                  <a:effectLst/>
                  <a:uLnTx/>
                  <a:uFillTx/>
                  <a:latin typeface="Arial"/>
                  <a:ea typeface="+mn-ea"/>
                  <a:cs typeface="+mn-cs"/>
                </a:rPr>
                <a:t>Reduced</a:t>
              </a:r>
              <a:r>
                <a:rPr kumimoji="0" lang="en-US" sz="1199" b="0" i="0" u="none" strike="noStrike" kern="0" cap="none" spc="0" normalizeH="0" baseline="0" noProof="0" dirty="0">
                  <a:ln>
                    <a:noFill/>
                  </a:ln>
                  <a:solidFill>
                    <a:schemeClr val="tx2"/>
                  </a:solidFill>
                  <a:effectLst/>
                  <a:uLnTx/>
                  <a:uFillTx/>
                  <a:latin typeface="Arial"/>
                  <a:ea typeface="+mn-ea"/>
                  <a:cs typeface="+mn-cs"/>
                </a:rPr>
                <a:t> heavy-duty reporting from four minutes to 30 seconds</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599" b="1" i="0" u="none" strike="noStrike" kern="0" cap="none" spc="0" normalizeH="0" baseline="0" noProof="0" dirty="0">
                  <a:ln>
                    <a:noFill/>
                  </a:ln>
                  <a:solidFill>
                    <a:srgbClr val="FFFF00"/>
                  </a:solidFill>
                  <a:effectLst/>
                  <a:uLnTx/>
                  <a:uFillTx/>
                  <a:latin typeface="Arial"/>
                  <a:ea typeface="+mn-ea"/>
                  <a:cs typeface="+mn-cs"/>
                </a:rPr>
                <a:t>Simplified</a:t>
              </a:r>
              <a:r>
                <a:rPr kumimoji="0" lang="en-US" sz="1199" b="0" i="0" u="none" strike="noStrike" kern="0" cap="none" spc="0" normalizeH="0" baseline="0" noProof="0" dirty="0">
                  <a:ln>
                    <a:noFill/>
                  </a:ln>
                  <a:solidFill>
                    <a:schemeClr val="tx2"/>
                  </a:solidFill>
                  <a:effectLst/>
                  <a:uLnTx/>
                  <a:uFillTx/>
                  <a:latin typeface="Arial"/>
                  <a:ea typeface="+mn-ea"/>
                  <a:cs typeface="+mn-cs"/>
                </a:rPr>
                <a:t> LUN reconfiguration from 24 hours to nearly instantaneous</a:t>
              </a:r>
            </a:p>
            <a:p>
              <a:pPr marL="115784" marR="0" lvl="0" indent="-115784" algn="l" defTabSz="914400" rtl="0" eaLnBrk="1" fontAlgn="base" latinLnBrk="0" hangingPunct="1">
                <a:lnSpc>
                  <a:spcPct val="90000"/>
                </a:lnSpc>
                <a:spcBef>
                  <a:spcPts val="200"/>
                </a:spcBef>
                <a:spcAft>
                  <a:spcPct val="0"/>
                </a:spcAft>
                <a:buClr>
                  <a:srgbClr val="007DB8"/>
                </a:buClr>
                <a:buSzTx/>
                <a:buFont typeface="Arial" pitchFamily="34" charset="0"/>
                <a:buChar char="•"/>
                <a:tabLst/>
                <a:defRPr/>
              </a:pPr>
              <a:r>
                <a:rPr kumimoji="0" lang="en-US" sz="1599" b="1" i="0" u="none" strike="noStrike" kern="0" cap="none" spc="0" normalizeH="0" baseline="0" noProof="0" dirty="0">
                  <a:ln>
                    <a:noFill/>
                  </a:ln>
                  <a:solidFill>
                    <a:schemeClr val="tx2"/>
                  </a:solidFill>
                  <a:effectLst/>
                  <a:uLnTx/>
                  <a:uFillTx/>
                  <a:latin typeface="Arial"/>
                  <a:ea typeface="+mn-ea"/>
                  <a:cs typeface="+mn-cs"/>
                </a:rPr>
                <a:t>Shrunk</a:t>
              </a:r>
              <a:r>
                <a:rPr kumimoji="0" lang="en-US" sz="1199" b="0" i="0" u="none" strike="noStrike" kern="0" cap="none" spc="0" normalizeH="0" baseline="0" noProof="0" dirty="0">
                  <a:ln>
                    <a:noFill/>
                  </a:ln>
                  <a:solidFill>
                    <a:schemeClr val="tx2"/>
                  </a:solidFill>
                  <a:effectLst/>
                  <a:uLnTx/>
                  <a:uFillTx/>
                  <a:latin typeface="Arial"/>
                  <a:ea typeface="+mn-ea"/>
                  <a:cs typeface="+mn-cs"/>
                </a:rPr>
                <a:t> data center footprint from 20 </a:t>
              </a:r>
              <a:r>
                <a:rPr kumimoji="0" lang="en-US" sz="1599" b="1" i="0" u="none" strike="noStrike" kern="0" cap="none" spc="0" normalizeH="0" baseline="0" noProof="0" dirty="0">
                  <a:ln>
                    <a:noFill/>
                  </a:ln>
                  <a:solidFill>
                    <a:schemeClr val="tx2"/>
                  </a:solidFill>
                  <a:effectLst/>
                  <a:uLnTx/>
                  <a:uFillTx/>
                  <a:latin typeface="Arial"/>
                  <a:ea typeface="+mn-ea"/>
                  <a:cs typeface="+mn-cs"/>
                </a:rPr>
                <a:t>to two rack units</a:t>
              </a:r>
            </a:p>
          </p:txBody>
        </p:sp>
        <p:sp>
          <p:nvSpPr>
            <p:cNvPr id="4" name="TextBox 3"/>
            <p:cNvSpPr txBox="1"/>
            <p:nvPr/>
          </p:nvSpPr>
          <p:spPr>
            <a:xfrm>
              <a:off x="2683602" y="2601390"/>
              <a:ext cx="2807186" cy="422814"/>
            </a:xfrm>
            <a:prstGeom prst="rect">
              <a:avLst/>
            </a:prstGeom>
            <a:noFill/>
          </p:spPr>
          <p:txBody>
            <a:bodyPr wrap="square" rtlCol="0">
              <a:spAutoFit/>
            </a:bodyPr>
            <a:lstStyle/>
            <a:p>
              <a:pPr marL="115784" marR="0" lvl="0" indent="-115784" defTabSz="914400" eaLnBrk="1" fontAlgn="auto" latinLnBrk="0" hangingPunct="1">
                <a:lnSpc>
                  <a:spcPct val="90000"/>
                </a:lnSpc>
                <a:spcBef>
                  <a:spcPts val="200"/>
                </a:spcBef>
                <a:spcAft>
                  <a:spcPts val="0"/>
                </a:spcAft>
                <a:buClr>
                  <a:srgbClr val="007DB8"/>
                </a:buClr>
                <a:buSzTx/>
                <a:buFont typeface="Arial" pitchFamily="34" charset="0"/>
                <a:buChar char="•"/>
                <a:tabLst/>
                <a:defRPr/>
              </a:pPr>
              <a:r>
                <a:rPr kumimoji="0" lang="en-US" sz="1099" b="0" i="0" u="none" strike="noStrike" kern="0" cap="none" spc="0" normalizeH="0" baseline="0" noProof="0" dirty="0">
                  <a:ln>
                    <a:noFill/>
                  </a:ln>
                  <a:solidFill>
                    <a:schemeClr val="tx2"/>
                  </a:solidFill>
                  <a:effectLst/>
                  <a:uLnTx/>
                  <a:uFillTx/>
                </a:rPr>
                <a:t>Microsoft SQL Server &amp; Dynamics</a:t>
              </a:r>
            </a:p>
            <a:p>
              <a:pPr marL="115784" marR="0" lvl="0" indent="-115784" defTabSz="914400" eaLnBrk="1" fontAlgn="auto" latinLnBrk="0" hangingPunct="1">
                <a:lnSpc>
                  <a:spcPct val="90000"/>
                </a:lnSpc>
                <a:spcBef>
                  <a:spcPts val="200"/>
                </a:spcBef>
                <a:spcAft>
                  <a:spcPts val="0"/>
                </a:spcAft>
                <a:buClr>
                  <a:srgbClr val="007DB8"/>
                </a:buClr>
                <a:buSzTx/>
                <a:buFont typeface="Arial" pitchFamily="34" charset="0"/>
                <a:buChar char="•"/>
                <a:tabLst/>
                <a:defRPr/>
              </a:pPr>
              <a:r>
                <a:rPr kumimoji="0" lang="en-US" sz="1099" b="0" i="0" u="none" strike="noStrike" kern="0" cap="none" spc="0" normalizeH="0" baseline="0" noProof="0" dirty="0">
                  <a:ln>
                    <a:noFill/>
                  </a:ln>
                  <a:solidFill>
                    <a:schemeClr val="tx2"/>
                  </a:solidFill>
                  <a:effectLst/>
                  <a:uLnTx/>
                  <a:uFillTx/>
                </a:rPr>
                <a:t>Manhattan Associates &amp; TMW Systems</a:t>
              </a:r>
            </a:p>
          </p:txBody>
        </p:sp>
      </p:grpSp>
      <p:pic>
        <p:nvPicPr>
          <p:cNvPr id="5" name="Picture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96612" y="1531475"/>
            <a:ext cx="2659514" cy="1741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469189" y="4374140"/>
            <a:ext cx="3328279" cy="341316"/>
          </a:xfrm>
          <a:prstGeom prst="rect">
            <a:avLst/>
          </a:prstGeom>
        </p:spPr>
        <p:txBody>
          <a:bodyPr wrap="none">
            <a:spAutoFit/>
          </a:bodyPr>
          <a:lstStyle/>
          <a:p>
            <a:pPr defTabSz="914400">
              <a:lnSpc>
                <a:spcPct val="90000"/>
              </a:lnSpc>
              <a:spcBef>
                <a:spcPts val="599"/>
              </a:spcBef>
            </a:pPr>
            <a:r>
              <a:rPr lang="en-US" sz="1798" i="1" dirty="0">
                <a:solidFill>
                  <a:srgbClr val="FFC000"/>
                </a:solidFill>
                <a:cs typeface="Arial" panose="020B0604020202020204" pitchFamily="34" charset="0"/>
              </a:rPr>
              <a:t>“Everyone is more productive."</a:t>
            </a:r>
          </a:p>
        </p:txBody>
      </p:sp>
      <p:sp>
        <p:nvSpPr>
          <p:cNvPr id="7" name="Rounded Rectangle 6"/>
          <p:cNvSpPr/>
          <p:nvPr/>
        </p:nvSpPr>
        <p:spPr>
          <a:xfrm>
            <a:off x="6479563" y="3406214"/>
            <a:ext cx="2412651" cy="1060158"/>
          </a:xfrm>
          <a:prstGeom prst="roundRect">
            <a:avLst>
              <a:gd name="adj" fmla="val 7981"/>
            </a:avLst>
          </a:prstGeom>
          <a:solidFill>
            <a:srgbClr val="007DB8"/>
          </a:solidFill>
          <a:ln w="12700" cmpd="sng">
            <a:solidFill>
              <a:srgbClr val="AAAAAA"/>
            </a:solidFill>
          </a:ln>
          <a:effectLst/>
        </p:spPr>
        <p:txBody>
          <a:bodyPr wrap="square" lIns="182711" tIns="137033" rIns="137033" bIns="137033" rtlCol="0" anchor="ctr">
            <a:noAutofit/>
          </a:bodyPr>
          <a:lstStyle/>
          <a:p>
            <a:pPr marL="0" marR="0" lvl="0" indent="0" algn="ctr" defTabSz="914400" eaLnBrk="1" fontAlgn="auto" latinLnBrk="0" hangingPunct="1">
              <a:lnSpc>
                <a:spcPct val="90000"/>
              </a:lnSpc>
              <a:spcBef>
                <a:spcPts val="599"/>
              </a:spcBef>
              <a:spcAft>
                <a:spcPts val="0"/>
              </a:spcAft>
              <a:buClrTx/>
              <a:buSzTx/>
              <a:buFontTx/>
              <a:buNone/>
              <a:tabLst/>
              <a:defRPr/>
            </a:pPr>
            <a:r>
              <a:rPr kumimoji="0" lang="en-US" sz="1099" b="0" i="1" u="none" strike="noStrike" kern="0" cap="none" spc="0" normalizeH="0" baseline="0" noProof="0" dirty="0">
                <a:ln>
                  <a:noFill/>
                </a:ln>
                <a:solidFill>
                  <a:srgbClr val="FFFFFF"/>
                </a:solidFill>
                <a:effectLst/>
                <a:uLnTx/>
                <a:uFillTx/>
              </a:rPr>
              <a:t>“People notice how much faster everything is now. They don't need to sit around waiting for reports anymore."</a:t>
            </a:r>
          </a:p>
          <a:p>
            <a:pPr marL="0" marR="0" lvl="0" indent="0" algn="ctr" defTabSz="914400" eaLnBrk="1" fontAlgn="auto" latinLnBrk="0" hangingPunct="1">
              <a:lnSpc>
                <a:spcPct val="90000"/>
              </a:lnSpc>
              <a:spcBef>
                <a:spcPts val="599"/>
              </a:spcBef>
              <a:spcAft>
                <a:spcPts val="0"/>
              </a:spcAft>
              <a:buClrTx/>
              <a:buSzTx/>
              <a:buFontTx/>
              <a:buNone/>
              <a:tabLst/>
              <a:defRPr/>
            </a:pPr>
            <a:r>
              <a:rPr kumimoji="0" lang="en-US" sz="1099" b="1" i="0" u="none" strike="noStrike" kern="0" cap="none" spc="0" normalizeH="0" baseline="0" noProof="0" dirty="0">
                <a:ln>
                  <a:noFill/>
                </a:ln>
                <a:solidFill>
                  <a:srgbClr val="FFFFFF"/>
                </a:solidFill>
                <a:effectLst/>
                <a:uLnTx/>
                <a:uFillTx/>
              </a:rPr>
              <a:t>John Zei  </a:t>
            </a:r>
            <a:br>
              <a:rPr kumimoji="0" lang="en-US" sz="1099" b="1" i="0" u="none" strike="noStrike" kern="0" cap="none" spc="0" normalizeH="0" baseline="0" noProof="0" dirty="0">
                <a:ln>
                  <a:noFill/>
                </a:ln>
                <a:solidFill>
                  <a:srgbClr val="FFFFFF"/>
                </a:solidFill>
                <a:effectLst/>
                <a:uLnTx/>
                <a:uFillTx/>
              </a:rPr>
            </a:br>
            <a:r>
              <a:rPr kumimoji="0" lang="en-US" sz="1099" b="1" i="0" u="none" strike="noStrike" kern="0" cap="none" spc="0" normalizeH="0" baseline="0" noProof="0" dirty="0">
                <a:ln>
                  <a:noFill/>
                </a:ln>
                <a:solidFill>
                  <a:srgbClr val="FFFFFF"/>
                </a:solidFill>
                <a:effectLst/>
                <a:uLnTx/>
                <a:uFillTx/>
              </a:rPr>
              <a:t>Senior Director of IT Services </a:t>
            </a:r>
          </a:p>
        </p:txBody>
      </p:sp>
      <p:sp>
        <p:nvSpPr>
          <p:cNvPr id="8" name="Subtitle 2"/>
          <p:cNvSpPr txBox="1">
            <a:spLocks/>
          </p:cNvSpPr>
          <p:nvPr/>
        </p:nvSpPr>
        <p:spPr>
          <a:xfrm>
            <a:off x="279989" y="310658"/>
            <a:ext cx="6787812" cy="843648"/>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l" defTabSz="914400" rtl="0" eaLnBrk="1" fontAlgn="base" latinLnBrk="0" hangingPunct="1">
              <a:lnSpc>
                <a:spcPct val="90000"/>
              </a:lnSpc>
              <a:spcBef>
                <a:spcPct val="0"/>
              </a:spcBef>
              <a:spcAft>
                <a:spcPct val="0"/>
              </a:spcAft>
              <a:buClr>
                <a:srgbClr val="AAAAAA"/>
              </a:buClr>
              <a:buSzTx/>
              <a:buFont typeface="Arial" pitchFamily="34" charset="0"/>
              <a:buNone/>
              <a:tabLst/>
              <a:defRPr/>
            </a:pPr>
            <a:r>
              <a:rPr kumimoji="0" lang="en-US" sz="2400" b="0" i="0" u="none" strike="noStrike" kern="0" cap="none" spc="0" normalizeH="0" baseline="0" noProof="0" dirty="0">
                <a:ln>
                  <a:noFill/>
                </a:ln>
                <a:solidFill>
                  <a:schemeClr val="tx2"/>
                </a:solidFill>
                <a:effectLst/>
                <a:uLnTx/>
                <a:uFillTx/>
                <a:latin typeface="Arial"/>
                <a:ea typeface="Arial"/>
                <a:cs typeface="Arial" panose="020B0604020202020204" pitchFamily="34" charset="0"/>
              </a:rPr>
              <a:t>Supply chain experts streamline &amp; simplify logistics management with Dell EMC Unity</a:t>
            </a:r>
          </a:p>
          <a:p>
            <a:pPr marL="228600" marR="0" lvl="0" indent="-228600" algn="l" defTabSz="914400" rtl="0" eaLnBrk="1" fontAlgn="base" latinLnBrk="0" hangingPunct="1">
              <a:lnSpc>
                <a:spcPct val="100000"/>
              </a:lnSpc>
              <a:spcBef>
                <a:spcPts val="1200"/>
              </a:spcBef>
              <a:spcAft>
                <a:spcPts val="0"/>
              </a:spcAft>
              <a:buClr>
                <a:srgbClr val="AAAAAA"/>
              </a:buClr>
              <a:buSzTx/>
              <a:buFont typeface="Arial" pitchFamily="34" charset="0"/>
              <a:buChar char="•"/>
              <a:tabLst/>
              <a:defRPr/>
            </a:pPr>
            <a:endParaRPr kumimoji="0" lang="en-US" sz="1399" b="0" i="0" u="none" strike="noStrike" kern="0" cap="none" spc="0" normalizeH="0" baseline="0" noProof="0" dirty="0">
              <a:ln>
                <a:noFill/>
              </a:ln>
              <a:solidFill>
                <a:srgbClr val="000000"/>
              </a:solidFill>
              <a:effectLst/>
              <a:uLnTx/>
              <a:uFillTx/>
              <a:latin typeface="Arial"/>
              <a:cs typeface="+mn-cs"/>
            </a:endParaRPr>
          </a:p>
        </p:txBody>
      </p:sp>
      <p:pic>
        <p:nvPicPr>
          <p:cNvPr id="9" name="Picture 2" descr="Image result for LeSaint logo"/>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8060" y="526617"/>
            <a:ext cx="2329692" cy="75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71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8" y="1945834"/>
            <a:ext cx="7955280" cy="640080"/>
          </a:xfrm>
        </p:spPr>
        <p:txBody>
          <a:bodyPr>
            <a:normAutofit/>
          </a:bodyPr>
          <a:lstStyle/>
          <a:p>
            <a:r>
              <a:rPr lang="en-US" sz="3200" dirty="0"/>
              <a:t>Dell EMC Unity Newest Features (OE 4.5)</a:t>
            </a:r>
          </a:p>
        </p:txBody>
      </p:sp>
      <p:pic>
        <p:nvPicPr>
          <p:cNvPr id="5" name="Picture 3" descr="C:\Users\espina\Desktop\CloudIQ Infographic\Images\2U_DellEMC-UNITY_F02AF_1609014.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218" y="2480570"/>
            <a:ext cx="4519375" cy="84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98999"/>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2" y="268288"/>
            <a:ext cx="7008009" cy="472577"/>
          </a:xfrm>
        </p:spPr>
        <p:txBody>
          <a:bodyPr/>
          <a:lstStyle/>
          <a:p>
            <a:r>
              <a:rPr lang="en-US" sz="3200" dirty="0"/>
              <a:t>Dell EMC Unity inline data </a:t>
            </a:r>
            <a:r>
              <a:rPr lang="en-US" sz="3200" dirty="0">
                <a:solidFill>
                  <a:schemeClr val="tx2"/>
                </a:solidFill>
              </a:rPr>
              <a:t>reduction</a:t>
            </a:r>
          </a:p>
        </p:txBody>
      </p:sp>
      <p:grpSp>
        <p:nvGrpSpPr>
          <p:cNvPr id="23" name="Group 22"/>
          <p:cNvGrpSpPr/>
          <p:nvPr/>
        </p:nvGrpSpPr>
        <p:grpSpPr>
          <a:xfrm>
            <a:off x="6358956" y="1199900"/>
            <a:ext cx="2448308" cy="1714629"/>
            <a:chOff x="6331456" y="1199900"/>
            <a:chExt cx="2448308" cy="1714629"/>
          </a:xfrm>
        </p:grpSpPr>
        <p:sp>
          <p:nvSpPr>
            <p:cNvPr id="3" name="Rectangle 2"/>
            <p:cNvSpPr/>
            <p:nvPr/>
          </p:nvSpPr>
          <p:spPr>
            <a:xfrm>
              <a:off x="6331456" y="1199900"/>
              <a:ext cx="2448308" cy="1714629"/>
            </a:xfrm>
            <a:prstGeom prst="rect">
              <a:avLst/>
            </a:prstGeom>
            <a:solidFill>
              <a:schemeClr val="bg2"/>
            </a:solidFill>
            <a:ln>
              <a:noFill/>
            </a:ln>
            <a:effectLst>
              <a:glow rad="101600">
                <a:schemeClr val="tx2">
                  <a:alpha val="26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 name="Content Placeholder 7"/>
            <p:cNvSpPr txBox="1">
              <a:spLocks/>
            </p:cNvSpPr>
            <p:nvPr/>
          </p:nvSpPr>
          <p:spPr>
            <a:xfrm>
              <a:off x="6331456" y="2394667"/>
              <a:ext cx="2448308" cy="430887"/>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2800" b="1" i="0" u="none" strike="noStrike" kern="1200" cap="none" spc="0" normalizeH="0" baseline="0" noProof="0" dirty="0">
                  <a:ln>
                    <a:noFill/>
                  </a:ln>
                  <a:solidFill>
                    <a:srgbClr val="00B0F0"/>
                  </a:solidFill>
                  <a:effectLst/>
                  <a:uLnTx/>
                  <a:uFillTx/>
                  <a:latin typeface="Arial"/>
                  <a:ea typeface="+mn-ea"/>
                  <a:cs typeface="+mn-cs"/>
                </a:rPr>
                <a:t>Compression</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pic>
          <p:nvPicPr>
            <p:cNvPr id="5" name="Picture 4" descr="disk 1 b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972" y="1396355"/>
              <a:ext cx="596737" cy="930468"/>
            </a:xfrm>
            <a:prstGeom prst="rect">
              <a:avLst/>
            </a:prstGeom>
          </p:spPr>
        </p:pic>
        <p:cxnSp>
          <p:nvCxnSpPr>
            <p:cNvPr id="6" name="Straight Connector 5"/>
            <p:cNvCxnSpPr/>
            <p:nvPr/>
          </p:nvCxnSpPr>
          <p:spPr>
            <a:xfrm>
              <a:off x="7998353" y="1449991"/>
              <a:ext cx="0" cy="834955"/>
            </a:xfrm>
            <a:prstGeom prst="line">
              <a:avLst/>
            </a:prstGeom>
            <a:ln w="38100" cmpd="sng">
              <a:solidFill>
                <a:srgbClr val="0599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088279" y="1449991"/>
              <a:ext cx="0" cy="834955"/>
            </a:xfrm>
            <a:prstGeom prst="line">
              <a:avLst/>
            </a:prstGeom>
            <a:ln w="38100" cmpd="sng">
              <a:solidFill>
                <a:srgbClr val="0599FF"/>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010111" y="1861589"/>
              <a:ext cx="517391" cy="0"/>
            </a:xfrm>
            <a:prstGeom prst="straightConnector1">
              <a:avLst/>
            </a:prstGeom>
            <a:ln w="12700" cmpd="sng">
              <a:solidFill>
                <a:srgbClr val="0599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547370" y="1861589"/>
              <a:ext cx="517391" cy="0"/>
            </a:xfrm>
            <a:prstGeom prst="straightConnector1">
              <a:avLst/>
            </a:prstGeom>
            <a:ln w="12700" cmpd="sng">
              <a:solidFill>
                <a:srgbClr val="0599FF"/>
              </a:solidFill>
              <a:headEnd type="arrow"/>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62971" y="1203863"/>
            <a:ext cx="5400858" cy="1714629"/>
            <a:chOff x="271463" y="3079868"/>
            <a:chExt cx="5400858" cy="1714629"/>
          </a:xfrm>
        </p:grpSpPr>
        <p:sp>
          <p:nvSpPr>
            <p:cNvPr id="10" name="Rectangle 9"/>
            <p:cNvSpPr/>
            <p:nvPr/>
          </p:nvSpPr>
          <p:spPr>
            <a:xfrm>
              <a:off x="271463" y="3079868"/>
              <a:ext cx="2448308" cy="1714629"/>
            </a:xfrm>
            <a:prstGeom prst="rect">
              <a:avLst/>
            </a:prstGeom>
            <a:solidFill>
              <a:schemeClr val="bg2"/>
            </a:solidFill>
            <a:ln>
              <a:noFill/>
            </a:ln>
            <a:effectLst>
              <a:glow rad="101600">
                <a:schemeClr val="tx2">
                  <a:alpha val="26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 name="Content Placeholder 7"/>
            <p:cNvSpPr txBox="1">
              <a:spLocks/>
            </p:cNvSpPr>
            <p:nvPr/>
          </p:nvSpPr>
          <p:spPr>
            <a:xfrm>
              <a:off x="271463" y="4274635"/>
              <a:ext cx="2448308" cy="430887"/>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2800" b="1" i="0" u="none" strike="noStrike" kern="1200" cap="none" spc="0" normalizeH="0" baseline="0" noProof="0" dirty="0">
                  <a:ln>
                    <a:noFill/>
                  </a:ln>
                  <a:solidFill>
                    <a:srgbClr val="00B0F0"/>
                  </a:solidFill>
                  <a:effectLst/>
                  <a:uLnTx/>
                  <a:uFillTx/>
                  <a:latin typeface="Arial"/>
                  <a:ea typeface="+mn-ea"/>
                  <a:cs typeface="+mn-cs"/>
                </a:rPr>
                <a:t>Zero Detect</a:t>
              </a:r>
            </a:p>
          </p:txBody>
        </p:sp>
        <p:sp>
          <p:nvSpPr>
            <p:cNvPr id="17" name="Rectangle 16"/>
            <p:cNvSpPr/>
            <p:nvPr/>
          </p:nvSpPr>
          <p:spPr>
            <a:xfrm>
              <a:off x="3224013" y="3079868"/>
              <a:ext cx="2448308" cy="1714629"/>
            </a:xfrm>
            <a:prstGeom prst="rect">
              <a:avLst/>
            </a:prstGeom>
            <a:solidFill>
              <a:schemeClr val="bg2"/>
            </a:solidFill>
            <a:ln>
              <a:noFill/>
            </a:ln>
            <a:effectLst>
              <a:glow rad="101600">
                <a:schemeClr val="tx2">
                  <a:alpha val="26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8" name="Content Placeholder 7"/>
            <p:cNvSpPr txBox="1">
              <a:spLocks/>
            </p:cNvSpPr>
            <p:nvPr/>
          </p:nvSpPr>
          <p:spPr>
            <a:xfrm>
              <a:off x="3224013" y="4274635"/>
              <a:ext cx="2448308" cy="430887"/>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2800" b="1" i="0" u="none" strike="noStrike" kern="1200" cap="none" spc="0" normalizeH="0" baseline="0" noProof="0" dirty="0">
                  <a:ln>
                    <a:noFill/>
                  </a:ln>
                  <a:solidFill>
                    <a:srgbClr val="00B0F0"/>
                  </a:solidFill>
                  <a:effectLst/>
                  <a:uLnTx/>
                  <a:uFillTx/>
                  <a:latin typeface="Arial"/>
                  <a:ea typeface="+mn-ea"/>
                  <a:cs typeface="+mn-cs"/>
                </a:rPr>
                <a:t>Deduplication</a:t>
              </a:r>
            </a:p>
          </p:txBody>
        </p:sp>
        <p:sp>
          <p:nvSpPr>
            <p:cNvPr id="24" name="TextBox 23"/>
            <p:cNvSpPr txBox="1"/>
            <p:nvPr/>
          </p:nvSpPr>
          <p:spPr>
            <a:xfrm>
              <a:off x="425451" y="3273315"/>
              <a:ext cx="911089" cy="954107"/>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0000000000000000000000000000</a:t>
              </a:r>
            </a:p>
          </p:txBody>
        </p:sp>
        <p:cxnSp>
          <p:nvCxnSpPr>
            <p:cNvPr id="25" name="Straight Arrow Connector 24"/>
            <p:cNvCxnSpPr/>
            <p:nvPr/>
          </p:nvCxnSpPr>
          <p:spPr>
            <a:xfrm flipH="1">
              <a:off x="1420771" y="3741557"/>
              <a:ext cx="283223" cy="0"/>
            </a:xfrm>
            <a:prstGeom prst="straightConnector1">
              <a:avLst/>
            </a:prstGeom>
            <a:ln w="12700" cmpd="sng">
              <a:solidFill>
                <a:srgbClr val="0599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763900" y="3273315"/>
              <a:ext cx="785831" cy="954107"/>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endParaRPr kumimoji="0" lang="en-US" sz="1400" b="0" i="0" u="none" strike="noStrike" kern="1200" cap="none" spc="0" normalizeH="0" baseline="0" noProof="0" dirty="0">
                <a:ln>
                  <a:noFill/>
                </a:ln>
                <a:solidFill>
                  <a:srgbClr val="007DB8"/>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endParaRPr kumimoji="0" lang="en-US" sz="1400" b="0" i="0" u="none" strike="noStrike" kern="1200" cap="none" spc="0" normalizeH="0" baseline="0" noProof="0" dirty="0">
                <a:ln>
                  <a:noFill/>
                </a:ln>
                <a:solidFill>
                  <a:srgbClr val="007DB8"/>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endParaRPr kumimoji="0" lang="en-US" sz="1400" b="0" i="0" u="none" strike="noStrike" kern="1200" cap="none" spc="0" normalizeH="0" baseline="0" noProof="0" dirty="0">
                <a:ln>
                  <a:noFill/>
                </a:ln>
                <a:solidFill>
                  <a:srgbClr val="007DB8"/>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endParaRPr kumimoji="0" lang="en-US" sz="1400" b="0" i="0" u="none" strike="noStrike" kern="1200" cap="none" spc="0" normalizeH="0" baseline="0" noProof="0" dirty="0">
                <a:ln>
                  <a:noFill/>
                </a:ln>
                <a:solidFill>
                  <a:srgbClr val="007DB8"/>
                </a:solidFill>
                <a:effectLst/>
                <a:uLnTx/>
                <a:uFillTx/>
                <a:latin typeface="Arial"/>
                <a:ea typeface="+mn-ea"/>
                <a:cs typeface="+mn-cs"/>
              </a:endParaRPr>
            </a:p>
          </p:txBody>
        </p:sp>
        <p:sp>
          <p:nvSpPr>
            <p:cNvPr id="32" name="Rectangle 31"/>
            <p:cNvSpPr/>
            <p:nvPr/>
          </p:nvSpPr>
          <p:spPr>
            <a:xfrm>
              <a:off x="1763900" y="3282078"/>
              <a:ext cx="250095" cy="252069"/>
            </a:xfrm>
            <a:prstGeom prst="rect">
              <a:avLst/>
            </a:prstGeom>
            <a:solidFill>
              <a:schemeClr val="bg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0</a:t>
              </a:r>
            </a:p>
          </p:txBody>
        </p:sp>
        <p:sp>
          <p:nvSpPr>
            <p:cNvPr id="35" name="TextBox 34"/>
            <p:cNvSpPr txBox="1"/>
            <p:nvPr/>
          </p:nvSpPr>
          <p:spPr>
            <a:xfrm>
              <a:off x="3385788" y="3253009"/>
              <a:ext cx="911089" cy="954107"/>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 &amp; % +</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&amp; + + $</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 $ + %</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 + % $</a:t>
              </a:r>
            </a:p>
          </p:txBody>
        </p:sp>
        <p:cxnSp>
          <p:nvCxnSpPr>
            <p:cNvPr id="36" name="Straight Arrow Connector 35"/>
            <p:cNvCxnSpPr/>
            <p:nvPr/>
          </p:nvCxnSpPr>
          <p:spPr>
            <a:xfrm flipH="1">
              <a:off x="4381108" y="3721251"/>
              <a:ext cx="283223" cy="0"/>
            </a:xfrm>
            <a:prstGeom prst="straightConnector1">
              <a:avLst/>
            </a:prstGeom>
            <a:ln w="12700" cmpd="sng">
              <a:solidFill>
                <a:srgbClr val="0599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724237" y="3253009"/>
              <a:ext cx="785831" cy="954107"/>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 &amp; %</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          $</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a:t>
              </a:r>
            </a:p>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007DB8"/>
                  </a:solidFill>
                  <a:effectLst/>
                  <a:uLnTx/>
                  <a:uFillTx/>
                  <a:latin typeface="Arial"/>
                  <a:ea typeface="+mn-ea"/>
                  <a:cs typeface="+mn-cs"/>
                </a:rPr>
                <a:t>@</a:t>
              </a:r>
            </a:p>
          </p:txBody>
        </p:sp>
      </p:grpSp>
      <p:grpSp>
        <p:nvGrpSpPr>
          <p:cNvPr id="14" name="Group 13"/>
          <p:cNvGrpSpPr/>
          <p:nvPr/>
        </p:nvGrpSpPr>
        <p:grpSpPr>
          <a:xfrm>
            <a:off x="4469552" y="3189868"/>
            <a:ext cx="3446049" cy="446276"/>
            <a:chOff x="5143320" y="3088073"/>
            <a:chExt cx="3446049" cy="446276"/>
          </a:xfrm>
        </p:grpSpPr>
        <p:sp>
          <p:nvSpPr>
            <p:cNvPr id="41" name="TextBox 40"/>
            <p:cNvSpPr txBox="1"/>
            <p:nvPr/>
          </p:nvSpPr>
          <p:spPr>
            <a:xfrm>
              <a:off x="5450073" y="3088073"/>
              <a:ext cx="3139296" cy="4462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Data reduction in memory before being written to flash</a:t>
              </a:r>
            </a:p>
          </p:txBody>
        </p:sp>
        <p:pic>
          <p:nvPicPr>
            <p:cNvPr id="42" name="Picture 41"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43320" y="3208780"/>
              <a:ext cx="320381" cy="310389"/>
            </a:xfrm>
            <a:prstGeom prst="rect">
              <a:avLst/>
            </a:prstGeom>
          </p:spPr>
        </p:pic>
      </p:grpSp>
      <p:grpSp>
        <p:nvGrpSpPr>
          <p:cNvPr id="16" name="Group 15"/>
          <p:cNvGrpSpPr/>
          <p:nvPr/>
        </p:nvGrpSpPr>
        <p:grpSpPr>
          <a:xfrm>
            <a:off x="4484173" y="3605131"/>
            <a:ext cx="3621823" cy="446276"/>
            <a:chOff x="5157941" y="4114505"/>
            <a:chExt cx="3621823" cy="446276"/>
          </a:xfrm>
        </p:grpSpPr>
        <p:sp>
          <p:nvSpPr>
            <p:cNvPr id="44" name="TextBox 43"/>
            <p:cNvSpPr txBox="1"/>
            <p:nvPr/>
          </p:nvSpPr>
          <p:spPr>
            <a:xfrm>
              <a:off x="5450073" y="4114505"/>
              <a:ext cx="3329691" cy="4462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Flexible on/off settings per LUN, file system, and data store</a:t>
              </a:r>
              <a:endParaRPr kumimoji="0" lang="en-US" sz="1150" b="0" i="1"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5" name="Picture 44" descr="check mark.pn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57941" y="4226025"/>
              <a:ext cx="291138" cy="310389"/>
            </a:xfrm>
            <a:prstGeom prst="rect">
              <a:avLst/>
            </a:prstGeom>
          </p:spPr>
        </p:pic>
      </p:grpSp>
      <p:grpSp>
        <p:nvGrpSpPr>
          <p:cNvPr id="21" name="Group 20"/>
          <p:cNvGrpSpPr/>
          <p:nvPr/>
        </p:nvGrpSpPr>
        <p:grpSpPr>
          <a:xfrm>
            <a:off x="648163" y="3585924"/>
            <a:ext cx="3401021" cy="446276"/>
            <a:chOff x="703164" y="4105370"/>
            <a:chExt cx="3401021" cy="446276"/>
          </a:xfrm>
        </p:grpSpPr>
        <p:sp>
          <p:nvSpPr>
            <p:cNvPr id="50" name="TextBox 49"/>
            <p:cNvSpPr txBox="1"/>
            <p:nvPr/>
          </p:nvSpPr>
          <p:spPr>
            <a:xfrm>
              <a:off x="983255" y="4105370"/>
              <a:ext cx="3120930" cy="4462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Unified data reduction applicable to file and block data</a:t>
              </a:r>
            </a:p>
          </p:txBody>
        </p:sp>
        <p:pic>
          <p:nvPicPr>
            <p:cNvPr id="51" name="Picture 50" descr="check mark.pn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3164" y="4199280"/>
              <a:ext cx="291138" cy="310389"/>
            </a:xfrm>
            <a:prstGeom prst="rect">
              <a:avLst/>
            </a:prstGeom>
          </p:spPr>
        </p:pic>
      </p:grpSp>
      <p:grpSp>
        <p:nvGrpSpPr>
          <p:cNvPr id="20" name="Group 19"/>
          <p:cNvGrpSpPr/>
          <p:nvPr/>
        </p:nvGrpSpPr>
        <p:grpSpPr>
          <a:xfrm>
            <a:off x="654647" y="3185745"/>
            <a:ext cx="3845644" cy="446276"/>
            <a:chOff x="709648" y="3572955"/>
            <a:chExt cx="3845644" cy="446276"/>
          </a:xfrm>
        </p:grpSpPr>
        <p:sp>
          <p:nvSpPr>
            <p:cNvPr id="38" name="TextBox 37"/>
            <p:cNvSpPr txBox="1"/>
            <p:nvPr/>
          </p:nvSpPr>
          <p:spPr>
            <a:xfrm>
              <a:off x="983255" y="3572955"/>
              <a:ext cx="3572037" cy="4462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Dynamically deduplicates considering all data patterns</a:t>
              </a:r>
            </a:p>
          </p:txBody>
        </p:sp>
        <p:pic>
          <p:nvPicPr>
            <p:cNvPr id="39" name="Picture 38" descr="check mark.pn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9648" y="3676060"/>
              <a:ext cx="291138" cy="310389"/>
            </a:xfrm>
            <a:prstGeom prst="rect">
              <a:avLst/>
            </a:prstGeom>
          </p:spPr>
        </p:pic>
      </p:grpSp>
      <p:sp>
        <p:nvSpPr>
          <p:cNvPr id="60" name="Rectangle 59"/>
          <p:cNvSpPr/>
          <p:nvPr/>
        </p:nvSpPr>
        <p:spPr>
          <a:xfrm>
            <a:off x="199103" y="696593"/>
            <a:ext cx="526459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angal"/>
              </a:rPr>
              <a:t>Full end-to-end data efficiency capabilities</a:t>
            </a: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grpSp>
        <p:nvGrpSpPr>
          <p:cNvPr id="52" name="Group 51"/>
          <p:cNvGrpSpPr/>
          <p:nvPr/>
        </p:nvGrpSpPr>
        <p:grpSpPr>
          <a:xfrm>
            <a:off x="637153" y="4001491"/>
            <a:ext cx="3636443" cy="446276"/>
            <a:chOff x="5143320" y="3614643"/>
            <a:chExt cx="3636443" cy="446276"/>
          </a:xfrm>
        </p:grpSpPr>
        <p:sp>
          <p:nvSpPr>
            <p:cNvPr id="55" name="TextBox 54"/>
            <p:cNvSpPr txBox="1"/>
            <p:nvPr/>
          </p:nvSpPr>
          <p:spPr>
            <a:xfrm>
              <a:off x="5450072" y="3614643"/>
              <a:ext cx="3329691" cy="4462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Reduce the amount of physical storage needed to store incoming data</a:t>
              </a:r>
            </a:p>
          </p:txBody>
        </p:sp>
        <p:pic>
          <p:nvPicPr>
            <p:cNvPr id="58" name="Picture 57"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43320" y="3736811"/>
              <a:ext cx="320381" cy="310389"/>
            </a:xfrm>
            <a:prstGeom prst="rect">
              <a:avLst/>
            </a:prstGeom>
          </p:spPr>
        </p:pic>
      </p:grpSp>
      <p:grpSp>
        <p:nvGrpSpPr>
          <p:cNvPr id="59" name="Group 58"/>
          <p:cNvGrpSpPr/>
          <p:nvPr/>
        </p:nvGrpSpPr>
        <p:grpSpPr>
          <a:xfrm>
            <a:off x="4469552" y="4005310"/>
            <a:ext cx="3636443" cy="461665"/>
            <a:chOff x="5143320" y="3614643"/>
            <a:chExt cx="3636443" cy="461665"/>
          </a:xfrm>
        </p:grpSpPr>
        <p:sp>
          <p:nvSpPr>
            <p:cNvPr id="61" name="TextBox 60"/>
            <p:cNvSpPr txBox="1"/>
            <p:nvPr/>
          </p:nvSpPr>
          <p:spPr>
            <a:xfrm>
              <a:off x="5450072" y="3614643"/>
              <a:ext cx="332969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 b="0" i="0" u="none" strike="noStrike" kern="1200" cap="none" spc="0" normalizeH="0" baseline="0" noProof="0" dirty="0">
                  <a:ln>
                    <a:noFill/>
                  </a:ln>
                  <a:solidFill>
                    <a:srgbClr val="FFFFFF"/>
                  </a:solidFill>
                  <a:effectLst/>
                  <a:uLnTx/>
                  <a:uFillTx/>
                  <a:latin typeface="Arial" charset="0"/>
                  <a:ea typeface="+mn-ea"/>
                  <a:cs typeface="+mn-cs"/>
                </a:rPr>
                <a:t>Easily manage data reduction via Unisphere, Unisphere CLI, or REST API</a:t>
              </a:r>
            </a:p>
          </p:txBody>
        </p:sp>
        <p:pic>
          <p:nvPicPr>
            <p:cNvPr id="62" name="Picture 61"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43320" y="3736811"/>
              <a:ext cx="320381" cy="310389"/>
            </a:xfrm>
            <a:prstGeom prst="rect">
              <a:avLst/>
            </a:prstGeom>
          </p:spPr>
        </p:pic>
      </p:grpSp>
    </p:spTree>
    <p:extLst>
      <p:ext uri="{BB962C8B-B14F-4D97-AF65-F5344CB8AC3E}">
        <p14:creationId xmlns:p14="http://schemas.microsoft.com/office/powerpoint/2010/main" val="623675351"/>
      </p:ext>
    </p:extLst>
  </p:cSld>
  <p:clrMapOvr>
    <a:masterClrMapping/>
  </p:clrMapOvr>
  <p:transition spd="med" advTm="19161">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556890" y="928150"/>
            <a:ext cx="4345120" cy="3685101"/>
          </a:xfrm>
          <a:prstGeom prst="roundRect">
            <a:avLst>
              <a:gd name="adj" fmla="val 6793"/>
            </a:avLst>
          </a:prstGeom>
          <a:solidFill>
            <a:schemeClr val="bg2"/>
          </a:solidFill>
          <a:ln w="12700" cmpd="sng">
            <a:solidFill>
              <a:schemeClr val="accent1"/>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71462" y="268288"/>
            <a:ext cx="8265375" cy="472577"/>
          </a:xfrm>
        </p:spPr>
        <p:txBody>
          <a:bodyPr/>
          <a:lstStyle/>
          <a:p>
            <a:r>
              <a:rPr lang="en-US" sz="3200" dirty="0"/>
              <a:t>Introducing “Advanced </a:t>
            </a:r>
            <a:r>
              <a:rPr lang="en-US" sz="3200" dirty="0">
                <a:solidFill>
                  <a:schemeClr val="tx2"/>
                </a:solidFill>
              </a:rPr>
              <a:t>Deduplication</a:t>
            </a:r>
            <a:r>
              <a:rPr lang="en-US" sz="3200" dirty="0"/>
              <a:t>”</a:t>
            </a:r>
          </a:p>
        </p:txBody>
      </p:sp>
      <p:grpSp>
        <p:nvGrpSpPr>
          <p:cNvPr id="40" name="Group 39"/>
          <p:cNvGrpSpPr/>
          <p:nvPr/>
        </p:nvGrpSpPr>
        <p:grpSpPr>
          <a:xfrm>
            <a:off x="804960" y="1005249"/>
            <a:ext cx="4120235" cy="1077218"/>
            <a:chOff x="5074631" y="1976373"/>
            <a:chExt cx="3266643" cy="1077218"/>
          </a:xfrm>
        </p:grpSpPr>
        <p:sp>
          <p:nvSpPr>
            <p:cNvPr id="41" name="TextBox 40"/>
            <p:cNvSpPr txBox="1"/>
            <p:nvPr/>
          </p:nvSpPr>
          <p:spPr>
            <a:xfrm>
              <a:off x="5488516" y="1976373"/>
              <a:ext cx="2852758"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Efficient:</a:t>
              </a:r>
              <a:r>
                <a:rPr kumimoji="0" lang="en-US" sz="1600" b="0" i="0" u="none" strike="noStrike" kern="1200" cap="none" spc="0" normalizeH="0" baseline="0" noProof="0" dirty="0">
                  <a:ln>
                    <a:noFill/>
                  </a:ln>
                  <a:solidFill>
                    <a:srgbClr val="FFFFFF"/>
                  </a:solidFill>
                  <a:effectLst/>
                  <a:uLnTx/>
                  <a:uFillTx/>
                  <a:latin typeface="Arial"/>
                  <a:ea typeface="+mn-ea"/>
                  <a:cs typeface="+mn-cs"/>
                </a:rPr>
                <a:t> Introducing Advanced Deduplication to eliminate multiple copies of similar data blocks to boost storage efficiency</a:t>
              </a:r>
            </a:p>
          </p:txBody>
        </p:sp>
        <p:pic>
          <p:nvPicPr>
            <p:cNvPr id="42" name="Picture 41"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4631" y="2134820"/>
              <a:ext cx="370985" cy="395517"/>
            </a:xfrm>
            <a:prstGeom prst="rect">
              <a:avLst/>
            </a:prstGeom>
          </p:spPr>
        </p:pic>
      </p:grpSp>
      <p:sp>
        <p:nvSpPr>
          <p:cNvPr id="44" name="TextBox 43"/>
          <p:cNvSpPr txBox="1"/>
          <p:nvPr/>
        </p:nvSpPr>
        <p:spPr>
          <a:xfrm>
            <a:off x="1316707" y="2117870"/>
            <a:ext cx="349939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Simple: </a:t>
            </a:r>
            <a:r>
              <a:rPr kumimoji="0" lang="en-US" sz="1600" b="0" i="0" u="none" strike="noStrike" kern="1200" cap="none" spc="0" normalizeH="0" baseline="0" noProof="0" dirty="0">
                <a:ln>
                  <a:noFill/>
                </a:ln>
                <a:solidFill>
                  <a:srgbClr val="FFFFFF"/>
                </a:solidFill>
                <a:effectLst/>
                <a:uLnTx/>
                <a:uFillTx/>
                <a:latin typeface="Arial"/>
                <a:ea typeface="+mn-ea"/>
                <a:cs typeface="+mn-cs"/>
              </a:rPr>
              <a:t>Controlled by an Advanced Deduplication switch under an exiting Data Reduction option </a:t>
            </a:r>
            <a:endParaRPr kumimoji="0" lang="en-US" sz="1200" b="0" i="1" u="none" strike="noStrike" kern="1200" cap="none" spc="0" normalizeH="0" baseline="0" noProof="0" dirty="0">
              <a:ln>
                <a:noFill/>
              </a:ln>
              <a:solidFill>
                <a:srgbClr val="FFFFFF"/>
              </a:solidFill>
              <a:effectLst/>
              <a:uLnTx/>
              <a:uFillTx/>
              <a:latin typeface="Arial"/>
              <a:ea typeface="+mn-ea"/>
              <a:cs typeface="+mn-cs"/>
            </a:endParaRPr>
          </a:p>
        </p:txBody>
      </p:sp>
      <p:sp>
        <p:nvSpPr>
          <p:cNvPr id="50" name="TextBox 49"/>
          <p:cNvSpPr txBox="1"/>
          <p:nvPr/>
        </p:nvSpPr>
        <p:spPr>
          <a:xfrm>
            <a:off x="1297677" y="3060578"/>
            <a:ext cx="330289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Unified: </a:t>
            </a:r>
            <a:r>
              <a:rPr kumimoji="0" lang="en-US" sz="1600" b="0" i="0" u="none" strike="noStrike" kern="1200" cap="none" spc="0" normalizeH="0" baseline="0" noProof="0" dirty="0">
                <a:ln>
                  <a:noFill/>
                </a:ln>
                <a:solidFill>
                  <a:srgbClr val="FFFFFF"/>
                </a:solidFill>
                <a:effectLst/>
                <a:uLnTx/>
                <a:uFillTx/>
                <a:latin typeface="Arial"/>
                <a:ea typeface="+mn-ea"/>
                <a:cs typeface="+mn-cs"/>
              </a:rPr>
              <a:t>Settable at per LUN/File System/Data Store level</a:t>
            </a:r>
            <a:endParaRPr kumimoji="0" lang="en-US" sz="1200" b="0" i="1" u="none" strike="noStrike" kern="1200" cap="none" spc="0" normalizeH="0" baseline="0" noProof="0" dirty="0">
              <a:ln>
                <a:noFill/>
              </a:ln>
              <a:solidFill>
                <a:srgbClr val="FFFFFF"/>
              </a:solidFill>
              <a:effectLst/>
              <a:uLnTx/>
              <a:uFillTx/>
              <a:latin typeface="Arial"/>
              <a:ea typeface="+mn-ea"/>
              <a:cs typeface="+mn-cs"/>
            </a:endParaRPr>
          </a:p>
        </p:txBody>
      </p:sp>
      <p:sp>
        <p:nvSpPr>
          <p:cNvPr id="67" name="Right Arrow 66"/>
          <p:cNvSpPr/>
          <p:nvPr/>
        </p:nvSpPr>
        <p:spPr>
          <a:xfrm rot="5400000">
            <a:off x="7024840" y="3995224"/>
            <a:ext cx="261302" cy="559522"/>
          </a:xfrm>
          <a:prstGeom prst="rightArrow">
            <a:avLst>
              <a:gd name="adj1" fmla="val 58856"/>
              <a:gd name="adj2" fmla="val 50000"/>
            </a:avLst>
          </a:prstGeom>
          <a:solidFill>
            <a:schemeClr val="bg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ight Arrow 67"/>
          <p:cNvSpPr/>
          <p:nvPr/>
        </p:nvSpPr>
        <p:spPr>
          <a:xfrm rot="5400000">
            <a:off x="7035505" y="3201426"/>
            <a:ext cx="261302" cy="559522"/>
          </a:xfrm>
          <a:prstGeom prst="rightArrow">
            <a:avLst>
              <a:gd name="adj1" fmla="val 58856"/>
              <a:gd name="adj2" fmla="val 50000"/>
            </a:avLst>
          </a:prstGeom>
          <a:solidFill>
            <a:schemeClr val="bg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5601" y="4419365"/>
            <a:ext cx="400149" cy="346974"/>
          </a:xfrm>
          <a:prstGeom prst="rect">
            <a:avLst/>
          </a:prstGeom>
        </p:spPr>
      </p:pic>
      <p:sp>
        <p:nvSpPr>
          <p:cNvPr id="93" name="TextBox 92"/>
          <p:cNvSpPr txBox="1"/>
          <p:nvPr/>
        </p:nvSpPr>
        <p:spPr>
          <a:xfrm>
            <a:off x="6442570" y="4753791"/>
            <a:ext cx="738832"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BLOCK</a:t>
            </a:r>
          </a:p>
        </p:txBody>
      </p:sp>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6204" y="4200023"/>
            <a:ext cx="785659" cy="785659"/>
          </a:xfrm>
          <a:prstGeom prst="rect">
            <a:avLst/>
          </a:prstGeom>
        </p:spPr>
      </p:pic>
      <p:sp>
        <p:nvSpPr>
          <p:cNvPr id="98" name="TextBox 97"/>
          <p:cNvSpPr txBox="1"/>
          <p:nvPr/>
        </p:nvSpPr>
        <p:spPr>
          <a:xfrm>
            <a:off x="7084124" y="4742754"/>
            <a:ext cx="738832"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FILE</a:t>
            </a:r>
          </a:p>
        </p:txBody>
      </p:sp>
      <p:sp>
        <p:nvSpPr>
          <p:cNvPr id="102" name="TextBox 101"/>
          <p:cNvSpPr txBox="1"/>
          <p:nvPr/>
        </p:nvSpPr>
        <p:spPr>
          <a:xfrm rot="16200000">
            <a:off x="3872766" y="2544762"/>
            <a:ext cx="3177253"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“DATA REDUCTION” DATA FLOW</a:t>
            </a:r>
          </a:p>
        </p:txBody>
      </p:sp>
      <p:sp>
        <p:nvSpPr>
          <p:cNvPr id="107" name="TextBox 106"/>
          <p:cNvSpPr txBox="1"/>
          <p:nvPr/>
        </p:nvSpPr>
        <p:spPr>
          <a:xfrm>
            <a:off x="1326995" y="3800878"/>
            <a:ext cx="3340255"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Supported on High End All-Flash Platforms – Dell EMC Unity 450F, 550F, 650F.</a:t>
            </a:r>
          </a:p>
        </p:txBody>
      </p:sp>
      <p:sp>
        <p:nvSpPr>
          <p:cNvPr id="3" name="Rectangle 2"/>
          <p:cNvSpPr/>
          <p:nvPr/>
        </p:nvSpPr>
        <p:spPr>
          <a:xfrm>
            <a:off x="5728334" y="1185338"/>
            <a:ext cx="2875647" cy="2093305"/>
          </a:xfrm>
          <a:prstGeom prst="rect">
            <a:avLst/>
          </a:prstGeom>
          <a:noFill/>
          <a:ln w="19050" cmpd="sng">
            <a:solidFill>
              <a:schemeClr val="tx2"/>
            </a:solidFill>
            <a:prstDash val="dash"/>
          </a:ln>
          <a:effectLst>
            <a:glow rad="63500">
              <a:schemeClr val="tx2">
                <a:alpha val="40000"/>
              </a:schemeClr>
            </a:glow>
          </a:effectLst>
        </p:spPr>
        <p:txBody>
          <a:bodyPr wrap="square" lIns="182880" tIns="137160" rIns="137160" bIns="137160" rtlCol="0" anchor="ctr">
            <a:no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9" name="Rectangle 68"/>
          <p:cNvSpPr/>
          <p:nvPr/>
        </p:nvSpPr>
        <p:spPr>
          <a:xfrm>
            <a:off x="5919334" y="1352679"/>
            <a:ext cx="2511072" cy="673791"/>
          </a:xfrm>
          <a:prstGeom prst="rect">
            <a:avLst/>
          </a:prstGeom>
          <a:solidFill>
            <a:schemeClr val="bg2"/>
          </a:solidFill>
          <a:ln>
            <a:noFill/>
          </a:ln>
          <a:effectLst>
            <a:glow rad="101600">
              <a:schemeClr val="tx2">
                <a:alpha val="26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0" name="Content Placeholder 7"/>
          <p:cNvSpPr txBox="1">
            <a:spLocks/>
          </p:cNvSpPr>
          <p:nvPr/>
        </p:nvSpPr>
        <p:spPr>
          <a:xfrm>
            <a:off x="6067836" y="1356212"/>
            <a:ext cx="2225904" cy="615553"/>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1800" b="0" i="0" u="none" strike="noStrike" kern="1200" cap="none" spc="0" normalizeH="0" baseline="0" noProof="0" dirty="0">
                <a:ln>
                  <a:noFill/>
                </a:ln>
                <a:solidFill>
                  <a:srgbClr val="3DC6EF"/>
                </a:solidFill>
                <a:effectLst/>
                <a:uLnTx/>
                <a:uFillTx/>
                <a:latin typeface="Arial"/>
                <a:ea typeface="+mn-ea"/>
                <a:cs typeface="+mn-cs"/>
              </a:rPr>
              <a:t>Standard</a:t>
            </a:r>
            <a:endParaRPr kumimoji="0" lang="en-US" sz="2000" b="0" i="0" u="none" strike="noStrike" kern="1200" cap="none" spc="0" normalizeH="0" baseline="0" noProof="0" dirty="0">
              <a:ln>
                <a:noFill/>
              </a:ln>
              <a:solidFill>
                <a:srgbClr val="3DC6EF"/>
              </a:solidFill>
              <a:effectLst/>
              <a:uLnTx/>
              <a:uFillTx/>
              <a:latin typeface="Arial"/>
              <a:ea typeface="+mn-ea"/>
              <a:cs typeface="+mn-cs"/>
            </a:endParaRPr>
          </a:p>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1100" b="0" i="1" u="none" strike="noStrike" kern="1200" cap="none" spc="0" normalizeH="0" baseline="0" noProof="0" dirty="0">
                <a:ln>
                  <a:noFill/>
                </a:ln>
                <a:solidFill>
                  <a:srgbClr val="3DC6EF"/>
                </a:solidFill>
                <a:effectLst/>
                <a:uLnTx/>
                <a:uFillTx/>
                <a:latin typeface="Arial"/>
                <a:ea typeface="+mn-ea"/>
                <a:cs typeface="+mn-cs"/>
              </a:rPr>
              <a:t>(Eliminates zeroes and known patterns data blocks)</a:t>
            </a:r>
            <a:endParaRPr kumimoji="0" lang="en-US" sz="1050" b="0" i="1" u="none" strike="noStrike" kern="1200" cap="none" spc="0" normalizeH="0" baseline="0" noProof="0" dirty="0">
              <a:ln>
                <a:noFill/>
              </a:ln>
              <a:solidFill>
                <a:srgbClr val="3DC6EF"/>
              </a:solidFill>
              <a:effectLst/>
              <a:uLnTx/>
              <a:uFillTx/>
              <a:latin typeface="Arial"/>
              <a:ea typeface="+mn-ea"/>
              <a:cs typeface="+mn-cs"/>
            </a:endParaRPr>
          </a:p>
        </p:txBody>
      </p:sp>
      <p:sp>
        <p:nvSpPr>
          <p:cNvPr id="71" name="Right Arrow 70"/>
          <p:cNvSpPr/>
          <p:nvPr/>
        </p:nvSpPr>
        <p:spPr>
          <a:xfrm rot="5400000">
            <a:off x="7035505" y="1959522"/>
            <a:ext cx="261302" cy="559522"/>
          </a:xfrm>
          <a:prstGeom prst="rightArrow">
            <a:avLst>
              <a:gd name="adj1" fmla="val 58856"/>
              <a:gd name="adj2" fmla="val 50000"/>
            </a:avLst>
          </a:prstGeom>
          <a:solidFill>
            <a:schemeClr val="bg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Rectangle 71"/>
          <p:cNvSpPr/>
          <p:nvPr/>
        </p:nvSpPr>
        <p:spPr>
          <a:xfrm>
            <a:off x="5919334" y="2435641"/>
            <a:ext cx="2511072" cy="668394"/>
          </a:xfrm>
          <a:prstGeom prst="rect">
            <a:avLst/>
          </a:prstGeom>
          <a:solidFill>
            <a:schemeClr val="bg2"/>
          </a:solidFill>
          <a:ln>
            <a:noFill/>
          </a:ln>
          <a:effectLst>
            <a:glow rad="139700">
              <a:schemeClr val="accent2">
                <a:satMod val="175000"/>
                <a:alpha val="40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3" name="Content Placeholder 7"/>
          <p:cNvSpPr txBox="1">
            <a:spLocks/>
          </p:cNvSpPr>
          <p:nvPr/>
        </p:nvSpPr>
        <p:spPr>
          <a:xfrm>
            <a:off x="6183178" y="2459617"/>
            <a:ext cx="1983383" cy="615553"/>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1800" b="0" i="0" u="none" strike="noStrike" kern="1200" cap="none" spc="0" normalizeH="0" baseline="0" noProof="0" dirty="0">
                <a:ln>
                  <a:noFill/>
                </a:ln>
                <a:solidFill>
                  <a:srgbClr val="3DC6EF"/>
                </a:solidFill>
                <a:effectLst/>
                <a:uLnTx/>
                <a:uFillTx/>
                <a:latin typeface="Arial"/>
                <a:ea typeface="+mn-ea"/>
                <a:cs typeface="+mn-cs"/>
              </a:rPr>
              <a:t>Advanced</a:t>
            </a:r>
            <a:endParaRPr kumimoji="0" lang="en-US" sz="2000" b="0" i="0" u="none" strike="noStrike" kern="1200" cap="none" spc="0" normalizeH="0" baseline="0" noProof="0" dirty="0">
              <a:ln>
                <a:noFill/>
              </a:ln>
              <a:solidFill>
                <a:srgbClr val="3DC6EF"/>
              </a:solidFill>
              <a:effectLst/>
              <a:uLnTx/>
              <a:uFillTx/>
              <a:latin typeface="Arial"/>
              <a:ea typeface="+mn-ea"/>
              <a:cs typeface="+mn-cs"/>
            </a:endParaRPr>
          </a:p>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1100" b="0" i="1" u="none" strike="noStrike" kern="1200" cap="none" spc="0" normalizeH="0" baseline="0" noProof="0" dirty="0">
                <a:ln>
                  <a:noFill/>
                </a:ln>
                <a:solidFill>
                  <a:srgbClr val="3DC6EF"/>
                </a:solidFill>
                <a:effectLst/>
                <a:uLnTx/>
                <a:uFillTx/>
                <a:latin typeface="Arial"/>
                <a:ea typeface="+mn-ea"/>
                <a:cs typeface="+mn-cs"/>
              </a:rPr>
              <a:t>(Eliminates </a:t>
            </a:r>
            <a:r>
              <a:rPr kumimoji="0" lang="en-US" sz="1100" b="0" i="1" u="sng" strike="noStrike" kern="1200" cap="none" spc="0" normalizeH="0" baseline="0" noProof="0" dirty="0">
                <a:ln>
                  <a:noFill/>
                </a:ln>
                <a:solidFill>
                  <a:srgbClr val="3DC6EF"/>
                </a:solidFill>
                <a:effectLst/>
                <a:uLnTx/>
                <a:uFillTx/>
                <a:latin typeface="Arial"/>
                <a:ea typeface="+mn-ea"/>
                <a:cs typeface="+mn-cs"/>
              </a:rPr>
              <a:t>All</a:t>
            </a:r>
            <a:r>
              <a:rPr kumimoji="0" lang="en-US" sz="1100" b="0" i="1" u="none" strike="noStrike" kern="1200" cap="none" spc="0" normalizeH="0" baseline="0" noProof="0" dirty="0">
                <a:ln>
                  <a:noFill/>
                </a:ln>
                <a:solidFill>
                  <a:srgbClr val="3DC6EF"/>
                </a:solidFill>
                <a:effectLst/>
                <a:uLnTx/>
                <a:uFillTx/>
                <a:latin typeface="Arial"/>
                <a:ea typeface="+mn-ea"/>
                <a:cs typeface="+mn-cs"/>
              </a:rPr>
              <a:t> duplicate patterns data blocks)</a:t>
            </a:r>
            <a:endParaRPr kumimoji="0" lang="en-US" sz="1050" b="0" i="1" u="none" strike="noStrike" kern="1200" cap="none" spc="0" normalizeH="0" baseline="0" noProof="0" dirty="0">
              <a:ln>
                <a:noFill/>
              </a:ln>
              <a:solidFill>
                <a:srgbClr val="3DC6EF"/>
              </a:solidFill>
              <a:effectLst/>
              <a:uLnTx/>
              <a:uFillTx/>
              <a:latin typeface="Arial"/>
              <a:ea typeface="+mn-ea"/>
              <a:cs typeface="+mn-cs"/>
            </a:endParaRPr>
          </a:p>
        </p:txBody>
      </p:sp>
      <p:sp>
        <p:nvSpPr>
          <p:cNvPr id="74" name="Content Placeholder 7"/>
          <p:cNvSpPr txBox="1">
            <a:spLocks/>
          </p:cNvSpPr>
          <p:nvPr/>
        </p:nvSpPr>
        <p:spPr>
          <a:xfrm>
            <a:off x="5658541" y="802247"/>
            <a:ext cx="2876019" cy="307777"/>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2000" b="0" i="0" u="none" strike="noStrike" kern="1200" cap="none" spc="0" normalizeH="0" baseline="0" noProof="0" dirty="0">
                <a:ln>
                  <a:noFill/>
                </a:ln>
                <a:solidFill>
                  <a:srgbClr val="007DB8">
                    <a:lumMod val="60000"/>
                    <a:lumOff val="40000"/>
                  </a:srgbClr>
                </a:solidFill>
                <a:effectLst/>
                <a:uLnTx/>
                <a:uFillTx/>
                <a:latin typeface="Arial"/>
                <a:ea typeface="+mn-ea"/>
                <a:cs typeface="+mn-cs"/>
              </a:rPr>
              <a:t>Deduplication</a:t>
            </a:r>
          </a:p>
        </p:txBody>
      </p:sp>
      <p:grpSp>
        <p:nvGrpSpPr>
          <p:cNvPr id="39" name="Group 38"/>
          <p:cNvGrpSpPr/>
          <p:nvPr/>
        </p:nvGrpSpPr>
        <p:grpSpPr>
          <a:xfrm rot="1397146">
            <a:off x="7904252" y="2210452"/>
            <a:ext cx="915642" cy="732073"/>
            <a:chOff x="8131392" y="183104"/>
            <a:chExt cx="1004630" cy="745045"/>
          </a:xfrm>
        </p:grpSpPr>
        <p:sp>
          <p:nvSpPr>
            <p:cNvPr id="46" name="Star: 32 Points 42"/>
            <p:cNvSpPr/>
            <p:nvPr/>
          </p:nvSpPr>
          <p:spPr>
            <a:xfrm>
              <a:off x="8222689" y="183104"/>
              <a:ext cx="827085" cy="745045"/>
            </a:xfrm>
            <a:prstGeom prst="star32">
              <a:avLst/>
            </a:prstGeom>
            <a:solidFill>
              <a:schemeClr val="bg1"/>
            </a:solidFill>
            <a:ln w="12700" cmpd="sng">
              <a:noFill/>
            </a:ln>
            <a:effectLst/>
          </p:spPr>
          <p:txBody>
            <a:bodyPr wrap="square" lIns="182880" tIns="137160" rIns="137160" bIns="137160" rtlCol="0" anchor="ctr">
              <a:no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7" name="Rectangle 46"/>
            <p:cNvSpPr/>
            <p:nvPr/>
          </p:nvSpPr>
          <p:spPr>
            <a:xfrm>
              <a:off x="8131392" y="352315"/>
              <a:ext cx="1004630" cy="34455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angal"/>
                </a:rPr>
                <a:t>New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angal"/>
                </a:rPr>
                <a:t>in OE 4.5</a:t>
              </a:r>
              <a:endParaRPr kumimoji="0" lang="en-US" sz="800" b="1" i="0" u="none" strike="noStrike" kern="1200" cap="none" spc="0" normalizeH="0" baseline="0" noProof="0" dirty="0">
                <a:ln>
                  <a:noFill/>
                </a:ln>
                <a:solidFill>
                  <a:srgbClr val="444444"/>
                </a:solidFill>
                <a:effectLst/>
                <a:uLnTx/>
                <a:uFillTx/>
                <a:latin typeface="Arial"/>
                <a:ea typeface="+mn-ea"/>
                <a:cs typeface="+mn-cs"/>
              </a:endParaRPr>
            </a:p>
          </p:txBody>
        </p:sp>
      </p:grpSp>
      <p:sp>
        <p:nvSpPr>
          <p:cNvPr id="79" name="Rectangle 78"/>
          <p:cNvSpPr/>
          <p:nvPr/>
        </p:nvSpPr>
        <p:spPr>
          <a:xfrm>
            <a:off x="5764007" y="3660034"/>
            <a:ext cx="2875647" cy="400700"/>
          </a:xfrm>
          <a:prstGeom prst="rect">
            <a:avLst/>
          </a:prstGeom>
          <a:solidFill>
            <a:schemeClr val="bg2"/>
          </a:solidFill>
          <a:ln>
            <a:noFill/>
          </a:ln>
          <a:effectLst>
            <a:glow rad="101600">
              <a:schemeClr val="tx2">
                <a:alpha val="26000"/>
              </a:schemeClr>
            </a:glow>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0" name="Content Placeholder 7"/>
          <p:cNvSpPr txBox="1">
            <a:spLocks/>
          </p:cNvSpPr>
          <p:nvPr/>
        </p:nvSpPr>
        <p:spPr>
          <a:xfrm>
            <a:off x="6255242" y="3701333"/>
            <a:ext cx="1839253" cy="307777"/>
          </a:xfrm>
          <a:prstGeom prst="rect">
            <a:avLst/>
          </a:prstGeom>
        </p:spPr>
        <p:txBody>
          <a:bodyPr wrap="square" lIns="0" tIns="0" rIns="0" bIns="0" anchor="t" anchorCtr="0">
            <a:spAutoFit/>
          </a:bodyPr>
          <a:lstStyle>
            <a:lvl1pPr marL="228600" indent="-228600" algn="l" defTabSz="914400" rtl="0" eaLnBrk="1" latinLnBrk="0" hangingPunct="1">
              <a:spcBef>
                <a:spcPct val="20000"/>
              </a:spcBef>
              <a:buClr>
                <a:srgbClr val="2C95DD"/>
              </a:buClr>
              <a:buFont typeface="Arial" pitchFamily="34" charset="0"/>
              <a:buChar char="•"/>
              <a:defRPr sz="2800" kern="1200">
                <a:solidFill>
                  <a:schemeClr val="tx1"/>
                </a:solidFill>
                <a:latin typeface="MetaNormalLF-Roman" pitchFamily="34" charset="0"/>
                <a:ea typeface="+mn-ea"/>
                <a:cs typeface="+mn-cs"/>
              </a:defRPr>
            </a:lvl1pPr>
            <a:lvl2pPr marL="742950" indent="-285750" algn="l" defTabSz="914400" rtl="0" eaLnBrk="1" latinLnBrk="0" hangingPunct="1">
              <a:spcBef>
                <a:spcPct val="20000"/>
              </a:spcBef>
              <a:buClr>
                <a:srgbClr val="2C95DD"/>
              </a:buClr>
              <a:buFont typeface="Arial" pitchFamily="34" charset="0"/>
              <a:buChar char="–"/>
              <a:defRPr sz="2400" kern="1200">
                <a:solidFill>
                  <a:schemeClr val="tx1"/>
                </a:solidFill>
                <a:latin typeface="MetaNormalLF-Roman" pitchFamily="34" charset="0"/>
                <a:ea typeface="+mn-ea"/>
                <a:cs typeface="+mn-cs"/>
              </a:defRPr>
            </a:lvl2pPr>
            <a:lvl3pPr marL="1143000" indent="-228600" algn="l" defTabSz="914400" rtl="0" eaLnBrk="1" latinLnBrk="0" hangingPunct="1">
              <a:spcBef>
                <a:spcPct val="20000"/>
              </a:spcBef>
              <a:buClr>
                <a:srgbClr val="2C95DD"/>
              </a:buClr>
              <a:buFont typeface="Arial" pitchFamily="34" charset="0"/>
              <a:buChar char="•"/>
              <a:defRPr sz="2000" kern="1200">
                <a:solidFill>
                  <a:schemeClr val="tx1"/>
                </a:solidFill>
                <a:latin typeface="MetaNormalLF-Roman" pitchFamily="34" charset="0"/>
                <a:ea typeface="+mn-ea"/>
                <a:cs typeface="+mn-cs"/>
              </a:defRPr>
            </a:lvl3pPr>
            <a:lvl4pPr marL="16002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4pPr>
            <a:lvl5pPr marL="2057400" indent="-228600" algn="l" defTabSz="914400" rtl="0" eaLnBrk="1" latinLnBrk="0" hangingPunct="1">
              <a:spcBef>
                <a:spcPct val="20000"/>
              </a:spcBef>
              <a:buClr>
                <a:srgbClr val="2C95DD"/>
              </a:buClr>
              <a:buFont typeface="Arial" pitchFamily="34" charset="0"/>
              <a:buChar char="»"/>
              <a:defRPr sz="1800" kern="1200">
                <a:solidFill>
                  <a:schemeClr val="tx1"/>
                </a:solidFill>
                <a:latin typeface="MetaNormalLF-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2C95DD"/>
              </a:buClr>
              <a:buSzTx/>
              <a:buFont typeface="Arial" pitchFamily="34" charset="0"/>
              <a:buNone/>
              <a:tabLst/>
              <a:defRPr/>
            </a:pPr>
            <a:r>
              <a:rPr kumimoji="0" lang="en-US" sz="2000" b="0" i="0" u="none" strike="noStrike" kern="1200" cap="none" spc="0" normalizeH="0" baseline="0" noProof="0" dirty="0">
                <a:ln>
                  <a:noFill/>
                </a:ln>
                <a:solidFill>
                  <a:srgbClr val="3DC6EF"/>
                </a:solidFill>
                <a:effectLst/>
                <a:uLnTx/>
                <a:uFillTx/>
                <a:latin typeface="Arial"/>
                <a:ea typeface="+mn-ea"/>
                <a:cs typeface="+mn-cs"/>
              </a:rPr>
              <a:t>Compression</a:t>
            </a:r>
          </a:p>
        </p:txBody>
      </p:sp>
      <p:pic>
        <p:nvPicPr>
          <p:cNvPr id="82" name="Picture 81"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8899" y="2274864"/>
            <a:ext cx="467925" cy="395517"/>
          </a:xfrm>
          <a:prstGeom prst="rect">
            <a:avLst/>
          </a:prstGeom>
        </p:spPr>
      </p:pic>
      <p:pic>
        <p:nvPicPr>
          <p:cNvPr id="83" name="Picture 82"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808" y="3213619"/>
            <a:ext cx="467925" cy="395517"/>
          </a:xfrm>
          <a:prstGeom prst="rect">
            <a:avLst/>
          </a:prstGeom>
        </p:spPr>
      </p:pic>
    </p:spTree>
    <p:extLst>
      <p:ext uri="{BB962C8B-B14F-4D97-AF65-F5344CB8AC3E}">
        <p14:creationId xmlns:p14="http://schemas.microsoft.com/office/powerpoint/2010/main" val="32105170"/>
      </p:ext>
    </p:extLst>
  </p:cSld>
  <p:clrMapOvr>
    <a:masterClrMapping/>
  </p:clrMapOvr>
  <p:transition spd="med" advTm="66012">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4318" y="264629"/>
            <a:ext cx="8869682" cy="535531"/>
          </a:xfrm>
        </p:spPr>
        <p:txBody>
          <a:bodyPr/>
          <a:lstStyle/>
          <a:p>
            <a:r>
              <a:rPr lang="en-US" sz="3200" dirty="0" err="1">
                <a:solidFill>
                  <a:schemeClr val="tx2"/>
                </a:solidFill>
              </a:rPr>
              <a:t>Metrosync</a:t>
            </a:r>
            <a:r>
              <a:rPr lang="en-US" sz="3200" dirty="0">
                <a:solidFill>
                  <a:schemeClr val="tx2"/>
                </a:solidFill>
              </a:rPr>
              <a:t> Manager</a:t>
            </a:r>
          </a:p>
        </p:txBody>
      </p:sp>
      <p:grpSp>
        <p:nvGrpSpPr>
          <p:cNvPr id="19" name="Group 18"/>
          <p:cNvGrpSpPr/>
          <p:nvPr/>
        </p:nvGrpSpPr>
        <p:grpSpPr>
          <a:xfrm>
            <a:off x="682849" y="4126842"/>
            <a:ext cx="4833037" cy="281425"/>
            <a:chOff x="682849" y="4186569"/>
            <a:chExt cx="4833037" cy="281425"/>
          </a:xfrm>
        </p:grpSpPr>
        <p:sp>
          <p:nvSpPr>
            <p:cNvPr id="53" name="TextBox 52"/>
            <p:cNvSpPr txBox="1"/>
            <p:nvPr/>
          </p:nvSpPr>
          <p:spPr>
            <a:xfrm>
              <a:off x="986344" y="4186569"/>
              <a:ext cx="452954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User interface displays details about the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Metrosync</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session</a:t>
              </a:r>
            </a:p>
          </p:txBody>
        </p:sp>
        <p:pic>
          <p:nvPicPr>
            <p:cNvPr id="54" name="Picture 53"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2849" y="4193674"/>
              <a:ext cx="257307" cy="274320"/>
            </a:xfrm>
            <a:prstGeom prst="rect">
              <a:avLst/>
            </a:prstGeom>
          </p:spPr>
        </p:pic>
      </p:grpSp>
      <p:sp>
        <p:nvSpPr>
          <p:cNvPr id="3" name="Rectangle 2"/>
          <p:cNvSpPr/>
          <p:nvPr/>
        </p:nvSpPr>
        <p:spPr>
          <a:xfrm>
            <a:off x="187698" y="684115"/>
            <a:ext cx="615122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Automates failover detection and enables rapid failover</a:t>
            </a: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grpSp>
        <p:nvGrpSpPr>
          <p:cNvPr id="18" name="Group 17"/>
          <p:cNvGrpSpPr/>
          <p:nvPr/>
        </p:nvGrpSpPr>
        <p:grpSpPr>
          <a:xfrm>
            <a:off x="686948" y="3680647"/>
            <a:ext cx="8073331" cy="461665"/>
            <a:chOff x="686948" y="3721897"/>
            <a:chExt cx="8073331" cy="461665"/>
          </a:xfrm>
        </p:grpSpPr>
        <p:sp>
          <p:nvSpPr>
            <p:cNvPr id="13" name="Rectangle 12"/>
            <p:cNvSpPr/>
            <p:nvPr/>
          </p:nvSpPr>
          <p:spPr>
            <a:xfrm>
              <a:off x="986342" y="3721897"/>
              <a:ext cx="777393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Minimize downtime by continuously monitoring the replication sessions and automatically initiate failover when issues are detected . </a:t>
              </a:r>
            </a:p>
          </p:txBody>
        </p:sp>
        <p:pic>
          <p:nvPicPr>
            <p:cNvPr id="60" name="Picture 59"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6948" y="3809026"/>
              <a:ext cx="257307" cy="274320"/>
            </a:xfrm>
            <a:prstGeom prst="rect">
              <a:avLst/>
            </a:prstGeom>
          </p:spPr>
        </p:pic>
      </p:grpSp>
      <p:grpSp>
        <p:nvGrpSpPr>
          <p:cNvPr id="14" name="Group 13"/>
          <p:cNvGrpSpPr/>
          <p:nvPr/>
        </p:nvGrpSpPr>
        <p:grpSpPr>
          <a:xfrm>
            <a:off x="676019" y="3413923"/>
            <a:ext cx="7225291" cy="281300"/>
            <a:chOff x="651527" y="3252924"/>
            <a:chExt cx="7225291" cy="281300"/>
          </a:xfrm>
        </p:grpSpPr>
        <p:sp>
          <p:nvSpPr>
            <p:cNvPr id="62" name="Rectangle 61"/>
            <p:cNvSpPr/>
            <p:nvPr/>
          </p:nvSpPr>
          <p:spPr>
            <a:xfrm>
              <a:off x="951968" y="3257225"/>
              <a:ext cx="692485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Optional software to manage and automate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Metrosync</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(Synchronous File replication) sessions </a:t>
              </a:r>
            </a:p>
          </p:txBody>
        </p:sp>
        <p:pic>
          <p:nvPicPr>
            <p:cNvPr id="63" name="Picture 62"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1527" y="3252924"/>
              <a:ext cx="257307" cy="274320"/>
            </a:xfrm>
            <a:prstGeom prst="rect">
              <a:avLst/>
            </a:prstGeom>
          </p:spPr>
        </p:pic>
      </p:grpSp>
      <p:sp>
        <p:nvSpPr>
          <p:cNvPr id="49" name="Star: 32 Points 48"/>
          <p:cNvSpPr/>
          <p:nvPr/>
        </p:nvSpPr>
        <p:spPr>
          <a:xfrm>
            <a:off x="8026301" y="72262"/>
            <a:ext cx="1023474" cy="855888"/>
          </a:xfrm>
          <a:prstGeom prst="star32">
            <a:avLst/>
          </a:prstGeom>
          <a:solidFill>
            <a:schemeClr val="bg1"/>
          </a:solidFill>
          <a:ln w="12700" cmpd="sng">
            <a:noFill/>
          </a:ln>
          <a:effectLst/>
        </p:spPr>
        <p:txBody>
          <a:bodyPr wrap="square" lIns="182880" tIns="137160" rIns="137160" bIns="137160" rtlCol="0" anchor="ctr">
            <a:no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2" name="Rectangle 51"/>
          <p:cNvSpPr/>
          <p:nvPr/>
        </p:nvSpPr>
        <p:spPr>
          <a:xfrm>
            <a:off x="8033176" y="245471"/>
            <a:ext cx="100463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angal"/>
              </a:rPr>
              <a:t>New in OE 4.5</a:t>
            </a:r>
            <a:endParaRPr kumimoji="0" lang="en-US" sz="1400" b="1" i="0" u="none" strike="noStrike" kern="1200" cap="none" spc="0" normalizeH="0" baseline="0" noProof="0" dirty="0">
              <a:ln>
                <a:noFill/>
              </a:ln>
              <a:solidFill>
                <a:srgbClr val="444444"/>
              </a:solidFill>
              <a:effectLst/>
              <a:uLnTx/>
              <a:uFillTx/>
              <a:latin typeface="Arial"/>
              <a:ea typeface="+mn-ea"/>
              <a:cs typeface="+mn-cs"/>
            </a:endParaRPr>
          </a:p>
        </p:txBody>
      </p:sp>
      <p:pic>
        <p:nvPicPr>
          <p:cNvPr id="8" name="Picture 7"/>
          <p:cNvPicPr>
            <a:picLocks noChangeAspect="1"/>
          </p:cNvPicPr>
          <p:nvPr/>
        </p:nvPicPr>
        <p:blipFill rotWithShape="1">
          <a:blip r:embed="rId6"/>
          <a:srcRect b="34424"/>
          <a:stretch/>
        </p:blipFill>
        <p:spPr>
          <a:xfrm>
            <a:off x="770372" y="1227894"/>
            <a:ext cx="7405776" cy="2162380"/>
          </a:xfrm>
          <a:prstGeom prst="rect">
            <a:avLst/>
          </a:prstGeom>
        </p:spPr>
      </p:pic>
      <p:grpSp>
        <p:nvGrpSpPr>
          <p:cNvPr id="17" name="Group 16"/>
          <p:cNvGrpSpPr/>
          <p:nvPr/>
        </p:nvGrpSpPr>
        <p:grpSpPr>
          <a:xfrm>
            <a:off x="689769" y="4433817"/>
            <a:ext cx="4833037" cy="281425"/>
            <a:chOff x="682849" y="4186569"/>
            <a:chExt cx="4833037" cy="281425"/>
          </a:xfrm>
        </p:grpSpPr>
        <p:sp>
          <p:nvSpPr>
            <p:cNvPr id="20" name="TextBox 19"/>
            <p:cNvSpPr txBox="1"/>
            <p:nvPr/>
          </p:nvSpPr>
          <p:spPr>
            <a:xfrm>
              <a:off x="986344" y="4186569"/>
              <a:ext cx="452954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Lightweight implementation – runs on a VM</a:t>
              </a:r>
            </a:p>
          </p:txBody>
        </p:sp>
        <p:pic>
          <p:nvPicPr>
            <p:cNvPr id="21" name="Picture 20" descr="check mark.pn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2849" y="4193674"/>
              <a:ext cx="257307" cy="274320"/>
            </a:xfrm>
            <a:prstGeom prst="rect">
              <a:avLst/>
            </a:prstGeom>
          </p:spPr>
        </p:pic>
      </p:grpSp>
    </p:spTree>
    <p:custDataLst>
      <p:tags r:id="rId1"/>
    </p:custDataLst>
    <p:extLst>
      <p:ext uri="{BB962C8B-B14F-4D97-AF65-F5344CB8AC3E}">
        <p14:creationId xmlns:p14="http://schemas.microsoft.com/office/powerpoint/2010/main" val="235231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76425" y="265351"/>
            <a:ext cx="7114402" cy="456777"/>
          </a:xfrm>
          <a:prstGeom prst="rect">
            <a:avLst/>
          </a:prstGeom>
        </p:spPr>
        <p:txBody>
          <a:bodyPr/>
          <a:lstStyle>
            <a:lvl1pPr algn="l" defTabSz="457200" rtl="0" eaLnBrk="1" latinLnBrk="0" hangingPunct="1">
              <a:spcBef>
                <a:spcPct val="0"/>
              </a:spcBef>
              <a:buNone/>
              <a:defRPr sz="40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j-ea"/>
                <a:cs typeface="+mj-cs"/>
              </a:rPr>
              <a:t>Dell EMC UnityVSA adds native HA</a:t>
            </a:r>
            <a:br>
              <a:rPr kumimoji="0" lang="en-US" sz="2400" b="0" i="0" u="none" strike="noStrike" kern="1200" cap="none" spc="0" normalizeH="0" baseline="0" noProof="0" dirty="0">
                <a:ln>
                  <a:noFill/>
                </a:ln>
                <a:solidFill>
                  <a:srgbClr val="FFFFFF"/>
                </a:solidFill>
                <a:effectLst/>
                <a:uLnTx/>
                <a:uFillTx/>
                <a:latin typeface="Arial"/>
                <a:ea typeface="+mj-ea"/>
                <a:cs typeface="+mj-cs"/>
              </a:rPr>
            </a:b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3" name="Subtitle 21"/>
          <p:cNvSpPr txBox="1">
            <a:spLocks/>
          </p:cNvSpPr>
          <p:nvPr/>
        </p:nvSpPr>
        <p:spPr>
          <a:xfrm>
            <a:off x="297647" y="742285"/>
            <a:ext cx="6959578" cy="334817"/>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Fast, efficient path to software defined storage</a:t>
            </a:r>
          </a:p>
        </p:txBody>
      </p:sp>
      <p:sp>
        <p:nvSpPr>
          <p:cNvPr id="45" name="Star: 32 Points 44"/>
          <p:cNvSpPr/>
          <p:nvPr/>
        </p:nvSpPr>
        <p:spPr>
          <a:xfrm>
            <a:off x="8026301" y="72262"/>
            <a:ext cx="1023474" cy="855888"/>
          </a:xfrm>
          <a:prstGeom prst="star32">
            <a:avLst/>
          </a:prstGeom>
          <a:solidFill>
            <a:schemeClr val="bg1"/>
          </a:solidFill>
          <a:ln w="12700" cmpd="sng">
            <a:noFill/>
          </a:ln>
          <a:effectLst/>
        </p:spPr>
        <p:txBody>
          <a:bodyPr wrap="square" lIns="182880" tIns="137160" rIns="137160" bIns="137160" rtlCol="0" anchor="ctr">
            <a:no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6" name="Rectangle 45"/>
          <p:cNvSpPr/>
          <p:nvPr/>
        </p:nvSpPr>
        <p:spPr>
          <a:xfrm>
            <a:off x="8033176" y="245471"/>
            <a:ext cx="100463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angal"/>
              </a:rPr>
              <a:t>New in OE 4.5</a:t>
            </a:r>
            <a:endParaRPr kumimoji="0" lang="en-US" sz="1400" b="1" i="0" u="none" strike="noStrike" kern="1200" cap="none" spc="0" normalizeH="0" baseline="0" noProof="0" dirty="0">
              <a:ln>
                <a:noFill/>
              </a:ln>
              <a:solidFill>
                <a:srgbClr val="444444"/>
              </a:solidFill>
              <a:effectLst/>
              <a:uLnTx/>
              <a:uFillTx/>
              <a:latin typeface="Arial"/>
              <a:ea typeface="+mn-ea"/>
              <a:cs typeface="+mn-cs"/>
            </a:endParaRPr>
          </a:p>
        </p:txBody>
      </p:sp>
      <p:grpSp>
        <p:nvGrpSpPr>
          <p:cNvPr id="7" name="Group 6"/>
          <p:cNvGrpSpPr/>
          <p:nvPr/>
        </p:nvGrpSpPr>
        <p:grpSpPr>
          <a:xfrm>
            <a:off x="4308635" y="1424848"/>
            <a:ext cx="4725757" cy="3195959"/>
            <a:chOff x="4308635" y="1424848"/>
            <a:chExt cx="4725757" cy="3195959"/>
          </a:xfrm>
        </p:grpSpPr>
        <p:sp>
          <p:nvSpPr>
            <p:cNvPr id="44" name="Rectangle 43"/>
            <p:cNvSpPr/>
            <p:nvPr/>
          </p:nvSpPr>
          <p:spPr bwMode="gray">
            <a:xfrm>
              <a:off x="4308635" y="3848539"/>
              <a:ext cx="2312894" cy="741614"/>
            </a:xfrm>
            <a:prstGeom prst="rect">
              <a:avLst/>
            </a:prstGeom>
            <a:solidFill>
              <a:schemeClr val="tx1">
                <a:lumMod val="40000"/>
                <a:lumOff val="60000"/>
              </a:schemeClr>
            </a:solidFill>
            <a:ln w="12700" cap="flat" cmpd="sng" algn="ctr">
              <a:solidFill>
                <a:srgbClr val="FFFFFF">
                  <a:lumMod val="85000"/>
                </a:srgbClr>
              </a:solidFill>
              <a:prstDash val="solid"/>
            </a:ln>
            <a:effectLst/>
          </p:spPr>
          <p:txBody>
            <a:bodyPr lIns="2466596" tIns="182711" bIns="0" anchor="ctr"/>
            <a:lstStyle/>
            <a:p>
              <a:pPr marL="82222" marR="0" lvl="0" indent="-82222" algn="l" defTabSz="914400" rtl="0" eaLnBrk="1" fontAlgn="base" latinLnBrk="0" hangingPunct="1">
                <a:lnSpc>
                  <a:spcPct val="100000"/>
                </a:lnSpc>
                <a:spcBef>
                  <a:spcPct val="0"/>
                </a:spcBef>
                <a:spcAft>
                  <a:spcPct val="0"/>
                </a:spcAft>
                <a:buClrTx/>
                <a:buSzTx/>
                <a:buFontTx/>
                <a:buNone/>
                <a:tabLst/>
                <a:defRPr/>
              </a:pPr>
              <a:endParaRPr kumimoji="0" lang="en-US" sz="1099" b="0" i="0" u="none" strike="noStrike" kern="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47" name="Rectangle 46"/>
            <p:cNvSpPr/>
            <p:nvPr/>
          </p:nvSpPr>
          <p:spPr bwMode="gray">
            <a:xfrm>
              <a:off x="6653834" y="3848481"/>
              <a:ext cx="2312894" cy="741614"/>
            </a:xfrm>
            <a:prstGeom prst="rect">
              <a:avLst/>
            </a:prstGeom>
            <a:solidFill>
              <a:schemeClr val="tx1">
                <a:lumMod val="40000"/>
                <a:lumOff val="60000"/>
              </a:schemeClr>
            </a:solidFill>
            <a:ln w="12700" cap="flat" cmpd="sng" algn="ctr">
              <a:solidFill>
                <a:srgbClr val="FFFFFF">
                  <a:lumMod val="85000"/>
                </a:srgbClr>
              </a:solidFill>
              <a:prstDash val="solid"/>
            </a:ln>
            <a:effectLst/>
          </p:spPr>
          <p:txBody>
            <a:bodyPr lIns="2466596" tIns="182711" bIns="0" anchor="ctr"/>
            <a:lstStyle/>
            <a:p>
              <a:pPr marL="82222" marR="0" lvl="0" indent="-82222" algn="l" defTabSz="914400" rtl="0" eaLnBrk="1" fontAlgn="base" latinLnBrk="0" hangingPunct="1">
                <a:lnSpc>
                  <a:spcPct val="100000"/>
                </a:lnSpc>
                <a:spcBef>
                  <a:spcPct val="0"/>
                </a:spcBef>
                <a:spcAft>
                  <a:spcPct val="0"/>
                </a:spcAft>
                <a:buClrTx/>
                <a:buSzTx/>
                <a:buFontTx/>
                <a:buNone/>
                <a:tabLst/>
                <a:defRPr/>
              </a:pPr>
              <a:endParaRPr kumimoji="0" lang="en-US" sz="1099" b="0" i="0" u="none" strike="noStrike" kern="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48" name="Rectangle 47"/>
            <p:cNvSpPr/>
            <p:nvPr/>
          </p:nvSpPr>
          <p:spPr>
            <a:xfrm>
              <a:off x="4700508" y="3944277"/>
              <a:ext cx="1607481"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339933"/>
                  </a:solidFill>
                  <a:effectLst/>
                  <a:uLnTx/>
                  <a:uFillTx/>
                  <a:latin typeface="Arial" charset="0"/>
                  <a:ea typeface="+mn-ea"/>
                  <a:cs typeface="+mn-cs"/>
                </a:rPr>
                <a:t>TEST / DEV ENVIRONMENT</a:t>
              </a:r>
            </a:p>
          </p:txBody>
        </p:sp>
        <p:sp>
          <p:nvSpPr>
            <p:cNvPr id="49" name="Rectangle 48"/>
            <p:cNvSpPr/>
            <p:nvPr/>
          </p:nvSpPr>
          <p:spPr>
            <a:xfrm>
              <a:off x="6619760" y="3805199"/>
              <a:ext cx="2414632" cy="81560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7DB8"/>
                  </a:solidFill>
                  <a:effectLst/>
                  <a:uLnTx/>
                  <a:uFillTx/>
                  <a:latin typeface="Arial"/>
                  <a:ea typeface="+mn-ea"/>
                  <a:cs typeface="+mn-cs"/>
                </a:rPr>
                <a:t>PRODUCTION ENVIRONMENT   </a:t>
              </a:r>
            </a:p>
            <a:p>
              <a:pPr marL="55563" marR="0" lvl="0" indent="-55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1" i="0" u="none" strike="noStrike" kern="0" cap="none" spc="0" normalizeH="0" baseline="0" noProof="0" dirty="0">
                  <a:ln>
                    <a:noFill/>
                  </a:ln>
                  <a:solidFill>
                    <a:srgbClr val="007DB8"/>
                  </a:solidFill>
                  <a:effectLst/>
                  <a:uLnTx/>
                  <a:uFillTx/>
                  <a:latin typeface="Arial"/>
                  <a:ea typeface="+mn-ea"/>
                  <a:cs typeface="+mn-cs"/>
                </a:rPr>
                <a:t>REMOTE BRANCH OFFICES</a:t>
              </a:r>
            </a:p>
            <a:p>
              <a:pPr marL="55563" marR="0" lvl="0" indent="-55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1" i="0" u="none" strike="noStrike" kern="0" cap="none" spc="0" normalizeH="0" baseline="0" noProof="0" dirty="0">
                  <a:ln>
                    <a:noFill/>
                  </a:ln>
                  <a:solidFill>
                    <a:srgbClr val="007DB8"/>
                  </a:solidFill>
                  <a:effectLst/>
                  <a:uLnTx/>
                  <a:uFillTx/>
                  <a:latin typeface="Arial"/>
                  <a:ea typeface="+mn-ea"/>
                  <a:cs typeface="+mn-cs"/>
                </a:rPr>
                <a:t>LOW-COST STORAGE</a:t>
              </a:r>
            </a:p>
            <a:p>
              <a:pPr marL="55563" marR="0" lvl="0" indent="-55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1" i="0" u="none" strike="noStrike" kern="0" cap="none" spc="0" normalizeH="0" baseline="0" noProof="0" dirty="0">
                  <a:ln>
                    <a:noFill/>
                  </a:ln>
                  <a:solidFill>
                    <a:srgbClr val="007DB8"/>
                  </a:solidFill>
                  <a:effectLst/>
                  <a:uLnTx/>
                  <a:uFillTx/>
                  <a:latin typeface="Arial"/>
                  <a:ea typeface="+mn-ea"/>
                  <a:cs typeface="+mn-cs"/>
                </a:rPr>
                <a:t>RETAIL | EDUCATION | HEALTHCARE | CLOUD</a:t>
              </a:r>
            </a:p>
            <a:p>
              <a:pPr marL="55563" marR="0" lvl="0" indent="-55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1" i="0" u="none" strike="noStrike" kern="0" cap="none" spc="0" normalizeH="0" baseline="0" noProof="0" dirty="0">
                  <a:ln>
                    <a:noFill/>
                  </a:ln>
                  <a:solidFill>
                    <a:srgbClr val="007DB8"/>
                  </a:solidFill>
                  <a:effectLst/>
                  <a:uLnTx/>
                  <a:uFillTx/>
                  <a:latin typeface="Arial"/>
                  <a:ea typeface="+mn-ea"/>
                  <a:cs typeface="+mn-cs"/>
                </a:rPr>
                <a:t>NAS</a:t>
              </a:r>
            </a:p>
            <a:p>
              <a:pPr marL="55563" marR="0" lvl="0" indent="-55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1" i="0" u="none" strike="noStrike" kern="0" cap="none" spc="0" normalizeH="0" baseline="0" noProof="0" dirty="0">
                  <a:ln>
                    <a:noFill/>
                  </a:ln>
                  <a:solidFill>
                    <a:srgbClr val="007DB8"/>
                  </a:solidFill>
                  <a:effectLst/>
                  <a:uLnTx/>
                  <a:uFillTx/>
                  <a:latin typeface="Arial"/>
                  <a:ea typeface="+mn-ea"/>
                  <a:cs typeface="+mn-cs"/>
                </a:rPr>
                <a:t>SCALEIO &amp; VSAN SPPT</a:t>
              </a:r>
              <a:endParaRPr kumimoji="0" lang="en-US" sz="700" b="1" i="0" u="none" strike="noStrike" kern="1200" cap="none" spc="0" normalizeH="0" baseline="0" noProof="0" dirty="0">
                <a:ln>
                  <a:noFill/>
                </a:ln>
                <a:solidFill>
                  <a:srgbClr val="007DB8"/>
                </a:solidFill>
                <a:effectLst/>
                <a:uLnTx/>
                <a:uFillTx/>
                <a:latin typeface="Arial"/>
                <a:ea typeface="+mn-ea"/>
                <a:cs typeface="+mn-cs"/>
              </a:endParaRPr>
            </a:p>
          </p:txBody>
        </p:sp>
        <p:grpSp>
          <p:nvGrpSpPr>
            <p:cNvPr id="50" name="Group 49"/>
            <p:cNvGrpSpPr/>
            <p:nvPr/>
          </p:nvGrpSpPr>
          <p:grpSpPr>
            <a:xfrm>
              <a:off x="4308635" y="1424848"/>
              <a:ext cx="4665046" cy="2423690"/>
              <a:chOff x="4273864" y="1222523"/>
              <a:chExt cx="4665046" cy="2423690"/>
            </a:xfrm>
          </p:grpSpPr>
          <p:sp>
            <p:nvSpPr>
              <p:cNvPr id="51" name="Rectangle 50"/>
              <p:cNvSpPr/>
              <p:nvPr/>
            </p:nvSpPr>
            <p:spPr bwMode="gray">
              <a:xfrm>
                <a:off x="4273864" y="1222523"/>
                <a:ext cx="4665046" cy="2392848"/>
              </a:xfrm>
              <a:prstGeom prst="rect">
                <a:avLst/>
              </a:prstGeom>
              <a:solidFill>
                <a:schemeClr val="tx1">
                  <a:lumMod val="40000"/>
                  <a:lumOff val="60000"/>
                </a:schemeClr>
              </a:solidFill>
              <a:ln w="12700" cap="flat" cmpd="sng" algn="ctr">
                <a:solidFill>
                  <a:srgbClr val="FFFFFF">
                    <a:lumMod val="85000"/>
                  </a:srgbClr>
                </a:solidFill>
                <a:prstDash val="solid"/>
              </a:ln>
              <a:effectLst/>
            </p:spPr>
            <p:txBody>
              <a:bodyPr lIns="2466596" tIns="182711" bIns="0" anchor="ctr"/>
              <a:lstStyle/>
              <a:p>
                <a:pPr marL="82222" marR="0" lvl="0" indent="-82222" algn="l" defTabSz="914400" rtl="0" eaLnBrk="1" fontAlgn="base" latinLnBrk="0" hangingPunct="1">
                  <a:lnSpc>
                    <a:spcPct val="100000"/>
                  </a:lnSpc>
                  <a:spcBef>
                    <a:spcPct val="0"/>
                  </a:spcBef>
                  <a:spcAft>
                    <a:spcPct val="0"/>
                  </a:spcAft>
                  <a:buClrTx/>
                  <a:buSzTx/>
                  <a:buFontTx/>
                  <a:buNone/>
                  <a:tabLst/>
                  <a:defRPr/>
                </a:pPr>
                <a:endParaRPr kumimoji="0" lang="en-US" sz="1099" b="0" i="0" u="none" strike="noStrike" kern="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52" name="Rectangle 51"/>
              <p:cNvSpPr/>
              <p:nvPr/>
            </p:nvSpPr>
            <p:spPr>
              <a:xfrm>
                <a:off x="4273864" y="2642165"/>
                <a:ext cx="2368408" cy="830484"/>
              </a:xfrm>
              <a:prstGeom prst="rect">
                <a:avLst/>
              </a:prstGeom>
              <a:solidFill>
                <a:srgbClr val="FFFFFF">
                  <a:lumMod val="95000"/>
                </a:srgbClr>
              </a:solidFill>
              <a:ln>
                <a:noFill/>
              </a:ln>
            </p:spPr>
            <p:txBody>
              <a:bodyPr wrap="square">
                <a:spAutoFit/>
              </a:bodyPr>
              <a:lstStyle/>
              <a:p>
                <a:pPr marL="171296" marR="0" lvl="0" indent="-171296"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4TB CAPACITY LIMIT</a:t>
                </a:r>
              </a:p>
              <a:p>
                <a:pPr marL="171296" marR="0" lvl="0" indent="-171296"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COMMUNITY SUPPORT</a:t>
                </a:r>
              </a:p>
              <a:p>
                <a:pPr marL="171296" marR="0" lvl="0" indent="-171296"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FREE DOWNLOAD</a:t>
                </a:r>
              </a:p>
              <a:p>
                <a:pPr marL="171296" marR="0" lvl="0" indent="-171296" algn="ctr" defTabSz="914400" rtl="0" eaLnBrk="1" fontAlgn="base" latinLnBrk="0" hangingPunct="1">
                  <a:lnSpc>
                    <a:spcPct val="100000"/>
                  </a:lnSpc>
                  <a:spcBef>
                    <a:spcPct val="0"/>
                  </a:spcBef>
                  <a:spcAft>
                    <a:spcPct val="0"/>
                  </a:spcAft>
                  <a:buClr>
                    <a:srgbClr val="007DB8"/>
                  </a:buClr>
                  <a:buSzTx/>
                  <a:buFont typeface="Arial" panose="020B0604020202020204" pitchFamily="34" charset="0"/>
                  <a:buChar char="•"/>
                  <a:tabLst/>
                  <a:defRPr/>
                </a:pPr>
                <a:endParaRPr kumimoji="0" lang="en-US" sz="1199" b="0" i="0" u="none" strike="noStrike" kern="0" cap="none" spc="0" normalizeH="0" baseline="0" noProof="0" dirty="0">
                  <a:ln>
                    <a:noFill/>
                  </a:ln>
                  <a:solidFill>
                    <a:srgbClr val="717074"/>
                  </a:solidFill>
                  <a:effectLst/>
                  <a:uLnTx/>
                  <a:uFillTx/>
                  <a:latin typeface="Arial" charset="0"/>
                  <a:ea typeface="+mn-ea"/>
                  <a:cs typeface="+mn-cs"/>
                </a:endParaRPr>
              </a:p>
            </p:txBody>
          </p:sp>
          <p:sp>
            <p:nvSpPr>
              <p:cNvPr id="53" name="Rectangle 52"/>
              <p:cNvSpPr/>
              <p:nvPr/>
            </p:nvSpPr>
            <p:spPr>
              <a:xfrm>
                <a:off x="6570502" y="2642165"/>
                <a:ext cx="2368408" cy="830483"/>
              </a:xfrm>
              <a:prstGeom prst="rect">
                <a:avLst/>
              </a:prstGeom>
              <a:solidFill>
                <a:srgbClr val="FFFFFF">
                  <a:lumMod val="95000"/>
                </a:srgbClr>
              </a:solidFill>
              <a:ln>
                <a:noFill/>
              </a:ln>
            </p:spPr>
            <p:txBody>
              <a:bodyPr wrap="square">
                <a:spAutoFit/>
              </a:bodyPr>
              <a:lstStyle/>
              <a:p>
                <a:pPr marL="171296" marR="0" lvl="0" indent="-171296" algn="ctr" defTabSz="914400" rtl="0" eaLnBrk="1" fontAlgn="base" latinLnBrk="0" hangingPunct="1">
                  <a:lnSpc>
                    <a:spcPct val="100000"/>
                  </a:lnSpc>
                  <a:spcBef>
                    <a:spcPct val="0"/>
                  </a:spcBef>
                  <a:spcAft>
                    <a:spcPct val="0"/>
                  </a:spcAft>
                  <a:buClr>
                    <a:srgbClr val="007DB8"/>
                  </a:buClr>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10TB, 25TB, 50TB</a:t>
                </a:r>
              </a:p>
              <a:p>
                <a:pPr marL="171296" marR="0" lvl="0" indent="-171296"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DELL EMC SUPPORT</a:t>
                </a:r>
              </a:p>
              <a:p>
                <a:pPr marL="171296" marR="0" lvl="0" indent="-171296"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99" b="0" i="0" u="none" strike="noStrike" kern="0" cap="none" spc="0" normalizeH="0" baseline="0" noProof="0" dirty="0">
                    <a:ln>
                      <a:noFill/>
                    </a:ln>
                    <a:solidFill>
                      <a:srgbClr val="000000"/>
                    </a:solidFill>
                    <a:effectLst/>
                    <a:uLnTx/>
                    <a:uFillTx/>
                    <a:latin typeface="Arial" charset="0"/>
                    <a:ea typeface="+mn-ea"/>
                    <a:cs typeface="+mn-cs"/>
                  </a:rPr>
                  <a:t>SUBSCRIPTION LICENSE</a:t>
                </a:r>
              </a:p>
              <a:p>
                <a:pPr marL="171296" marR="0" lvl="0" indent="-171296" algn="ctr" defTabSz="914400" rtl="0" eaLnBrk="1" fontAlgn="base" latinLnBrk="0" hangingPunct="1">
                  <a:lnSpc>
                    <a:spcPct val="100000"/>
                  </a:lnSpc>
                  <a:spcBef>
                    <a:spcPct val="0"/>
                  </a:spcBef>
                  <a:spcAft>
                    <a:spcPct val="0"/>
                  </a:spcAft>
                  <a:buClr>
                    <a:srgbClr val="007DB8"/>
                  </a:buClr>
                  <a:buSzTx/>
                  <a:buFont typeface="Arial" panose="020B0604020202020204" pitchFamily="34" charset="0"/>
                  <a:buChar char="•"/>
                  <a:tabLst/>
                  <a:defRPr/>
                </a:pPr>
                <a:endParaRPr kumimoji="0" lang="en-US" sz="1199" b="0" i="0" u="none" strike="noStrike" kern="0" cap="none" spc="0" normalizeH="0" baseline="0" noProof="0" dirty="0">
                  <a:ln>
                    <a:noFill/>
                  </a:ln>
                  <a:solidFill>
                    <a:srgbClr val="000000">
                      <a:lumMod val="75000"/>
                      <a:lumOff val="25000"/>
                    </a:srgbClr>
                  </a:solidFill>
                  <a:effectLst/>
                  <a:uLnTx/>
                  <a:uFillTx/>
                  <a:latin typeface="Arial" charset="0"/>
                  <a:ea typeface="+mn-ea"/>
                  <a:cs typeface="+mn-cs"/>
                </a:endParaRPr>
              </a:p>
            </p:txBody>
          </p:sp>
          <p:sp>
            <p:nvSpPr>
              <p:cNvPr id="54" name="Rectangle 53"/>
              <p:cNvSpPr/>
              <p:nvPr/>
            </p:nvSpPr>
            <p:spPr>
              <a:xfrm>
                <a:off x="4665737" y="1269663"/>
                <a:ext cx="1686937" cy="553484"/>
              </a:xfrm>
              <a:prstGeom prst="rect">
                <a:avLst/>
              </a:prstGeom>
              <a:solidFill>
                <a:srgbClr val="FFFFFF">
                  <a:lumMod val="95000"/>
                </a:srgbClr>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99" b="1" i="0" u="none" strike="noStrike" kern="0" cap="none" spc="0" normalizeH="0" baseline="0" noProof="0" dirty="0">
                    <a:ln>
                      <a:noFill/>
                    </a:ln>
                    <a:solidFill>
                      <a:srgbClr val="339933"/>
                    </a:solidFill>
                    <a:effectLst/>
                    <a:uLnTx/>
                    <a:uFillTx/>
                    <a:latin typeface="Arial" charset="0"/>
                    <a:ea typeface="+mn-ea"/>
                    <a:cs typeface="+mn-cs"/>
                  </a:rPr>
                  <a:t>COMMUNITY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99" b="1" i="0" u="none" strike="noStrike" kern="0" cap="none" spc="0" normalizeH="0" baseline="0" noProof="0" dirty="0">
                    <a:ln>
                      <a:noFill/>
                    </a:ln>
                    <a:solidFill>
                      <a:srgbClr val="339933"/>
                    </a:solidFill>
                    <a:effectLst/>
                    <a:uLnTx/>
                    <a:uFillTx/>
                    <a:latin typeface="Arial" charset="0"/>
                    <a:ea typeface="+mn-ea"/>
                    <a:cs typeface="+mn-cs"/>
                  </a:rPr>
                  <a:t>EDITION</a:t>
                </a:r>
              </a:p>
            </p:txBody>
          </p:sp>
          <p:sp>
            <p:nvSpPr>
              <p:cNvPr id="55" name="Rectangle 54"/>
              <p:cNvSpPr/>
              <p:nvPr/>
            </p:nvSpPr>
            <p:spPr>
              <a:xfrm>
                <a:off x="6911237" y="1271490"/>
                <a:ext cx="1686937" cy="553741"/>
              </a:xfrm>
              <a:prstGeom prst="rect">
                <a:avLst/>
              </a:prstGeom>
              <a:solidFill>
                <a:srgbClr val="FFFFFF">
                  <a:lumMod val="95000"/>
                </a:srgbClr>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99" b="1" i="0" u="none" strike="noStrike" kern="0" cap="none" spc="0" normalizeH="0" baseline="0" noProof="0" dirty="0">
                    <a:ln>
                      <a:noFill/>
                    </a:ln>
                    <a:solidFill>
                      <a:srgbClr val="007DB8"/>
                    </a:solidFill>
                    <a:effectLst/>
                    <a:uLnTx/>
                    <a:uFillTx/>
                    <a:latin typeface="Arial" charset="0"/>
                    <a:ea typeface="+mn-ea"/>
                    <a:cs typeface="+mn-cs"/>
                  </a:rPr>
                  <a:t>PROFESSIONAL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99" b="1" i="0" u="none" strike="noStrike" kern="0" cap="none" spc="0" normalizeH="0" baseline="0" noProof="0" dirty="0">
                    <a:ln>
                      <a:noFill/>
                    </a:ln>
                    <a:solidFill>
                      <a:srgbClr val="007DB8"/>
                    </a:solidFill>
                    <a:effectLst/>
                    <a:uLnTx/>
                    <a:uFillTx/>
                    <a:latin typeface="Arial" charset="0"/>
                    <a:ea typeface="+mn-ea"/>
                    <a:cs typeface="+mn-cs"/>
                  </a:rPr>
                  <a:t>EDITION</a:t>
                </a:r>
              </a:p>
            </p:txBody>
          </p:sp>
          <p:sp>
            <p:nvSpPr>
              <p:cNvPr id="56" name="Right Arrow 9"/>
              <p:cNvSpPr/>
              <p:nvPr/>
            </p:nvSpPr>
            <p:spPr>
              <a:xfrm>
                <a:off x="5677051" y="1994979"/>
                <a:ext cx="1767746" cy="408205"/>
              </a:xfrm>
              <a:prstGeom prst="rightArrow">
                <a:avLst/>
              </a:prstGeom>
              <a:solidFill>
                <a:srgbClr val="FFFFFF"/>
              </a:solidFill>
              <a:ln w="3175" cap="flat" cmpd="sng" algn="ctr">
                <a:solidFill>
                  <a:srgbClr val="007DB8"/>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99" b="0" i="0" u="none" strike="noStrike" kern="0" cap="none" spc="0" normalizeH="0" baseline="0" noProof="0" dirty="0">
                  <a:ln>
                    <a:noFill/>
                  </a:ln>
                  <a:solidFill>
                    <a:srgbClr val="000000"/>
                  </a:solidFill>
                  <a:effectLst/>
                  <a:uLnTx/>
                  <a:uFillTx/>
                  <a:latin typeface="Arial"/>
                  <a:ea typeface="+mn-ea"/>
                  <a:cs typeface="+mn-cs"/>
                </a:endParaRPr>
              </a:p>
            </p:txBody>
          </p:sp>
          <p:pic>
            <p:nvPicPr>
              <p:cNvPr id="57" name="Picture 4" descr="http://quantum-storage.co.uk/media/catalog/product/cache/1/image/9df78eab33525d08d6e5fb8d27136e95/q/u/quantum_dxiv1000_symbol_lowres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57611" y="1839767"/>
                <a:ext cx="635997" cy="718629"/>
              </a:xfrm>
              <a:prstGeom prst="roundRect">
                <a:avLst/>
              </a:prstGeom>
              <a:solidFill>
                <a:srgbClr val="FFFFFF">
                  <a:lumMod val="95000"/>
                </a:srgbClr>
              </a:solidFill>
              <a:ln w="28575">
                <a:solidFill>
                  <a:srgbClr val="FFFFFF">
                    <a:lumMod val="85000"/>
                  </a:srgbClr>
                </a:solidFill>
              </a:ln>
              <a:extLst/>
            </p:spPr>
          </p:pic>
          <p:pic>
            <p:nvPicPr>
              <p:cNvPr id="58" name="Picture 4" descr="http://quantum-storage.co.uk/media/catalog/product/cache/1/image/9df78eab33525d08d6e5fb8d27136e95/q/u/quantum_dxiv1000_symbol_lowres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61354" y="1874197"/>
                <a:ext cx="605526" cy="684199"/>
              </a:xfrm>
              <a:prstGeom prst="roundRect">
                <a:avLst/>
              </a:prstGeom>
              <a:solidFill>
                <a:srgbClr val="FFFFFF">
                  <a:lumMod val="95000"/>
                </a:srgbClr>
              </a:solidFill>
              <a:ln w="28575">
                <a:solidFill>
                  <a:srgbClr val="FFFFFF">
                    <a:lumMod val="85000"/>
                  </a:srgbClr>
                </a:solidFill>
              </a:ln>
              <a:extLst/>
            </p:spPr>
          </p:pic>
          <p:sp>
            <p:nvSpPr>
              <p:cNvPr id="59" name="Rectangle 58"/>
              <p:cNvSpPr/>
              <p:nvPr/>
            </p:nvSpPr>
            <p:spPr>
              <a:xfrm>
                <a:off x="4273864" y="3307723"/>
                <a:ext cx="4665046" cy="307648"/>
              </a:xfrm>
              <a:prstGeom prst="rect">
                <a:avLst/>
              </a:prstGeom>
              <a:solidFill>
                <a:schemeClr val="tx1">
                  <a:lumMod val="20000"/>
                  <a:lumOff val="80000"/>
                </a:schemeClr>
              </a:solidFill>
              <a:ln w="25400" cap="flat" cmpd="sng" algn="ctr">
                <a:solidFill>
                  <a:srgbClr val="007DB8"/>
                </a:solidFill>
                <a:prstDash val="solid"/>
              </a:ln>
              <a:effectLst>
                <a:outerShdw blurRad="50800" dist="38100" algn="l" rotWithShape="0">
                  <a:prstClr val="black">
                    <a:alpha val="40000"/>
                  </a:prst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99" b="0" i="0" u="none" strike="noStrike" kern="0" cap="none" spc="0" normalizeH="0" baseline="0" noProof="0" dirty="0">
                  <a:ln>
                    <a:noFill/>
                  </a:ln>
                  <a:solidFill>
                    <a:srgbClr val="2C95DD"/>
                  </a:solidFill>
                  <a:effectLst/>
                  <a:uLnTx/>
                  <a:uFillTx/>
                  <a:latin typeface="Arial"/>
                  <a:ea typeface="+mn-ea"/>
                  <a:cs typeface="+mn-cs"/>
                </a:endParaRPr>
              </a:p>
            </p:txBody>
          </p:sp>
          <p:cxnSp>
            <p:nvCxnSpPr>
              <p:cNvPr id="60" name="Straight Connector 59"/>
              <p:cNvCxnSpPr/>
              <p:nvPr/>
            </p:nvCxnSpPr>
            <p:spPr>
              <a:xfrm>
                <a:off x="6578082" y="1222523"/>
                <a:ext cx="8676" cy="2054358"/>
              </a:xfrm>
              <a:prstGeom prst="line">
                <a:avLst/>
              </a:prstGeom>
              <a:ln w="38100" cmpd="sng">
                <a:solidFill>
                  <a:schemeClr val="bg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4620963" y="3276881"/>
                <a:ext cx="394210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717074"/>
                    </a:solidFill>
                    <a:effectLst/>
                    <a:uLnTx/>
                    <a:uFillTx/>
                    <a:latin typeface="Arial"/>
                    <a:ea typeface="+mn-ea"/>
                    <a:cs typeface="+mn-cs"/>
                  </a:rPr>
                  <a:t>RAPID DEPLOYMENT USE CASES</a:t>
                </a:r>
              </a:p>
            </p:txBody>
          </p:sp>
          <p:sp>
            <p:nvSpPr>
              <p:cNvPr id="62" name="TextBox 61"/>
              <p:cNvSpPr txBox="1"/>
              <p:nvPr/>
            </p:nvSpPr>
            <p:spPr>
              <a:xfrm>
                <a:off x="5753973" y="2114506"/>
                <a:ext cx="1722475" cy="169149"/>
              </a:xfrm>
              <a:prstGeom prst="rect">
                <a:avLst/>
              </a:prstGeom>
              <a:noFill/>
              <a:ln>
                <a:solidFill>
                  <a:srgbClr val="FFFFFF">
                    <a:lumMod val="85000"/>
                  </a:srgbClr>
                </a:solidFill>
              </a:ln>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99" b="0" i="0" u="none" strike="noStrike" kern="0" cap="none" spc="0" normalizeH="0" baseline="0" noProof="0" dirty="0">
                    <a:ln>
                      <a:noFill/>
                    </a:ln>
                    <a:solidFill>
                      <a:srgbClr val="000000"/>
                    </a:solidFill>
                    <a:effectLst/>
                    <a:uLnTx/>
                    <a:uFillTx/>
                    <a:latin typeface="Arial" charset="0"/>
                    <a:ea typeface="+mn-ea"/>
                    <a:cs typeface="+mn-cs"/>
                  </a:rPr>
                  <a:t>Move SDS into production</a:t>
                </a:r>
              </a:p>
            </p:txBody>
          </p:sp>
        </p:grpSp>
      </p:grpSp>
      <p:grpSp>
        <p:nvGrpSpPr>
          <p:cNvPr id="6" name="Group 5"/>
          <p:cNvGrpSpPr/>
          <p:nvPr/>
        </p:nvGrpSpPr>
        <p:grpSpPr>
          <a:xfrm>
            <a:off x="516193" y="1366892"/>
            <a:ext cx="3691715" cy="3238781"/>
            <a:chOff x="516193" y="1366892"/>
            <a:chExt cx="3691715" cy="3238781"/>
          </a:xfrm>
        </p:grpSpPr>
        <p:sp>
          <p:nvSpPr>
            <p:cNvPr id="18" name="Rectangle 17"/>
            <p:cNvSpPr/>
            <p:nvPr/>
          </p:nvSpPr>
          <p:spPr bwMode="gray">
            <a:xfrm>
              <a:off x="516193" y="1423389"/>
              <a:ext cx="3691715" cy="3160959"/>
            </a:xfrm>
            <a:prstGeom prst="rect">
              <a:avLst/>
            </a:prstGeom>
            <a:solidFill>
              <a:srgbClr val="007DB8"/>
            </a:solidFill>
            <a:ln w="12700" cap="flat" cmpd="sng" algn="ctr">
              <a:solidFill>
                <a:srgbClr val="000000">
                  <a:lumMod val="40000"/>
                  <a:lumOff val="60000"/>
                </a:srgbClr>
              </a:solidFill>
              <a:prstDash val="solid"/>
            </a:ln>
            <a:effectLst/>
          </p:spPr>
          <p:txBody>
            <a:bodyPr lIns="2466596" tIns="182711" bIns="0" anchor="ctr"/>
            <a:lstStyle/>
            <a:p>
              <a:pPr marL="82222" marR="0" lvl="0" indent="-82222" algn="l" defTabSz="914400" rtl="0" eaLnBrk="1" fontAlgn="base" latinLnBrk="0" hangingPunct="1">
                <a:lnSpc>
                  <a:spcPct val="100000"/>
                </a:lnSpc>
                <a:spcBef>
                  <a:spcPct val="0"/>
                </a:spcBef>
                <a:spcAft>
                  <a:spcPct val="0"/>
                </a:spcAft>
                <a:buClrTx/>
                <a:buSzTx/>
                <a:buFontTx/>
                <a:buNone/>
                <a:tabLst/>
                <a:defRPr/>
              </a:pPr>
              <a:endParaRPr kumimoji="0" lang="en-US" sz="1099" b="0" i="0" u="none" strike="noStrike" kern="0" cap="none" spc="0" normalizeH="0" baseline="0" noProof="0" dirty="0">
                <a:ln>
                  <a:noFill/>
                </a:ln>
                <a:solidFill>
                  <a:srgbClr val="000000"/>
                </a:solidFill>
                <a:effectLst/>
                <a:uLnTx/>
                <a:uFillTx/>
                <a:latin typeface="Arial"/>
                <a:ea typeface="+mn-ea"/>
                <a:cs typeface="+mn-cs"/>
              </a:endParaRPr>
            </a:p>
          </p:txBody>
        </p:sp>
        <p:sp>
          <p:nvSpPr>
            <p:cNvPr id="20" name="Rounded Rectangle 19"/>
            <p:cNvSpPr/>
            <p:nvPr/>
          </p:nvSpPr>
          <p:spPr bwMode="gray">
            <a:xfrm rot="5400000" flipV="1">
              <a:off x="1203326" y="1320470"/>
              <a:ext cx="2207758" cy="3301417"/>
            </a:xfrm>
            <a:prstGeom prst="roundRect">
              <a:avLst>
                <a:gd name="adj" fmla="val 3497"/>
              </a:avLst>
            </a:prstGeom>
            <a:solidFill>
              <a:srgbClr val="FFFFFF"/>
            </a:solidFill>
            <a:ln w="28575" cap="flat" cmpd="sng" algn="ctr">
              <a:solidFill>
                <a:srgbClr val="444444"/>
              </a:solidFill>
              <a:prstDash val="solid"/>
            </a:ln>
            <a:effectLst/>
          </p:spPr>
          <p:txBody>
            <a:bodyPr vert="vert" wrap="square" lIns="91355" tIns="91355" rIns="91355" bIns="91355" rtlCol="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99" b="0" i="0" u="none" strike="noStrike" kern="0" cap="none" spc="0" normalizeH="0" baseline="0" noProof="0" dirty="0">
                <a:ln>
                  <a:noFill/>
                </a:ln>
                <a:solidFill>
                  <a:srgbClr val="000000"/>
                </a:solidFill>
                <a:effectLst/>
                <a:uLnTx/>
                <a:uFillTx/>
                <a:latin typeface="Arial"/>
                <a:ea typeface="+mn-ea"/>
                <a:cs typeface="+mn-cs"/>
              </a:endParaRPr>
            </a:p>
          </p:txBody>
        </p:sp>
        <p:pic>
          <p:nvPicPr>
            <p:cNvPr id="21" name="Picture 20" descr="C:\Users\espina\Desktop\MediaAssets\Denise Archive\Icons\Icons - Blue and gray set\fil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08318" y="2683377"/>
              <a:ext cx="485209" cy="38384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2" name="Straight Connector 21"/>
            <p:cNvCxnSpPr/>
            <p:nvPr/>
          </p:nvCxnSpPr>
          <p:spPr>
            <a:xfrm>
              <a:off x="1517736" y="1919813"/>
              <a:ext cx="0" cy="2159401"/>
            </a:xfrm>
            <a:prstGeom prst="line">
              <a:avLst/>
            </a:prstGeom>
            <a:noFill/>
            <a:ln w="12700" cap="flat" cmpd="sng" algn="ctr">
              <a:solidFill>
                <a:srgbClr val="000000"/>
              </a:solidFill>
              <a:prstDash val="solid"/>
            </a:ln>
            <a:effectLst/>
          </p:spPr>
        </p:cxnSp>
        <p:cxnSp>
          <p:nvCxnSpPr>
            <p:cNvPr id="23" name="Straight Connector 22"/>
            <p:cNvCxnSpPr/>
            <p:nvPr/>
          </p:nvCxnSpPr>
          <p:spPr>
            <a:xfrm>
              <a:off x="1510363" y="3287019"/>
              <a:ext cx="2440178" cy="0"/>
            </a:xfrm>
            <a:prstGeom prst="line">
              <a:avLst/>
            </a:prstGeom>
            <a:noFill/>
            <a:ln w="12700" cap="flat" cmpd="sng" algn="ctr">
              <a:solidFill>
                <a:srgbClr val="000000"/>
              </a:solidFill>
              <a:prstDash val="solid"/>
            </a:ln>
            <a:effectLst/>
          </p:spPr>
        </p:cxnSp>
        <p:cxnSp>
          <p:nvCxnSpPr>
            <p:cNvPr id="24" name="Straight Connector 23"/>
            <p:cNvCxnSpPr/>
            <p:nvPr/>
          </p:nvCxnSpPr>
          <p:spPr>
            <a:xfrm>
              <a:off x="1517737" y="2607090"/>
              <a:ext cx="2440178" cy="0"/>
            </a:xfrm>
            <a:prstGeom prst="line">
              <a:avLst/>
            </a:prstGeom>
            <a:noFill/>
            <a:ln w="12700" cap="flat" cmpd="sng" algn="ctr">
              <a:solidFill>
                <a:srgbClr val="000000"/>
              </a:solidFill>
              <a:prstDash val="solid"/>
            </a:ln>
            <a:effectLst/>
          </p:spPr>
        </p:cxnSp>
        <p:sp>
          <p:nvSpPr>
            <p:cNvPr id="25" name="TextBox 24"/>
            <p:cNvSpPr txBox="1"/>
            <p:nvPr/>
          </p:nvSpPr>
          <p:spPr>
            <a:xfrm>
              <a:off x="1517737" y="2325233"/>
              <a:ext cx="2440178" cy="26136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99" b="1" i="0" u="none" strike="noStrike" kern="0" cap="none" spc="300" normalizeH="0" baseline="0" noProof="0" dirty="0">
                  <a:ln>
                    <a:noFill/>
                  </a:ln>
                  <a:solidFill>
                    <a:srgbClr val="000000"/>
                  </a:solidFill>
                  <a:effectLst/>
                  <a:uLnTx/>
                  <a:uFillTx/>
                  <a:latin typeface="Arial" charset="0"/>
                  <a:ea typeface="+mn-ea"/>
                  <a:cs typeface="+mn-cs"/>
                </a:rPr>
                <a:t>NFS | CIFS | iSCSI</a:t>
              </a:r>
            </a:p>
          </p:txBody>
        </p:sp>
        <p:pic>
          <p:nvPicPr>
            <p:cNvPr id="26" name="Picture 25" descr="disks - blu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0747" y="2672434"/>
              <a:ext cx="528510" cy="418185"/>
            </a:xfrm>
            <a:prstGeom prst="rect">
              <a:avLst/>
            </a:prstGeom>
          </p:spPr>
        </p:pic>
        <p:sp>
          <p:nvSpPr>
            <p:cNvPr id="27" name="TextBox 26"/>
            <p:cNvSpPr txBox="1"/>
            <p:nvPr/>
          </p:nvSpPr>
          <p:spPr>
            <a:xfrm>
              <a:off x="2351476" y="3076689"/>
              <a:ext cx="71769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BLOCK</a:t>
              </a:r>
            </a:p>
          </p:txBody>
        </p:sp>
        <p:sp>
          <p:nvSpPr>
            <p:cNvPr id="28" name="TextBox 27"/>
            <p:cNvSpPr txBox="1"/>
            <p:nvPr/>
          </p:nvSpPr>
          <p:spPr>
            <a:xfrm>
              <a:off x="1613652" y="3076689"/>
              <a:ext cx="64592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FILE</a:t>
              </a:r>
            </a:p>
          </p:txBody>
        </p:sp>
        <p:pic>
          <p:nvPicPr>
            <p:cNvPr id="29" name="Picture 28" descr="arrows.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12520" y="3400520"/>
              <a:ext cx="589235" cy="448019"/>
            </a:xfrm>
            <a:prstGeom prst="rect">
              <a:avLst/>
            </a:prstGeom>
          </p:spPr>
        </p:pic>
        <p:pic>
          <p:nvPicPr>
            <p:cNvPr id="30" name="Picture 29" descr="157981123c.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17530" y="3335385"/>
              <a:ext cx="439021" cy="500319"/>
            </a:xfrm>
            <a:prstGeom prst="rect">
              <a:avLst/>
            </a:prstGeom>
          </p:spPr>
        </p:pic>
        <p:sp>
          <p:nvSpPr>
            <p:cNvPr id="31" name="TextBox 30"/>
            <p:cNvSpPr txBox="1"/>
            <p:nvPr/>
          </p:nvSpPr>
          <p:spPr>
            <a:xfrm>
              <a:off x="1543064" y="3791946"/>
              <a:ext cx="114831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REPLICATION</a:t>
              </a:r>
            </a:p>
          </p:txBody>
        </p:sp>
        <p:sp>
          <p:nvSpPr>
            <p:cNvPr id="32" name="TextBox 31"/>
            <p:cNvSpPr txBox="1"/>
            <p:nvPr/>
          </p:nvSpPr>
          <p:spPr>
            <a:xfrm>
              <a:off x="2672431" y="3791946"/>
              <a:ext cx="114831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SNAPSHOTS</a:t>
              </a:r>
            </a:p>
          </p:txBody>
        </p:sp>
        <p:pic>
          <p:nvPicPr>
            <p:cNvPr id="33" name="Picture 32" descr="laptop grap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0036" y="1995943"/>
              <a:ext cx="612863" cy="447493"/>
            </a:xfrm>
            <a:prstGeom prst="rect">
              <a:avLst/>
            </a:prstGeom>
          </p:spPr>
        </p:pic>
        <p:sp>
          <p:nvSpPr>
            <p:cNvPr id="34" name="TextBox 33"/>
            <p:cNvSpPr txBox="1"/>
            <p:nvPr/>
          </p:nvSpPr>
          <p:spPr>
            <a:xfrm>
              <a:off x="596688" y="2418240"/>
              <a:ext cx="1004779" cy="43048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49" b="0" i="0" u="none" strike="noStrike" kern="0" cap="none" spc="0" normalizeH="0" baseline="0" noProof="0" dirty="0">
                  <a:ln>
                    <a:noFill/>
                  </a:ln>
                  <a:solidFill>
                    <a:srgbClr val="000000"/>
                  </a:solidFill>
                  <a:effectLst/>
                  <a:uLnTx/>
                  <a:uFillTx/>
                  <a:latin typeface="Arial" charset="0"/>
                  <a:ea typeface="+mn-ea"/>
                  <a:cs typeface="+mn-cs"/>
                </a:rPr>
                <a:t>HTML5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49" b="0" i="0" u="none" strike="noStrike" kern="0" cap="none" spc="0" normalizeH="0" baseline="0" noProof="0" dirty="0">
                  <a:ln>
                    <a:noFill/>
                  </a:ln>
                  <a:solidFill>
                    <a:srgbClr val="000000"/>
                  </a:solidFill>
                  <a:effectLst/>
                  <a:uLnTx/>
                  <a:uFillTx/>
                  <a:latin typeface="Arial" charset="0"/>
                  <a:ea typeface="+mn-ea"/>
                  <a:cs typeface="+mn-cs"/>
                </a:rPr>
                <a:t>UNISPHERE</a:t>
              </a:r>
            </a:p>
          </p:txBody>
        </p:sp>
        <p:pic>
          <p:nvPicPr>
            <p:cNvPr id="36" name="Picture 35" descr="disks - gra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40216" y="2685070"/>
              <a:ext cx="528510" cy="403442"/>
            </a:xfrm>
            <a:prstGeom prst="rect">
              <a:avLst/>
            </a:prstGeom>
          </p:spPr>
        </p:pic>
        <p:sp>
          <p:nvSpPr>
            <p:cNvPr id="37" name="TextBox 36"/>
            <p:cNvSpPr txBox="1"/>
            <p:nvPr/>
          </p:nvSpPr>
          <p:spPr>
            <a:xfrm>
              <a:off x="3192090" y="3076689"/>
              <a:ext cx="64592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VVOL</a:t>
              </a:r>
            </a:p>
          </p:txBody>
        </p:sp>
        <p:pic>
          <p:nvPicPr>
            <p:cNvPr id="38" name="Picture 37" descr="Analytic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036" y="2985627"/>
              <a:ext cx="619565" cy="456777"/>
            </a:xfrm>
            <a:prstGeom prst="rect">
              <a:avLst/>
            </a:prstGeom>
          </p:spPr>
        </p:pic>
        <p:sp>
          <p:nvSpPr>
            <p:cNvPr id="39" name="TextBox 38"/>
            <p:cNvSpPr txBox="1"/>
            <p:nvPr/>
          </p:nvSpPr>
          <p:spPr>
            <a:xfrm>
              <a:off x="584727" y="3451832"/>
              <a:ext cx="1004779" cy="5765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49" b="0" i="0" u="none" strike="noStrike" kern="0" cap="none" spc="0" normalizeH="0" baseline="0" noProof="0" dirty="0">
                  <a:ln>
                    <a:noFill/>
                  </a:ln>
                  <a:solidFill>
                    <a:srgbClr val="000000"/>
                  </a:solidFill>
                  <a:effectLst/>
                  <a:uLnTx/>
                  <a:uFillTx/>
                  <a:latin typeface="Arial" charset="0"/>
                  <a:ea typeface="+mn-ea"/>
                  <a:cs typeface="+mn-cs"/>
                </a:rPr>
                <a:t>VSI | ESI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49" b="0" i="0" u="none" strike="noStrike" kern="0" cap="none" spc="0" normalizeH="0" baseline="0" noProof="0" dirty="0">
                  <a:ln>
                    <a:noFill/>
                  </a:ln>
                  <a:solidFill>
                    <a:srgbClr val="000000"/>
                  </a:solidFill>
                  <a:effectLst/>
                  <a:uLnTx/>
                  <a:uFillTx/>
                  <a:latin typeface="Arial" charset="0"/>
                  <a:ea typeface="+mn-ea"/>
                  <a:cs typeface="+mn-cs"/>
                </a:rPr>
                <a:t>ESA | VAAI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49" b="0" i="0" u="none" strike="noStrike" kern="0" cap="none" spc="0" normalizeH="0" baseline="0" noProof="0" dirty="0">
                  <a:ln>
                    <a:noFill/>
                  </a:ln>
                  <a:solidFill>
                    <a:srgbClr val="000000"/>
                  </a:solidFill>
                  <a:effectLst/>
                  <a:uLnTx/>
                  <a:uFillTx/>
                  <a:latin typeface="Arial" charset="0"/>
                  <a:ea typeface="+mn-ea"/>
                  <a:cs typeface="+mn-cs"/>
                </a:rPr>
                <a:t>REST API</a:t>
              </a:r>
            </a:p>
          </p:txBody>
        </p:sp>
        <p:sp>
          <p:nvSpPr>
            <p:cNvPr id="40" name="Rectangle 39"/>
            <p:cNvSpPr/>
            <p:nvPr/>
          </p:nvSpPr>
          <p:spPr>
            <a:xfrm>
              <a:off x="1218781" y="1366892"/>
              <a:ext cx="230063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mn-ea"/>
                  <a:cs typeface="911 Porscha"/>
                </a:rPr>
                <a:t>Dell EMC UnityVSA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charset="0"/>
                  <a:ea typeface="+mn-ea"/>
                  <a:cs typeface="+mn-cs"/>
                </a:rPr>
                <a:t>Hypervisor Agnostic</a:t>
              </a:r>
              <a:endParaRPr kumimoji="0" lang="en-US" sz="8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15" name="Rectangle 14"/>
            <p:cNvSpPr/>
            <p:nvPr/>
          </p:nvSpPr>
          <p:spPr>
            <a:xfrm>
              <a:off x="1608249" y="1921580"/>
              <a:ext cx="2166268"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7DB8"/>
                  </a:solidFill>
                  <a:effectLst/>
                  <a:uLnTx/>
                  <a:uFillTx/>
                  <a:latin typeface="Arial" charset="0"/>
                  <a:ea typeface="+mn-ea"/>
                  <a:cs typeface="+mn-cs"/>
                </a:rPr>
                <a:t>NATIVE HA SOLUTION</a:t>
              </a:r>
            </a:p>
          </p:txBody>
        </p:sp>
        <p:sp>
          <p:nvSpPr>
            <p:cNvPr id="16" name="TextBox 15"/>
            <p:cNvSpPr txBox="1"/>
            <p:nvPr/>
          </p:nvSpPr>
          <p:spPr>
            <a:xfrm>
              <a:off x="1213934" y="4328930"/>
              <a:ext cx="2009558" cy="2767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Arial" charset="0"/>
                  <a:ea typeface="+mn-ea"/>
                  <a:cs typeface="+mn-cs"/>
                </a:rPr>
                <a:t>VMware </a:t>
              </a:r>
              <a:r>
                <a:rPr kumimoji="0" lang="en-US" sz="1199" b="0" i="0" u="none" strike="noStrike" kern="0" cap="none" spc="0" normalizeH="0" baseline="0" noProof="0" dirty="0" err="1">
                  <a:ln>
                    <a:noFill/>
                  </a:ln>
                  <a:solidFill>
                    <a:srgbClr val="FFFFFF"/>
                  </a:solidFill>
                  <a:effectLst/>
                  <a:uLnTx/>
                  <a:uFillTx/>
                  <a:latin typeface="Arial" charset="0"/>
                  <a:ea typeface="+mn-ea"/>
                  <a:cs typeface="+mn-cs"/>
                </a:rPr>
                <a:t>ESXi</a:t>
              </a:r>
              <a:endParaRPr kumimoji="0" lang="en-US" sz="1199" b="0" i="0" u="none" strike="noStrike" kern="0" cap="none" spc="0" normalizeH="0" baseline="0" noProof="0" dirty="0">
                <a:ln>
                  <a:noFill/>
                </a:ln>
                <a:solidFill>
                  <a:srgbClr val="FFFFFF"/>
                </a:solidFill>
                <a:effectLst/>
                <a:uLnTx/>
                <a:uFillTx/>
                <a:latin typeface="Arial" charset="0"/>
                <a:ea typeface="+mn-ea"/>
                <a:cs typeface="+mn-cs"/>
              </a:endParaRPr>
            </a:p>
          </p:txBody>
        </p:sp>
        <p:pic>
          <p:nvPicPr>
            <p:cNvPr id="63" name="Picture 62" descr="disks - gra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98553" y="2693404"/>
              <a:ext cx="528510" cy="403442"/>
            </a:xfrm>
            <a:prstGeom prst="rect">
              <a:avLst/>
            </a:prstGeom>
          </p:spPr>
        </p:pic>
        <p:sp>
          <p:nvSpPr>
            <p:cNvPr id="64" name="TextBox 63"/>
            <p:cNvSpPr txBox="1"/>
            <p:nvPr/>
          </p:nvSpPr>
          <p:spPr>
            <a:xfrm>
              <a:off x="3150427" y="3085023"/>
              <a:ext cx="64592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charset="0"/>
                  <a:ea typeface="+mn-ea"/>
                  <a:cs typeface="+mn-cs"/>
                </a:rPr>
                <a:t>VVOL</a:t>
              </a:r>
            </a:p>
          </p:txBody>
        </p:sp>
        <p:pic>
          <p:nvPicPr>
            <p:cNvPr id="70" name="Picture 69" descr="ICON_Server_flat_Q408.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601467" y="4146713"/>
              <a:ext cx="1291859" cy="232820"/>
            </a:xfrm>
            <a:prstGeom prst="rect">
              <a:avLst/>
            </a:prstGeom>
            <a:noFill/>
            <a:ln w="9525">
              <a:noFill/>
              <a:miter lim="800000"/>
              <a:headEnd/>
              <a:tailEnd/>
            </a:ln>
          </p:spPr>
        </p:pic>
      </p:grpSp>
      <p:sp>
        <p:nvSpPr>
          <p:cNvPr id="4" name="Arrow: Left 3"/>
          <p:cNvSpPr/>
          <p:nvPr/>
        </p:nvSpPr>
        <p:spPr>
          <a:xfrm rot="20464512">
            <a:off x="3548443" y="1766692"/>
            <a:ext cx="625642" cy="550410"/>
          </a:xfrm>
          <a:prstGeom prst="leftArrow">
            <a:avLst/>
          </a:prstGeom>
          <a:solidFill>
            <a:schemeClr val="bg1"/>
          </a:solidFill>
          <a:ln w="12700" cmpd="sng">
            <a:noFill/>
          </a:ln>
          <a:effectLst/>
        </p:spPr>
        <p:txBody>
          <a:bodyPr wrap="square" lIns="182880" tIns="137160" rIns="137160" bIns="137160" rtlCol="0" anchor="ctr">
            <a:noAutofit/>
          </a:bodyPr>
          <a:lstStyle/>
          <a:p>
            <a:pPr marL="0" marR="0" lvl="0" indent="0" algn="ctr" defTabSz="457200" rtl="0" eaLnBrk="1" fontAlgn="auto" latinLnBrk="0" hangingPunct="1">
              <a:lnSpc>
                <a:spcPct val="90000"/>
              </a:lnSpc>
              <a:spcBef>
                <a:spcPts val="60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p:cNvSpPr/>
          <p:nvPr/>
        </p:nvSpPr>
        <p:spPr>
          <a:xfrm>
            <a:off x="1654450" y="2092115"/>
            <a:ext cx="2085828" cy="24622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Dual Node with Tie Breaker Node</a:t>
            </a: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8" name="Rectangle 7"/>
          <p:cNvSpPr/>
          <p:nvPr/>
        </p:nvSpPr>
        <p:spPr>
          <a:xfrm rot="20304434">
            <a:off x="3641594" y="1856140"/>
            <a:ext cx="55335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New</a:t>
            </a:r>
            <a:endParaRPr kumimoji="0" lang="en-US" sz="1400" b="1"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94273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03098" y="908368"/>
            <a:ext cx="3662367" cy="3830207"/>
            <a:chOff x="503098" y="908368"/>
            <a:chExt cx="3662367" cy="3830207"/>
          </a:xfrm>
        </p:grpSpPr>
        <p:sp>
          <p:nvSpPr>
            <p:cNvPr id="6" name="Rectangle 5"/>
            <p:cNvSpPr/>
            <p:nvPr/>
          </p:nvSpPr>
          <p:spPr>
            <a:xfrm>
              <a:off x="503099" y="1352994"/>
              <a:ext cx="3649489" cy="484090"/>
            </a:xfrm>
            <a:prstGeom prst="rect">
              <a:avLst/>
            </a:prstGeom>
            <a:solidFill>
              <a:srgbClr val="AAAAAA">
                <a:lumMod val="20000"/>
                <a:lumOff val="80000"/>
              </a:srgbClr>
            </a:solidFill>
            <a:effectLst/>
          </p:spPr>
          <p:txBody>
            <a:bodyPr wrap="square" lIns="182880" tIns="91440" rIns="137160" bIns="137160" rtlCol="0" anchor="ctr">
              <a:noAutofit/>
            </a:bodyPr>
            <a:lstStyle/>
            <a:p>
              <a:pPr marL="631825" marR="0" lvl="2" indent="-174625" defTabSz="91440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44444"/>
                  </a:solidFill>
                  <a:effectLst/>
                  <a:uLnTx/>
                  <a:uFillTx/>
                </a:rPr>
                <a:t>Budget shifts</a:t>
              </a:r>
            </a:p>
            <a:p>
              <a:pPr marL="631825" marR="0" lvl="2" indent="-174625" defTabSz="91440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200" kern="0" dirty="0">
                  <a:solidFill>
                    <a:srgbClr val="444444"/>
                  </a:solidFill>
                </a:rPr>
                <a:t>Managing IT infrastructure</a:t>
              </a:r>
              <a:endParaRPr kumimoji="0" lang="en-US" sz="1200" b="0" i="0" u="none" strike="noStrike" kern="0" cap="none" spc="0" normalizeH="0" baseline="0" noProof="0" dirty="0">
                <a:ln>
                  <a:noFill/>
                </a:ln>
                <a:solidFill>
                  <a:srgbClr val="444444"/>
                </a:solidFill>
                <a:effectLst/>
                <a:uLnTx/>
                <a:uFillTx/>
              </a:endParaRPr>
            </a:p>
          </p:txBody>
        </p:sp>
        <p:sp>
          <p:nvSpPr>
            <p:cNvPr id="7" name="Rectangle 6"/>
            <p:cNvSpPr/>
            <p:nvPr/>
          </p:nvSpPr>
          <p:spPr>
            <a:xfrm>
              <a:off x="503099" y="908368"/>
              <a:ext cx="3649489" cy="407057"/>
            </a:xfrm>
            <a:prstGeom prst="rect">
              <a:avLst/>
            </a:prstGeom>
            <a:solidFill>
              <a:srgbClr val="444444"/>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Mounting pressure</a:t>
              </a:r>
              <a:br>
                <a:rPr kumimoji="0" lang="en-US" sz="1400" b="1" i="0" u="none" strike="noStrike" kern="0" cap="none" spc="0" normalizeH="0" baseline="0" noProof="0" dirty="0">
                  <a:ln>
                    <a:noFill/>
                  </a:ln>
                  <a:solidFill>
                    <a:srgbClr val="FFFFFF"/>
                  </a:solidFill>
                  <a:effectLst/>
                  <a:uLnTx/>
                  <a:uFillTx/>
                  <a:latin typeface="Arial"/>
                  <a:ea typeface="+mn-ea"/>
                  <a:cs typeface="+mn-cs"/>
                </a:rPr>
              </a:br>
              <a:r>
                <a:rPr kumimoji="0" lang="en-US" sz="1400" b="1" i="0" u="none" strike="noStrike" kern="0" cap="none" spc="0" normalizeH="0" baseline="0" noProof="0" dirty="0">
                  <a:ln>
                    <a:noFill/>
                  </a:ln>
                  <a:solidFill>
                    <a:srgbClr val="FFFFFF"/>
                  </a:solidFill>
                  <a:effectLst/>
                  <a:uLnTx/>
                  <a:uFillTx/>
                  <a:latin typeface="Arial"/>
                  <a:ea typeface="+mn-ea"/>
                  <a:cs typeface="+mn-cs"/>
                </a:rPr>
                <a:t>to do more with less</a:t>
              </a:r>
            </a:p>
          </p:txBody>
        </p:sp>
        <p:sp>
          <p:nvSpPr>
            <p:cNvPr id="9" name="Rectangle 8"/>
            <p:cNvSpPr/>
            <p:nvPr/>
          </p:nvSpPr>
          <p:spPr>
            <a:xfrm>
              <a:off x="503099" y="3288147"/>
              <a:ext cx="3654520" cy="484092"/>
            </a:xfrm>
            <a:prstGeom prst="rect">
              <a:avLst/>
            </a:prstGeom>
            <a:solidFill>
              <a:srgbClr val="AAAAAA">
                <a:lumMod val="20000"/>
                <a:lumOff val="80000"/>
              </a:srgbClr>
            </a:solidFill>
            <a:effectLst/>
          </p:spPr>
          <p:txBody>
            <a:bodyPr wrap="square" lIns="182880" tIns="45720" rIns="137160" bIns="137160" rtlCol="0" anchor="ctr">
              <a:noAutofit/>
            </a:bodyPr>
            <a:lstStyle/>
            <a:p>
              <a:pPr marL="631825" marR="0" lvl="2" indent="-1746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44444"/>
                  </a:solidFill>
                  <a:effectLst/>
                  <a:uLnTx/>
                  <a:uFillTx/>
                </a:rPr>
                <a:t>Product-only vendors</a:t>
              </a:r>
            </a:p>
            <a:p>
              <a:pPr marL="631825" marR="0" lvl="2" indent="-1746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44444"/>
                  </a:solidFill>
                  <a:effectLst/>
                  <a:uLnTx/>
                  <a:uFillTx/>
                </a:rPr>
                <a:t>Must minimize risk</a:t>
              </a:r>
            </a:p>
          </p:txBody>
        </p:sp>
        <p:sp>
          <p:nvSpPr>
            <p:cNvPr id="10" name="Rectangle 9"/>
            <p:cNvSpPr/>
            <p:nvPr/>
          </p:nvSpPr>
          <p:spPr>
            <a:xfrm>
              <a:off x="503099" y="2840990"/>
              <a:ext cx="3651877" cy="409588"/>
            </a:xfrm>
            <a:prstGeom prst="rect">
              <a:avLst/>
            </a:prstGeom>
            <a:solidFill>
              <a:srgbClr val="808080"/>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algn="ctr" fontAlgn="auto">
                <a:lnSpc>
                  <a:spcPct val="90000"/>
                </a:lnSpc>
                <a:spcBef>
                  <a:spcPts val="600"/>
                </a:spcBef>
                <a:spcAft>
                  <a:spcPts val="0"/>
                </a:spcAft>
                <a:defRPr/>
              </a:pPr>
              <a:r>
                <a:rPr lang="en-US" sz="1400" b="1" kern="0" dirty="0">
                  <a:solidFill>
                    <a:srgbClr val="FFFFFF"/>
                  </a:solidFill>
                  <a:latin typeface="Arial"/>
                </a:rPr>
                <a:t>Difficult to choose </a:t>
              </a:r>
              <a:br>
                <a:rPr lang="en-US" sz="1400" b="1" kern="0" dirty="0">
                  <a:solidFill>
                    <a:srgbClr val="FFFFFF"/>
                  </a:solidFill>
                  <a:latin typeface="Arial"/>
                </a:rPr>
              </a:br>
              <a:r>
                <a:rPr lang="en-US" sz="1400" b="1" kern="0" dirty="0">
                  <a:solidFill>
                    <a:srgbClr val="FFFFFF"/>
                  </a:solidFill>
                  <a:latin typeface="Arial"/>
                </a:rPr>
                <a:t>the right IT Provider</a:t>
              </a:r>
            </a:p>
          </p:txBody>
        </p:sp>
        <p:sp>
          <p:nvSpPr>
            <p:cNvPr id="12" name="Rectangle 11"/>
            <p:cNvSpPr/>
            <p:nvPr/>
          </p:nvSpPr>
          <p:spPr>
            <a:xfrm>
              <a:off x="503099" y="2330961"/>
              <a:ext cx="3649490" cy="472460"/>
            </a:xfrm>
            <a:prstGeom prst="rect">
              <a:avLst/>
            </a:prstGeom>
            <a:solidFill>
              <a:srgbClr val="AAAAAA">
                <a:lumMod val="20000"/>
                <a:lumOff val="80000"/>
              </a:srgbClr>
            </a:solidFill>
            <a:effectLst/>
          </p:spPr>
          <p:txBody>
            <a:bodyPr wrap="square" lIns="182880" tIns="45720" rIns="137160" bIns="137160" rtlCol="0" anchor="ctr">
              <a:noAutofit/>
            </a:bodyPr>
            <a:lstStyle/>
            <a:p>
              <a:pPr marL="631825" lvl="2" indent="-174625" fontAlgn="auto">
                <a:spcBef>
                  <a:spcPts val="200"/>
                </a:spcBef>
                <a:spcAft>
                  <a:spcPts val="0"/>
                </a:spcAft>
                <a:buFont typeface="Arial" panose="020B0604020202020204" pitchFamily="34" charset="0"/>
                <a:buChar char="•"/>
                <a:defRPr/>
              </a:pPr>
              <a:r>
                <a:rPr lang="en-US" sz="1200" kern="0" dirty="0">
                  <a:solidFill>
                    <a:srgbClr val="444444"/>
                  </a:solidFill>
                </a:rPr>
                <a:t>Managing excessive data growth </a:t>
              </a:r>
            </a:p>
            <a:p>
              <a:pPr marL="631825" lvl="2" indent="-174625" fontAlgn="auto">
                <a:spcBef>
                  <a:spcPts val="200"/>
                </a:spcBef>
                <a:spcAft>
                  <a:spcPts val="0"/>
                </a:spcAft>
                <a:buFont typeface="Arial" panose="020B0604020202020204" pitchFamily="34" charset="0"/>
                <a:buChar char="•"/>
                <a:defRPr/>
              </a:pPr>
              <a:r>
                <a:rPr lang="en-US" sz="1200" kern="0" dirty="0">
                  <a:solidFill>
                    <a:srgbClr val="444444"/>
                  </a:solidFill>
                </a:rPr>
                <a:t>Affordable cloud adoption</a:t>
              </a:r>
            </a:p>
          </p:txBody>
        </p:sp>
        <p:sp>
          <p:nvSpPr>
            <p:cNvPr id="13" name="Rectangle 12"/>
            <p:cNvSpPr/>
            <p:nvPr/>
          </p:nvSpPr>
          <p:spPr>
            <a:xfrm>
              <a:off x="503098" y="1874653"/>
              <a:ext cx="3649489" cy="418739"/>
            </a:xfrm>
            <a:prstGeom prst="rect">
              <a:avLst/>
            </a:prstGeom>
            <a:solidFill>
              <a:srgbClr val="808080"/>
            </a:solidFill>
            <a:ln>
              <a:noFill/>
            </a:ln>
            <a:effectLst/>
            <a:scene3d>
              <a:camera prst="orthographicFront">
                <a:rot lat="0" lon="0" rev="0"/>
              </a:camera>
              <a:lightRig rig="threePt" dir="t">
                <a:rot lat="0" lon="0" rev="1200000"/>
              </a:lightRig>
            </a:scene3d>
            <a:sp3d/>
          </p:spPr>
          <p:txBody>
            <a:bodyPr wrap="square" lIns="0" tIns="137160" rIns="0" bIns="137160" rtlCol="0" anchor="ctr">
              <a:noAutofit/>
            </a:bodyPr>
            <a:lstStyle/>
            <a:p>
              <a:pPr algn="ctr" fontAlgn="auto">
                <a:lnSpc>
                  <a:spcPct val="90000"/>
                </a:lnSpc>
                <a:spcBef>
                  <a:spcPts val="600"/>
                </a:spcBef>
                <a:spcAft>
                  <a:spcPts val="0"/>
                </a:spcAft>
                <a:defRPr/>
              </a:pPr>
              <a:r>
                <a:rPr lang="en-US" sz="1400" b="1" kern="0" dirty="0">
                  <a:solidFill>
                    <a:srgbClr val="FFFFFF"/>
                  </a:solidFill>
                  <a:latin typeface="Arial"/>
                </a:rPr>
                <a:t>Increasing pace of</a:t>
              </a:r>
              <a:br>
                <a:rPr lang="en-US" sz="1400" b="1" kern="0" dirty="0">
                  <a:solidFill>
                    <a:srgbClr val="FFFFFF"/>
                  </a:solidFill>
                  <a:latin typeface="Arial"/>
                </a:rPr>
              </a:br>
              <a:r>
                <a:rPr lang="en-US" sz="1400" b="1" kern="0" dirty="0">
                  <a:solidFill>
                    <a:srgbClr val="FFFFFF"/>
                  </a:solidFill>
                  <a:latin typeface="Arial"/>
                </a:rPr>
                <a:t>business growth</a:t>
              </a:r>
            </a:p>
          </p:txBody>
        </p:sp>
        <p:sp>
          <p:nvSpPr>
            <p:cNvPr id="15" name="Rectangle 14"/>
            <p:cNvSpPr/>
            <p:nvPr/>
          </p:nvSpPr>
          <p:spPr>
            <a:xfrm>
              <a:off x="503099" y="4266115"/>
              <a:ext cx="3662366" cy="472460"/>
            </a:xfrm>
            <a:prstGeom prst="rect">
              <a:avLst/>
            </a:prstGeom>
            <a:solidFill>
              <a:srgbClr val="AAAAAA">
                <a:lumMod val="20000"/>
                <a:lumOff val="80000"/>
              </a:srgbClr>
            </a:solidFill>
            <a:effectLst/>
          </p:spPr>
          <p:txBody>
            <a:bodyPr wrap="square" lIns="182880" tIns="45720" rIns="137160" bIns="137160" rtlCol="0" anchor="ctr">
              <a:noAutofit/>
            </a:bodyPr>
            <a:lstStyle/>
            <a:p>
              <a:pPr marL="631825" lvl="2" indent="-174625" fontAlgn="auto">
                <a:spcBef>
                  <a:spcPts val="200"/>
                </a:spcBef>
                <a:spcAft>
                  <a:spcPts val="0"/>
                </a:spcAft>
                <a:buFont typeface="Arial" panose="020B0604020202020204" pitchFamily="34" charset="0"/>
                <a:buChar char="•"/>
                <a:defRPr/>
              </a:pPr>
              <a:r>
                <a:rPr lang="en-US" sz="1200" kern="0" dirty="0">
                  <a:solidFill>
                    <a:srgbClr val="444444"/>
                  </a:solidFill>
                </a:rPr>
                <a:t>Acquisition, Configuration, Management, and Support</a:t>
              </a:r>
            </a:p>
          </p:txBody>
        </p:sp>
        <p:sp>
          <p:nvSpPr>
            <p:cNvPr id="16" name="Rectangle 15"/>
            <p:cNvSpPr/>
            <p:nvPr/>
          </p:nvSpPr>
          <p:spPr>
            <a:xfrm>
              <a:off x="503099" y="3809808"/>
              <a:ext cx="3662366" cy="418739"/>
            </a:xfrm>
            <a:prstGeom prst="rect">
              <a:avLst/>
            </a:prstGeom>
            <a:solidFill>
              <a:srgbClr val="444444"/>
            </a:solidFill>
            <a:ln>
              <a:noFill/>
            </a:ln>
            <a:effectLst/>
            <a:scene3d>
              <a:camera prst="orthographicFront">
                <a:rot lat="0" lon="0" rev="0"/>
              </a:camera>
              <a:lightRig rig="threePt" dir="t">
                <a:rot lat="0" lon="0" rev="1200000"/>
              </a:lightRig>
            </a:scene3d>
            <a:sp3d/>
          </p:spPr>
          <p:txBody>
            <a:bodyPr wrap="square" lIns="91440" tIns="137160" rIns="91440" bIns="137160" rtlCol="0" anchor="ctr">
              <a:noAutofit/>
            </a:bodyPr>
            <a:lstStyle/>
            <a:p>
              <a:pPr algn="ctr" fontAlgn="auto">
                <a:lnSpc>
                  <a:spcPct val="90000"/>
                </a:lnSpc>
                <a:spcBef>
                  <a:spcPts val="600"/>
                </a:spcBef>
                <a:spcAft>
                  <a:spcPts val="0"/>
                </a:spcAft>
                <a:defRPr/>
              </a:pPr>
              <a:r>
                <a:rPr lang="en-US" sz="1400" b="1" kern="0" dirty="0">
                  <a:solidFill>
                    <a:srgbClr val="FFFFFF"/>
                  </a:solidFill>
                  <a:latin typeface="Arial"/>
                </a:rPr>
                <a:t>Storage lifecycle                             complexity</a:t>
              </a:r>
            </a:p>
          </p:txBody>
        </p:sp>
      </p:grpSp>
      <p:sp>
        <p:nvSpPr>
          <p:cNvPr id="2" name="Title 1"/>
          <p:cNvSpPr>
            <a:spLocks noGrp="1"/>
          </p:cNvSpPr>
          <p:nvPr>
            <p:ph type="title"/>
          </p:nvPr>
        </p:nvSpPr>
        <p:spPr>
          <a:xfrm>
            <a:off x="271462" y="268288"/>
            <a:ext cx="8604023" cy="640080"/>
          </a:xfrm>
        </p:spPr>
        <p:txBody>
          <a:bodyPr/>
          <a:lstStyle/>
          <a:p>
            <a:r>
              <a:rPr lang="en-US" dirty="0">
                <a:solidFill>
                  <a:schemeClr val="tx2"/>
                </a:solidFill>
              </a:rPr>
              <a:t>Meeting the Midrange IT Challenges</a:t>
            </a:r>
          </a:p>
        </p:txBody>
      </p:sp>
      <p:grpSp>
        <p:nvGrpSpPr>
          <p:cNvPr id="32" name="Group 31"/>
          <p:cNvGrpSpPr/>
          <p:nvPr/>
        </p:nvGrpSpPr>
        <p:grpSpPr>
          <a:xfrm>
            <a:off x="4921218" y="909088"/>
            <a:ext cx="3748211" cy="3829487"/>
            <a:chOff x="4921218" y="909088"/>
            <a:chExt cx="3748211" cy="3829487"/>
          </a:xfrm>
        </p:grpSpPr>
        <p:sp>
          <p:nvSpPr>
            <p:cNvPr id="20" name="Rectangle 19"/>
            <p:cNvSpPr/>
            <p:nvPr/>
          </p:nvSpPr>
          <p:spPr>
            <a:xfrm>
              <a:off x="4921219" y="1354204"/>
              <a:ext cx="3650979" cy="479846"/>
            </a:xfrm>
            <a:prstGeom prst="rect">
              <a:avLst/>
            </a:prstGeom>
            <a:solidFill>
              <a:srgbClr val="FFFFFF">
                <a:lumMod val="95000"/>
              </a:srgbClr>
            </a:solidFill>
            <a:effectLst/>
          </p:spPr>
          <p:txBody>
            <a:bodyPr wrap="square" lIns="182880" tIns="45720" rIns="137160" bIns="137160" rtlCol="0" anchor="ctr">
              <a:noAutofit/>
            </a:bodyPr>
            <a:lstStyle/>
            <a:p>
              <a:pPr marL="631825" lvl="2" indent="-174625" fontAlgn="auto">
                <a:spcBef>
                  <a:spcPts val="200"/>
                </a:spcBef>
                <a:spcAft>
                  <a:spcPts val="0"/>
                </a:spcAft>
                <a:buFont typeface="Arial" panose="020B0604020202020204" pitchFamily="34" charset="0"/>
                <a:buChar char="•"/>
                <a:defRPr/>
              </a:pPr>
              <a:r>
                <a:rPr lang="en-US" sz="1200" kern="0" dirty="0">
                  <a:solidFill>
                    <a:srgbClr val="444444"/>
                  </a:solidFill>
                </a:rPr>
                <a:t>For any budget or situation</a:t>
              </a:r>
            </a:p>
            <a:p>
              <a:pPr marL="631825" lvl="2" indent="-174625" fontAlgn="auto">
                <a:spcBef>
                  <a:spcPts val="200"/>
                </a:spcBef>
                <a:spcAft>
                  <a:spcPts val="0"/>
                </a:spcAft>
                <a:buFont typeface="Arial" panose="020B0604020202020204" pitchFamily="34" charset="0"/>
                <a:buChar char="•"/>
                <a:defRPr/>
              </a:pPr>
              <a:r>
                <a:rPr lang="en-US" sz="1200" kern="0" dirty="0">
                  <a:solidFill>
                    <a:srgbClr val="444444"/>
                  </a:solidFill>
                </a:rPr>
                <a:t>Empower IT personas</a:t>
              </a:r>
            </a:p>
          </p:txBody>
        </p:sp>
        <p:sp>
          <p:nvSpPr>
            <p:cNvPr id="21" name="Rectangle 20"/>
            <p:cNvSpPr/>
            <p:nvPr/>
          </p:nvSpPr>
          <p:spPr>
            <a:xfrm>
              <a:off x="4921218" y="909088"/>
              <a:ext cx="3650980" cy="406337"/>
            </a:xfrm>
            <a:prstGeom prst="rect">
              <a:avLst/>
            </a:prstGeom>
            <a:solidFill>
              <a:srgbClr val="00447C"/>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Cost Effective</a:t>
              </a:r>
            </a:p>
          </p:txBody>
        </p:sp>
        <p:sp>
          <p:nvSpPr>
            <p:cNvPr id="23" name="Rectangle 22"/>
            <p:cNvSpPr/>
            <p:nvPr/>
          </p:nvSpPr>
          <p:spPr>
            <a:xfrm>
              <a:off x="4928477" y="2335224"/>
              <a:ext cx="3643721" cy="468966"/>
            </a:xfrm>
            <a:prstGeom prst="rect">
              <a:avLst/>
            </a:prstGeom>
            <a:solidFill>
              <a:srgbClr val="FFFFFF">
                <a:lumMod val="95000"/>
              </a:srgbClr>
            </a:solidFill>
            <a:effectLst/>
          </p:spPr>
          <p:txBody>
            <a:bodyPr wrap="square" lIns="182880" tIns="45720" rIns="137160" bIns="137160" rtlCol="0" anchor="ctr">
              <a:noAutofit/>
            </a:bodyPr>
            <a:lstStyle/>
            <a:p>
              <a:pPr marL="115888" marR="0" lvl="2" indent="-1158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i="0" u="none" strike="noStrike" kern="0" cap="none" spc="0" normalizeH="0" baseline="0" noProof="0" dirty="0">
                  <a:ln>
                    <a:noFill/>
                  </a:ln>
                  <a:solidFill>
                    <a:srgbClr val="444444"/>
                  </a:solidFill>
                  <a:effectLst/>
                  <a:uLnTx/>
                  <a:uFillTx/>
                </a:rPr>
                <a:t>Any workload (file/block) </a:t>
              </a:r>
            </a:p>
            <a:p>
              <a:pPr marL="115888" marR="0" lvl="2" indent="-1158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i="0" u="none" strike="noStrike" kern="0" cap="none" spc="0" normalizeH="0" baseline="0" noProof="0" dirty="0">
                  <a:ln>
                    <a:noFill/>
                  </a:ln>
                  <a:solidFill>
                    <a:srgbClr val="444444"/>
                  </a:solidFill>
                  <a:effectLst/>
                  <a:uLnTx/>
                  <a:uFillTx/>
                </a:rPr>
                <a:t>Any protocol, network  </a:t>
              </a:r>
            </a:p>
          </p:txBody>
        </p:sp>
        <p:sp>
          <p:nvSpPr>
            <p:cNvPr id="24" name="Rectangle 23"/>
            <p:cNvSpPr/>
            <p:nvPr/>
          </p:nvSpPr>
          <p:spPr>
            <a:xfrm>
              <a:off x="4927750" y="1872829"/>
              <a:ext cx="3644448" cy="424340"/>
            </a:xfrm>
            <a:prstGeom prst="rect">
              <a:avLst/>
            </a:prstGeom>
            <a:solidFill>
              <a:srgbClr val="007DB8"/>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Future Proof</a:t>
              </a:r>
            </a:p>
          </p:txBody>
        </p:sp>
        <p:sp>
          <p:nvSpPr>
            <p:cNvPr id="26" name="Rectangle 25"/>
            <p:cNvSpPr/>
            <p:nvPr/>
          </p:nvSpPr>
          <p:spPr>
            <a:xfrm>
              <a:off x="4927750" y="3298017"/>
              <a:ext cx="3644448" cy="478323"/>
            </a:xfrm>
            <a:prstGeom prst="rect">
              <a:avLst/>
            </a:prstGeom>
            <a:solidFill>
              <a:srgbClr val="FFFFFF">
                <a:lumMod val="95000"/>
              </a:srgbClr>
            </a:solidFill>
            <a:effectLst/>
          </p:spPr>
          <p:txBody>
            <a:bodyPr wrap="square" lIns="182880" tIns="45720" rIns="137160" bIns="137160" rtlCol="0" anchor="ctr">
              <a:noAutofit/>
            </a:bodyPr>
            <a:lstStyle/>
            <a:p>
              <a:pPr marL="631825" lvl="2" indent="-174625" fontAlgn="auto">
                <a:spcBef>
                  <a:spcPts val="0"/>
                </a:spcBef>
                <a:spcAft>
                  <a:spcPts val="0"/>
                </a:spcAft>
                <a:buFont typeface="Arial" panose="020B0604020202020204" pitchFamily="34" charset="0"/>
                <a:buChar char="•"/>
                <a:defRPr/>
              </a:pPr>
              <a:r>
                <a:rPr lang="en-US" sz="1200" kern="0" dirty="0">
                  <a:solidFill>
                    <a:srgbClr val="444444"/>
                  </a:solidFill>
                </a:rPr>
                <a:t>Full HW/SW portfolio; #1 Leader</a:t>
              </a:r>
            </a:p>
            <a:p>
              <a:pPr marL="631825" lvl="2" indent="-174625" fontAlgn="auto">
                <a:spcBef>
                  <a:spcPts val="0"/>
                </a:spcBef>
                <a:spcAft>
                  <a:spcPts val="0"/>
                </a:spcAft>
                <a:buFont typeface="Arial" panose="020B0604020202020204" pitchFamily="34" charset="0"/>
                <a:buChar char="•"/>
                <a:defRPr/>
              </a:pPr>
              <a:r>
                <a:rPr lang="en-US" sz="1200" kern="0" dirty="0">
                  <a:solidFill>
                    <a:srgbClr val="444444"/>
                  </a:solidFill>
                </a:rPr>
                <a:t>Proven customer focus</a:t>
              </a:r>
            </a:p>
          </p:txBody>
        </p:sp>
        <p:sp>
          <p:nvSpPr>
            <p:cNvPr id="27" name="Rectangle 26"/>
            <p:cNvSpPr/>
            <p:nvPr/>
          </p:nvSpPr>
          <p:spPr>
            <a:xfrm>
              <a:off x="4927750" y="2842969"/>
              <a:ext cx="3644448" cy="416269"/>
            </a:xfrm>
            <a:prstGeom prst="rect">
              <a:avLst/>
            </a:prstGeom>
            <a:solidFill>
              <a:srgbClr val="007DB8"/>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Uniquely Qualified</a:t>
              </a:r>
            </a:p>
          </p:txBody>
        </p:sp>
        <p:sp>
          <p:nvSpPr>
            <p:cNvPr id="29" name="Rectangle 28"/>
            <p:cNvSpPr/>
            <p:nvPr/>
          </p:nvSpPr>
          <p:spPr>
            <a:xfrm>
              <a:off x="4927750" y="4277513"/>
              <a:ext cx="3644448" cy="461062"/>
            </a:xfrm>
            <a:prstGeom prst="rect">
              <a:avLst/>
            </a:prstGeom>
            <a:solidFill>
              <a:srgbClr val="FFFFFF">
                <a:lumMod val="95000"/>
              </a:srgbClr>
            </a:solidFill>
            <a:effectLst/>
          </p:spPr>
          <p:txBody>
            <a:bodyPr wrap="square" lIns="182880" tIns="45720" rIns="137160" bIns="137160" rtlCol="0" anchor="ctr">
              <a:noAutofit/>
            </a:bodyPr>
            <a:lstStyle/>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Easy web ordering</a:t>
              </a:r>
            </a:p>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All-inclusive software options</a:t>
              </a:r>
            </a:p>
          </p:txBody>
        </p:sp>
        <p:sp>
          <p:nvSpPr>
            <p:cNvPr id="30" name="Rectangle 29"/>
            <p:cNvSpPr/>
            <p:nvPr/>
          </p:nvSpPr>
          <p:spPr>
            <a:xfrm>
              <a:off x="4927750" y="3815119"/>
              <a:ext cx="3644448" cy="416436"/>
            </a:xfrm>
            <a:prstGeom prst="rect">
              <a:avLst/>
            </a:prstGeom>
            <a:solidFill>
              <a:srgbClr val="00447C"/>
            </a:solidFill>
            <a:ln>
              <a:noFill/>
            </a:ln>
            <a:effectLst/>
            <a:scene3d>
              <a:camera prst="orthographicFront">
                <a:rot lat="0" lon="0" rev="0"/>
              </a:camera>
              <a:lightRig rig="threePt" dir="t">
                <a:rot lat="0" lon="0" rev="1200000"/>
              </a:lightRig>
            </a:scene3d>
            <a:sp3d/>
          </p:spPr>
          <p:txBody>
            <a:bodyPr wrap="square" lIns="182880" tIns="137160" rIns="137160" bIns="137160" rtlCol="0" anchor="ctr">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Lifecycle Quality</a:t>
              </a:r>
            </a:p>
          </p:txBody>
        </p:sp>
        <p:sp>
          <p:nvSpPr>
            <p:cNvPr id="8" name="Rectangle 7"/>
            <p:cNvSpPr/>
            <p:nvPr/>
          </p:nvSpPr>
          <p:spPr>
            <a:xfrm>
              <a:off x="6608402" y="2317400"/>
              <a:ext cx="1879600" cy="400110"/>
            </a:xfrm>
            <a:prstGeom prst="rect">
              <a:avLst/>
            </a:prstGeom>
          </p:spPr>
          <p:txBody>
            <a:bodyPr wrap="square">
              <a:spAutoFit/>
            </a:bodyPr>
            <a:lstStyle/>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Any deployment strategy</a:t>
              </a:r>
            </a:p>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Any protection strategy</a:t>
              </a:r>
            </a:p>
          </p:txBody>
        </p:sp>
        <p:sp>
          <p:nvSpPr>
            <p:cNvPr id="11" name="Rectangle 10"/>
            <p:cNvSpPr/>
            <p:nvPr/>
          </p:nvSpPr>
          <p:spPr>
            <a:xfrm>
              <a:off x="6807971" y="4262152"/>
              <a:ext cx="1861458" cy="400110"/>
            </a:xfrm>
            <a:prstGeom prst="rect">
              <a:avLst/>
            </a:prstGeom>
          </p:spPr>
          <p:txBody>
            <a:bodyPr wrap="square">
              <a:spAutoFit/>
            </a:bodyPr>
            <a:lstStyle/>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Self-optimizing architecture</a:t>
              </a:r>
            </a:p>
            <a:p>
              <a:pPr marL="115888" lvl="2" indent="-115888" fontAlgn="auto">
                <a:spcBef>
                  <a:spcPts val="0"/>
                </a:spcBef>
                <a:spcAft>
                  <a:spcPts val="0"/>
                </a:spcAft>
                <a:buFont typeface="Arial" panose="020B0604020202020204" pitchFamily="34" charset="0"/>
                <a:buChar char="•"/>
                <a:defRPr/>
              </a:pPr>
              <a:r>
                <a:rPr lang="en-US" sz="1000" kern="0" dirty="0">
                  <a:solidFill>
                    <a:srgbClr val="444444"/>
                  </a:solidFill>
                </a:rPr>
                <a:t>Self-service and support</a:t>
              </a:r>
            </a:p>
          </p:txBody>
        </p:sp>
      </p:grpSp>
      <p:sp>
        <p:nvSpPr>
          <p:cNvPr id="33" name="Right Arrow 32"/>
          <p:cNvSpPr/>
          <p:nvPr/>
        </p:nvSpPr>
        <p:spPr>
          <a:xfrm>
            <a:off x="4262284" y="955625"/>
            <a:ext cx="568088" cy="768101"/>
          </a:xfrm>
          <a:prstGeom prst="rightArrow">
            <a:avLst>
              <a:gd name="adj1" fmla="val 79570"/>
              <a:gd name="adj2" fmla="val 34666"/>
            </a:avLst>
          </a:prstGeom>
          <a:gradFill>
            <a:gsLst>
              <a:gs pos="0">
                <a:schemeClr val="tx2"/>
              </a:gs>
              <a:gs pos="100000">
                <a:schemeClr val="bg1">
                  <a:alpha val="0"/>
                </a:schemeClr>
              </a:gs>
            </a:gsLst>
            <a:lin ang="10800000" scaled="0"/>
          </a:gradFill>
          <a:ln w="12700">
            <a:gradFill>
              <a:gsLst>
                <a:gs pos="0">
                  <a:schemeClr val="accent1">
                    <a:lumMod val="75000"/>
                  </a:schemeClr>
                </a:gs>
                <a:gs pos="100000">
                  <a:schemeClr val="accent1">
                    <a:tint val="23500"/>
                    <a:satMod val="160000"/>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500" spc="-150" dirty="0"/>
              <a:t> </a:t>
            </a:r>
          </a:p>
        </p:txBody>
      </p:sp>
      <p:sp>
        <p:nvSpPr>
          <p:cNvPr id="34" name="Right Arrow 33"/>
          <p:cNvSpPr/>
          <p:nvPr/>
        </p:nvSpPr>
        <p:spPr>
          <a:xfrm>
            <a:off x="4262284" y="1934904"/>
            <a:ext cx="568088" cy="768101"/>
          </a:xfrm>
          <a:prstGeom prst="rightArrow">
            <a:avLst>
              <a:gd name="adj1" fmla="val 79570"/>
              <a:gd name="adj2" fmla="val 34666"/>
            </a:avLst>
          </a:prstGeom>
          <a:gradFill>
            <a:gsLst>
              <a:gs pos="0">
                <a:schemeClr val="tx2"/>
              </a:gs>
              <a:gs pos="100000">
                <a:schemeClr val="bg1">
                  <a:alpha val="0"/>
                </a:schemeClr>
              </a:gs>
            </a:gsLst>
            <a:lin ang="10800000" scaled="0"/>
          </a:gradFill>
          <a:ln w="12700">
            <a:gradFill>
              <a:gsLst>
                <a:gs pos="0">
                  <a:schemeClr val="accent1">
                    <a:lumMod val="75000"/>
                  </a:schemeClr>
                </a:gs>
                <a:gs pos="100000">
                  <a:schemeClr val="accent1">
                    <a:tint val="23500"/>
                    <a:satMod val="160000"/>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500" spc="-150" dirty="0"/>
              <a:t> </a:t>
            </a:r>
          </a:p>
        </p:txBody>
      </p:sp>
      <p:sp>
        <p:nvSpPr>
          <p:cNvPr id="35" name="Right Arrow 34"/>
          <p:cNvSpPr/>
          <p:nvPr/>
        </p:nvSpPr>
        <p:spPr>
          <a:xfrm>
            <a:off x="4262284" y="2892412"/>
            <a:ext cx="568088" cy="768101"/>
          </a:xfrm>
          <a:prstGeom prst="rightArrow">
            <a:avLst>
              <a:gd name="adj1" fmla="val 79570"/>
              <a:gd name="adj2" fmla="val 34666"/>
            </a:avLst>
          </a:prstGeom>
          <a:gradFill>
            <a:gsLst>
              <a:gs pos="0">
                <a:schemeClr val="tx2"/>
              </a:gs>
              <a:gs pos="100000">
                <a:schemeClr val="bg1">
                  <a:alpha val="0"/>
                </a:schemeClr>
              </a:gs>
            </a:gsLst>
            <a:lin ang="10800000" scaled="0"/>
          </a:gradFill>
          <a:ln w="12700">
            <a:gradFill>
              <a:gsLst>
                <a:gs pos="0">
                  <a:schemeClr val="accent1">
                    <a:lumMod val="75000"/>
                  </a:schemeClr>
                </a:gs>
                <a:gs pos="100000">
                  <a:schemeClr val="accent1">
                    <a:tint val="23500"/>
                    <a:satMod val="160000"/>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500" spc="-150" dirty="0"/>
              <a:t> </a:t>
            </a:r>
          </a:p>
        </p:txBody>
      </p:sp>
      <p:sp>
        <p:nvSpPr>
          <p:cNvPr id="36" name="Right Arrow 35"/>
          <p:cNvSpPr/>
          <p:nvPr/>
        </p:nvSpPr>
        <p:spPr>
          <a:xfrm>
            <a:off x="4262284" y="3893462"/>
            <a:ext cx="568088" cy="768101"/>
          </a:xfrm>
          <a:prstGeom prst="rightArrow">
            <a:avLst>
              <a:gd name="adj1" fmla="val 79570"/>
              <a:gd name="adj2" fmla="val 34666"/>
            </a:avLst>
          </a:prstGeom>
          <a:gradFill>
            <a:gsLst>
              <a:gs pos="0">
                <a:schemeClr val="tx2"/>
              </a:gs>
              <a:gs pos="100000">
                <a:schemeClr val="bg1">
                  <a:alpha val="0"/>
                </a:schemeClr>
              </a:gs>
            </a:gsLst>
            <a:lin ang="10800000" scaled="0"/>
          </a:gradFill>
          <a:ln w="12700">
            <a:gradFill>
              <a:gsLst>
                <a:gs pos="0">
                  <a:schemeClr val="accent1">
                    <a:lumMod val="75000"/>
                  </a:schemeClr>
                </a:gs>
                <a:gs pos="100000">
                  <a:schemeClr val="accent1">
                    <a:tint val="23500"/>
                    <a:satMod val="160000"/>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500" spc="-150" dirty="0"/>
              <a:t> </a:t>
            </a:r>
          </a:p>
        </p:txBody>
      </p:sp>
    </p:spTree>
    <p:extLst>
      <p:ext uri="{BB962C8B-B14F-4D97-AF65-F5344CB8AC3E}">
        <p14:creationId xmlns:p14="http://schemas.microsoft.com/office/powerpoint/2010/main" val="3083608288"/>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File-Level Retention</a:t>
            </a:r>
          </a:p>
        </p:txBody>
      </p:sp>
      <p:sp>
        <p:nvSpPr>
          <p:cNvPr id="6" name="Rectangle 5"/>
          <p:cNvSpPr/>
          <p:nvPr/>
        </p:nvSpPr>
        <p:spPr>
          <a:xfrm>
            <a:off x="199103" y="682843"/>
            <a:ext cx="7101348" cy="369332"/>
          </a:xfrm>
          <a:prstGeom prst="rect">
            <a:avLst/>
          </a:prstGeom>
        </p:spPr>
        <p:txBody>
          <a:bodyPr wrap="square">
            <a:spAutoFit/>
          </a:bodyPr>
          <a:lstStyle/>
          <a:p>
            <a:r>
              <a:rPr lang="en-US" sz="1800" dirty="0">
                <a:solidFill>
                  <a:schemeClr val="tx2"/>
                </a:solidFill>
                <a:latin typeface="Arial" panose="020B0604020202020204" pitchFamily="34" charset="0"/>
                <a:ea typeface="SimSun" panose="02010600030101010101" pitchFamily="2" charset="-122"/>
                <a:cs typeface="Mangal"/>
              </a:rPr>
              <a:t>Keeps businesses in compliance with file data retention policies </a:t>
            </a:r>
            <a:endParaRPr lang="en-US" sz="1800" dirty="0"/>
          </a:p>
        </p:txBody>
      </p:sp>
      <p:sp>
        <p:nvSpPr>
          <p:cNvPr id="11" name="Rectangle 10"/>
          <p:cNvSpPr/>
          <p:nvPr/>
        </p:nvSpPr>
        <p:spPr>
          <a:xfrm>
            <a:off x="321871" y="3750783"/>
            <a:ext cx="2820638" cy="430887"/>
          </a:xfrm>
          <a:prstGeom prst="rect">
            <a:avLst/>
          </a:prstGeom>
        </p:spPr>
        <p:txBody>
          <a:bodyPr wrap="square">
            <a:spAutoFit/>
          </a:bodyPr>
          <a:lstStyle/>
          <a:p>
            <a:pPr marL="171450" indent="-171450">
              <a:buFont typeface="Arial" panose="020B0604020202020204" pitchFamily="34" charset="0"/>
              <a:buChar char="•"/>
            </a:pPr>
            <a:r>
              <a:rPr lang="en-US" sz="1100" b="1" dirty="0">
                <a:solidFill>
                  <a:schemeClr val="tx2"/>
                </a:solidFill>
                <a:latin typeface="Arial" panose="020B0604020202020204" pitchFamily="34" charset="0"/>
                <a:ea typeface="SimSun" panose="02010600030101010101" pitchFamily="2" charset="-122"/>
                <a:cs typeface="Mangal"/>
              </a:rPr>
              <a:t>FLR-C:</a:t>
            </a:r>
            <a:r>
              <a:rPr lang="en-US" sz="1100" dirty="0">
                <a:solidFill>
                  <a:schemeClr val="tx2"/>
                </a:solidFill>
                <a:latin typeface="Arial" panose="020B0604020202020204" pitchFamily="34" charset="0"/>
                <a:ea typeface="SimSun" panose="02010600030101010101" pitchFamily="2" charset="-122"/>
                <a:cs typeface="Mangal"/>
              </a:rPr>
              <a:t> same as FLR-E plus meets SEC rule 17a-4(f)</a:t>
            </a:r>
          </a:p>
        </p:txBody>
      </p:sp>
      <p:sp>
        <p:nvSpPr>
          <p:cNvPr id="13" name="Rectangle 12"/>
          <p:cNvSpPr/>
          <p:nvPr/>
        </p:nvSpPr>
        <p:spPr>
          <a:xfrm>
            <a:off x="321871" y="3276471"/>
            <a:ext cx="3038167" cy="430887"/>
          </a:xfrm>
          <a:prstGeom prst="rect">
            <a:avLst/>
          </a:prstGeom>
        </p:spPr>
        <p:txBody>
          <a:bodyPr wrap="square">
            <a:spAutoFit/>
          </a:bodyPr>
          <a:lstStyle/>
          <a:p>
            <a:pPr marL="171450" indent="-171450">
              <a:buFont typeface="Arial" panose="020B0604020202020204" pitchFamily="34" charset="0"/>
              <a:buChar char="•"/>
            </a:pPr>
            <a:r>
              <a:rPr lang="en-US" sz="1100" b="1" dirty="0">
                <a:solidFill>
                  <a:schemeClr val="tx2"/>
                </a:solidFill>
                <a:latin typeface="Arial" panose="020B0604020202020204" pitchFamily="34" charset="0"/>
                <a:ea typeface="SimSun" panose="02010600030101010101" pitchFamily="2" charset="-122"/>
                <a:cs typeface="Mangal"/>
              </a:rPr>
              <a:t>FLR-E:</a:t>
            </a:r>
            <a:r>
              <a:rPr lang="en-US" sz="1100" dirty="0">
                <a:solidFill>
                  <a:schemeClr val="tx2"/>
                </a:solidFill>
                <a:latin typeface="Arial" panose="020B0604020202020204" pitchFamily="34" charset="0"/>
                <a:ea typeface="SimSun" panose="02010600030101010101" pitchFamily="2" charset="-122"/>
                <a:cs typeface="Mangal"/>
              </a:rPr>
              <a:t> protecting data from changes made through CIFS, NFS, FTP</a:t>
            </a:r>
          </a:p>
        </p:txBody>
      </p:sp>
      <p:grpSp>
        <p:nvGrpSpPr>
          <p:cNvPr id="17" name="Group 16"/>
          <p:cNvGrpSpPr/>
          <p:nvPr/>
        </p:nvGrpSpPr>
        <p:grpSpPr>
          <a:xfrm>
            <a:off x="4688878" y="1365114"/>
            <a:ext cx="4299918" cy="523220"/>
            <a:chOff x="5079630" y="1365114"/>
            <a:chExt cx="3909166" cy="523220"/>
          </a:xfrm>
        </p:grpSpPr>
        <p:sp>
          <p:nvSpPr>
            <p:cNvPr id="8" name="Rectangle 7"/>
            <p:cNvSpPr/>
            <p:nvPr/>
          </p:nvSpPr>
          <p:spPr>
            <a:xfrm>
              <a:off x="5314038" y="1365114"/>
              <a:ext cx="3674758" cy="523220"/>
            </a:xfrm>
            <a:prstGeom prst="rect">
              <a:avLst/>
            </a:prstGeom>
          </p:spPr>
          <p:txBody>
            <a:bodyPr wrap="square">
              <a:spAutoFit/>
            </a:bodyPr>
            <a:lstStyle/>
            <a:p>
              <a:r>
                <a:rPr lang="en-US" sz="1400" dirty="0">
                  <a:solidFill>
                    <a:schemeClr val="tx2"/>
                  </a:solidFill>
                  <a:latin typeface="Arial" panose="020B0604020202020204" pitchFamily="34" charset="0"/>
                  <a:ea typeface="SimSun" panose="02010600030101010101" pitchFamily="2" charset="-122"/>
                  <a:cs typeface="Mangal"/>
                </a:rPr>
                <a:t>Protects files from modification or deletion until a specified retention date</a:t>
              </a:r>
              <a:endParaRPr lang="en-US" sz="1400" dirty="0"/>
            </a:p>
          </p:txBody>
        </p:sp>
        <p:pic>
          <p:nvPicPr>
            <p:cNvPr id="18" name="Picture 17"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30" y="1498218"/>
              <a:ext cx="234407" cy="249907"/>
            </a:xfrm>
            <a:prstGeom prst="rect">
              <a:avLst/>
            </a:prstGeom>
          </p:spPr>
        </p:pic>
      </p:grpSp>
      <p:grpSp>
        <p:nvGrpSpPr>
          <p:cNvPr id="23" name="Group 22"/>
          <p:cNvGrpSpPr/>
          <p:nvPr/>
        </p:nvGrpSpPr>
        <p:grpSpPr>
          <a:xfrm>
            <a:off x="4688878" y="2035367"/>
            <a:ext cx="4299917" cy="523220"/>
            <a:chOff x="5079630" y="2068538"/>
            <a:chExt cx="3909165" cy="523220"/>
          </a:xfrm>
        </p:grpSpPr>
        <p:sp>
          <p:nvSpPr>
            <p:cNvPr id="9" name="Rectangle 8"/>
            <p:cNvSpPr/>
            <p:nvPr/>
          </p:nvSpPr>
          <p:spPr>
            <a:xfrm>
              <a:off x="5314037" y="2068538"/>
              <a:ext cx="3674758" cy="523220"/>
            </a:xfrm>
            <a:prstGeom prst="rect">
              <a:avLst/>
            </a:prstGeom>
          </p:spPr>
          <p:txBody>
            <a:bodyPr wrap="square">
              <a:spAutoFit/>
            </a:bodyPr>
            <a:lstStyle/>
            <a:p>
              <a:r>
                <a:rPr lang="en-US" sz="1400" dirty="0">
                  <a:solidFill>
                    <a:schemeClr val="tx2"/>
                  </a:solidFill>
                  <a:latin typeface="Arial" panose="020B0604020202020204" pitchFamily="34" charset="0"/>
                  <a:ea typeface="SimSun" panose="02010600030101010101" pitchFamily="2" charset="-122"/>
                  <a:cs typeface="Mangal"/>
                </a:rPr>
                <a:t>Creates permanent, unalterable set of files &amp; directories to ensure data integrity</a:t>
              </a:r>
            </a:p>
          </p:txBody>
        </p:sp>
        <p:pic>
          <p:nvPicPr>
            <p:cNvPr id="19" name="Picture 18"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30" y="2190688"/>
              <a:ext cx="234407" cy="249907"/>
            </a:xfrm>
            <a:prstGeom prst="rect">
              <a:avLst/>
            </a:prstGeom>
          </p:spPr>
        </p:pic>
      </p:grpSp>
      <p:grpSp>
        <p:nvGrpSpPr>
          <p:cNvPr id="24" name="Group 23"/>
          <p:cNvGrpSpPr/>
          <p:nvPr/>
        </p:nvGrpSpPr>
        <p:grpSpPr>
          <a:xfrm>
            <a:off x="4688878" y="2705620"/>
            <a:ext cx="4299917" cy="307777"/>
            <a:chOff x="5079630" y="2771962"/>
            <a:chExt cx="3909165" cy="307777"/>
          </a:xfrm>
        </p:grpSpPr>
        <p:sp>
          <p:nvSpPr>
            <p:cNvPr id="12" name="Rectangle 11"/>
            <p:cNvSpPr/>
            <p:nvPr/>
          </p:nvSpPr>
          <p:spPr>
            <a:xfrm>
              <a:off x="5314037" y="2771962"/>
              <a:ext cx="3674758" cy="307777"/>
            </a:xfrm>
            <a:prstGeom prst="rect">
              <a:avLst/>
            </a:prstGeom>
          </p:spPr>
          <p:txBody>
            <a:bodyPr wrap="square">
              <a:spAutoFit/>
            </a:bodyPr>
            <a:lstStyle/>
            <a:p>
              <a:pPr lvl="0"/>
              <a:r>
                <a:rPr lang="en-US" sz="1400" dirty="0">
                  <a:solidFill>
                    <a:schemeClr val="tx2"/>
                  </a:solidFill>
                  <a:latin typeface="Arial" panose="020B0604020202020204" pitchFamily="34" charset="0"/>
                  <a:ea typeface="SimSun" panose="02010600030101010101" pitchFamily="2" charset="-122"/>
                  <a:cs typeface="Mangal"/>
                </a:rPr>
                <a:t>Safeguards data by ensuring accessibility</a:t>
              </a:r>
            </a:p>
          </p:txBody>
        </p:sp>
        <p:pic>
          <p:nvPicPr>
            <p:cNvPr id="20" name="Picture 19"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30" y="2806898"/>
              <a:ext cx="234407" cy="249907"/>
            </a:xfrm>
            <a:prstGeom prst="rect">
              <a:avLst/>
            </a:prstGeom>
          </p:spPr>
        </p:pic>
      </p:grpSp>
      <p:grpSp>
        <p:nvGrpSpPr>
          <p:cNvPr id="25" name="Group 24"/>
          <p:cNvGrpSpPr/>
          <p:nvPr/>
        </p:nvGrpSpPr>
        <p:grpSpPr>
          <a:xfrm>
            <a:off x="4688878" y="3160430"/>
            <a:ext cx="3181527" cy="523220"/>
            <a:chOff x="5079630" y="3475385"/>
            <a:chExt cx="2892408" cy="523220"/>
          </a:xfrm>
        </p:grpSpPr>
        <p:sp>
          <p:nvSpPr>
            <p:cNvPr id="15" name="Rectangle 14"/>
            <p:cNvSpPr/>
            <p:nvPr/>
          </p:nvSpPr>
          <p:spPr>
            <a:xfrm>
              <a:off x="5314037" y="3475385"/>
              <a:ext cx="2658001" cy="523220"/>
            </a:xfrm>
            <a:prstGeom prst="rect">
              <a:avLst/>
            </a:prstGeom>
          </p:spPr>
          <p:txBody>
            <a:bodyPr wrap="square">
              <a:spAutoFit/>
            </a:bodyPr>
            <a:lstStyle/>
            <a:p>
              <a:pPr lvl="0"/>
              <a:r>
                <a:rPr lang="en-US" sz="1400" dirty="0">
                  <a:solidFill>
                    <a:schemeClr val="tx2"/>
                  </a:solidFill>
                  <a:latin typeface="Arial" panose="020B0604020202020204" pitchFamily="34" charset="0"/>
                  <a:ea typeface="SimSun" panose="02010600030101010101" pitchFamily="2" charset="-122"/>
                  <a:cs typeface="Mangal"/>
                </a:rPr>
                <a:t>Simplifies the task of archiving data for administrators</a:t>
              </a:r>
            </a:p>
          </p:txBody>
        </p:sp>
        <p:pic>
          <p:nvPicPr>
            <p:cNvPr id="21" name="Picture 20"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30" y="3623118"/>
              <a:ext cx="234407" cy="249907"/>
            </a:xfrm>
            <a:prstGeom prst="rect">
              <a:avLst/>
            </a:prstGeom>
          </p:spPr>
        </p:pic>
      </p:grpSp>
      <p:grpSp>
        <p:nvGrpSpPr>
          <p:cNvPr id="26" name="Group 25"/>
          <p:cNvGrpSpPr/>
          <p:nvPr/>
        </p:nvGrpSpPr>
        <p:grpSpPr>
          <a:xfrm>
            <a:off x="4688878" y="3830683"/>
            <a:ext cx="4205951" cy="307777"/>
            <a:chOff x="5079629" y="4178808"/>
            <a:chExt cx="3823738" cy="307777"/>
          </a:xfrm>
        </p:grpSpPr>
        <p:sp>
          <p:nvSpPr>
            <p:cNvPr id="16" name="Rectangle 15"/>
            <p:cNvSpPr/>
            <p:nvPr/>
          </p:nvSpPr>
          <p:spPr>
            <a:xfrm>
              <a:off x="5314036" y="4178808"/>
              <a:ext cx="3589331" cy="307777"/>
            </a:xfrm>
            <a:prstGeom prst="rect">
              <a:avLst/>
            </a:prstGeom>
          </p:spPr>
          <p:txBody>
            <a:bodyPr wrap="square">
              <a:spAutoFit/>
            </a:bodyPr>
            <a:lstStyle/>
            <a:p>
              <a:pPr lvl="0"/>
              <a:r>
                <a:rPr lang="en-US" sz="1400" dirty="0">
                  <a:solidFill>
                    <a:schemeClr val="tx2"/>
                  </a:solidFill>
                  <a:latin typeface="Arial" panose="020B0604020202020204" pitchFamily="34" charset="0"/>
                  <a:ea typeface="SimSun" panose="02010600030101010101" pitchFamily="2" charset="-122"/>
                  <a:cs typeface="Mangal"/>
                </a:rPr>
                <a:t>Improves storage management flexibility</a:t>
              </a:r>
            </a:p>
          </p:txBody>
        </p:sp>
        <p:pic>
          <p:nvPicPr>
            <p:cNvPr id="22" name="Picture 21"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29" y="4212463"/>
              <a:ext cx="234407" cy="249907"/>
            </a:xfrm>
            <a:prstGeom prst="rect">
              <a:avLst/>
            </a:prstGeom>
          </p:spPr>
        </p:pic>
      </p:grpSp>
      <p:sp>
        <p:nvSpPr>
          <p:cNvPr id="27" name="Star: 32 Points 26"/>
          <p:cNvSpPr/>
          <p:nvPr/>
        </p:nvSpPr>
        <p:spPr>
          <a:xfrm>
            <a:off x="8026301" y="72262"/>
            <a:ext cx="1023474" cy="855888"/>
          </a:xfrm>
          <a:prstGeom prst="star32">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9" name="Rectangle 28"/>
          <p:cNvSpPr/>
          <p:nvPr/>
        </p:nvSpPr>
        <p:spPr>
          <a:xfrm>
            <a:off x="8033176" y="245471"/>
            <a:ext cx="1004630" cy="523220"/>
          </a:xfrm>
          <a:prstGeom prst="rect">
            <a:avLst/>
          </a:prstGeom>
        </p:spPr>
        <p:txBody>
          <a:bodyPr wrap="square">
            <a:spAutoFit/>
          </a:bodyPr>
          <a:lstStyle/>
          <a:p>
            <a:pPr algn="ctr"/>
            <a:r>
              <a:rPr lang="en-US" sz="1400" b="1" dirty="0">
                <a:solidFill>
                  <a:schemeClr val="tx2"/>
                </a:solidFill>
                <a:latin typeface="Arial" panose="020B0604020202020204" pitchFamily="34" charset="0"/>
                <a:ea typeface="SimSun" panose="02010600030101010101" pitchFamily="2" charset="-122"/>
                <a:cs typeface="Mangal"/>
              </a:rPr>
              <a:t>New in OE 4.5</a:t>
            </a:r>
            <a:endParaRPr lang="en-US" sz="1400" b="1" dirty="0"/>
          </a:p>
        </p:txBody>
      </p:sp>
      <p:grpSp>
        <p:nvGrpSpPr>
          <p:cNvPr id="35" name="Group 34"/>
          <p:cNvGrpSpPr/>
          <p:nvPr/>
        </p:nvGrpSpPr>
        <p:grpSpPr>
          <a:xfrm>
            <a:off x="321675" y="1731171"/>
            <a:ext cx="3927428" cy="1336626"/>
            <a:chOff x="688818" y="1729870"/>
            <a:chExt cx="3927428" cy="1336626"/>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9615"/>
            <a:stretch/>
          </p:blipFill>
          <p:spPr>
            <a:xfrm>
              <a:off x="688818" y="1976821"/>
              <a:ext cx="3927428" cy="1089675"/>
            </a:xfrm>
            <a:prstGeom prst="rect">
              <a:avLst/>
            </a:prstGeom>
            <a:effectLst>
              <a:glow rad="190500">
                <a:srgbClr val="0599FF">
                  <a:alpha val="50000"/>
                </a:srgbClr>
              </a:glow>
              <a:reflection blurRad="6350" stA="52000" endA="300" endPos="35000" dir="5400000" sy="-100000" algn="bl" rotWithShape="0"/>
            </a:effectLst>
          </p:spPr>
        </p:pic>
        <p:grpSp>
          <p:nvGrpSpPr>
            <p:cNvPr id="10" name="Group 9"/>
            <p:cNvGrpSpPr/>
            <p:nvPr/>
          </p:nvGrpSpPr>
          <p:grpSpPr>
            <a:xfrm>
              <a:off x="922035" y="1729870"/>
              <a:ext cx="1098217" cy="1083271"/>
              <a:chOff x="922035" y="1729870"/>
              <a:chExt cx="1098217" cy="1083271"/>
            </a:xfrm>
          </p:grpSpPr>
          <p:pic>
            <p:nvPicPr>
              <p:cNvPr id="28" name="Picture 27"/>
              <p:cNvPicPr>
                <a:picLocks noChangeAspect="1"/>
              </p:cNvPicPr>
              <p:nvPr/>
            </p:nvPicPr>
            <p:blipFill>
              <a:blip r:embed="rId6">
                <a:clrChange>
                  <a:clrFrom>
                    <a:srgbClr val="000000"/>
                  </a:clrFrom>
                  <a:clrTo>
                    <a:srgbClr val="000000">
                      <a:alpha val="0"/>
                    </a:srgbClr>
                  </a:clrTo>
                </a:clrChange>
                <a:duotone>
                  <a:schemeClr val="accent3">
                    <a:shade val="45000"/>
                    <a:satMod val="135000"/>
                  </a:schemeClr>
                  <a:prstClr val="white"/>
                </a:duotone>
              </a:blip>
              <a:stretch>
                <a:fillRect/>
              </a:stretch>
            </p:blipFill>
            <p:spPr>
              <a:xfrm>
                <a:off x="1437076" y="1782293"/>
                <a:ext cx="583176" cy="456399"/>
              </a:xfrm>
              <a:prstGeom prst="rect">
                <a:avLst/>
              </a:prstGeom>
            </p:spPr>
          </p:pic>
          <p:pic>
            <p:nvPicPr>
              <p:cNvPr id="14" name="Picture 13"/>
              <p:cNvPicPr>
                <a:picLocks noChangeAspect="1"/>
              </p:cNvPicPr>
              <p:nvPr/>
            </p:nvPicPr>
            <p:blipFill>
              <a:blip r:embed="rId6">
                <a:clrChange>
                  <a:clrFrom>
                    <a:srgbClr val="000000"/>
                  </a:clrFrom>
                  <a:clrTo>
                    <a:srgbClr val="000000">
                      <a:alpha val="0"/>
                    </a:srgbClr>
                  </a:clrTo>
                </a:clrChange>
                <a:duotone>
                  <a:schemeClr val="accent3">
                    <a:shade val="45000"/>
                    <a:satMod val="135000"/>
                  </a:schemeClr>
                  <a:prstClr val="white"/>
                </a:duotone>
              </a:blip>
              <a:stretch>
                <a:fillRect/>
              </a:stretch>
            </p:blipFill>
            <p:spPr>
              <a:xfrm>
                <a:off x="1263392" y="1879815"/>
                <a:ext cx="583176" cy="456399"/>
              </a:xfrm>
              <a:prstGeom prst="rect">
                <a:avLst/>
              </a:prstGeom>
            </p:spPr>
          </p:pic>
          <p:pic>
            <p:nvPicPr>
              <p:cNvPr id="5" name="Picture 4"/>
              <p:cNvPicPr>
                <a:picLocks noChangeAspect="1"/>
              </p:cNvPicPr>
              <p:nvPr/>
            </p:nvPicPr>
            <p:blipFill>
              <a:blip r:embed="rId6">
                <a:clrChange>
                  <a:clrFrom>
                    <a:srgbClr val="000000"/>
                  </a:clrFrom>
                  <a:clrTo>
                    <a:srgbClr val="000000">
                      <a:alpha val="0"/>
                    </a:srgbClr>
                  </a:clrTo>
                </a:clrChange>
                <a:duotone>
                  <a:schemeClr val="accent3">
                    <a:shade val="45000"/>
                    <a:satMod val="135000"/>
                  </a:schemeClr>
                  <a:prstClr val="white"/>
                </a:duotone>
              </a:blip>
              <a:stretch>
                <a:fillRect/>
              </a:stretch>
            </p:blipFill>
            <p:spPr>
              <a:xfrm>
                <a:off x="1108806" y="1988780"/>
                <a:ext cx="583176" cy="456399"/>
              </a:xfrm>
              <a:prstGeom prst="rect">
                <a:avLst/>
              </a:prstGeom>
            </p:spPr>
          </p:pic>
          <p:pic>
            <p:nvPicPr>
              <p:cNvPr id="4" name="Picture 3"/>
              <p:cNvPicPr>
                <a:picLocks noChangeAspect="1"/>
              </p:cNvPicPr>
              <p:nvPr/>
            </p:nvPicPr>
            <p:blipFill>
              <a:blip r:embed="rId7">
                <a:clrChange>
                  <a:clrFrom>
                    <a:srgbClr val="000000"/>
                  </a:clrFrom>
                  <a:clrTo>
                    <a:srgbClr val="000000">
                      <a:alpha val="0"/>
                    </a:srgbClr>
                  </a:clrTo>
                </a:clrChange>
              </a:blip>
              <a:stretch>
                <a:fillRect/>
              </a:stretch>
            </p:blipFill>
            <p:spPr>
              <a:xfrm>
                <a:off x="922035" y="2164066"/>
                <a:ext cx="437748" cy="649075"/>
              </a:xfrm>
              <a:prstGeom prst="rect">
                <a:avLst/>
              </a:prstGeom>
            </p:spPr>
          </p:pic>
          <p:sp>
            <p:nvSpPr>
              <p:cNvPr id="3" name="TextBox 2"/>
              <p:cNvSpPr txBox="1"/>
              <p:nvPr/>
            </p:nvSpPr>
            <p:spPr>
              <a:xfrm>
                <a:off x="1096352" y="1940687"/>
                <a:ext cx="345801" cy="169277"/>
              </a:xfrm>
              <a:prstGeom prst="rect">
                <a:avLst/>
              </a:prstGeom>
              <a:noFill/>
            </p:spPr>
            <p:txBody>
              <a:bodyPr wrap="square" rtlCol="0">
                <a:spAutoFit/>
              </a:bodyPr>
              <a:lstStyle/>
              <a:p>
                <a:pPr>
                  <a:spcBef>
                    <a:spcPts val="0"/>
                  </a:spcBef>
                  <a:spcAft>
                    <a:spcPts val="0"/>
                  </a:spcAft>
                  <a:buClr>
                    <a:schemeClr val="bg1"/>
                  </a:buClr>
                </a:pPr>
                <a:r>
                  <a:rPr lang="en-US" sz="500" dirty="0">
                    <a:latin typeface="+mn-lt"/>
                  </a:rPr>
                  <a:t>Files</a:t>
                </a:r>
              </a:p>
            </p:txBody>
          </p:sp>
          <p:sp>
            <p:nvSpPr>
              <p:cNvPr id="30" name="TextBox 29"/>
              <p:cNvSpPr txBox="1"/>
              <p:nvPr/>
            </p:nvSpPr>
            <p:spPr>
              <a:xfrm>
                <a:off x="1253585" y="1831900"/>
                <a:ext cx="345801" cy="169277"/>
              </a:xfrm>
              <a:prstGeom prst="rect">
                <a:avLst/>
              </a:prstGeom>
              <a:noFill/>
            </p:spPr>
            <p:txBody>
              <a:bodyPr wrap="square" rtlCol="0">
                <a:spAutoFit/>
              </a:bodyPr>
              <a:lstStyle/>
              <a:p>
                <a:pPr>
                  <a:spcBef>
                    <a:spcPts val="0"/>
                  </a:spcBef>
                  <a:spcAft>
                    <a:spcPts val="0"/>
                  </a:spcAft>
                  <a:buClr>
                    <a:schemeClr val="bg1"/>
                  </a:buClr>
                </a:pPr>
                <a:r>
                  <a:rPr lang="en-US" sz="500" dirty="0">
                    <a:latin typeface="+mn-lt"/>
                  </a:rPr>
                  <a:t>Files</a:t>
                </a:r>
              </a:p>
            </p:txBody>
          </p:sp>
          <p:sp>
            <p:nvSpPr>
              <p:cNvPr id="31" name="TextBox 30"/>
              <p:cNvSpPr txBox="1"/>
              <p:nvPr/>
            </p:nvSpPr>
            <p:spPr>
              <a:xfrm>
                <a:off x="1422245" y="1729870"/>
                <a:ext cx="345801" cy="169277"/>
              </a:xfrm>
              <a:prstGeom prst="rect">
                <a:avLst/>
              </a:prstGeom>
              <a:noFill/>
            </p:spPr>
            <p:txBody>
              <a:bodyPr wrap="square" rtlCol="0">
                <a:spAutoFit/>
              </a:bodyPr>
              <a:lstStyle/>
              <a:p>
                <a:pPr>
                  <a:spcBef>
                    <a:spcPts val="0"/>
                  </a:spcBef>
                  <a:spcAft>
                    <a:spcPts val="0"/>
                  </a:spcAft>
                  <a:buClr>
                    <a:schemeClr val="bg1"/>
                  </a:buClr>
                </a:pPr>
                <a:r>
                  <a:rPr lang="en-US" sz="500" dirty="0">
                    <a:latin typeface="+mn-lt"/>
                  </a:rPr>
                  <a:t>Files</a:t>
                </a:r>
              </a:p>
            </p:txBody>
          </p:sp>
        </p:grpSp>
      </p:grpSp>
      <p:grpSp>
        <p:nvGrpSpPr>
          <p:cNvPr id="32" name="Group 31"/>
          <p:cNvGrpSpPr/>
          <p:nvPr/>
        </p:nvGrpSpPr>
        <p:grpSpPr>
          <a:xfrm>
            <a:off x="4688878" y="4285492"/>
            <a:ext cx="4205951" cy="307777"/>
            <a:chOff x="5079629" y="4178808"/>
            <a:chExt cx="3823738" cy="307777"/>
          </a:xfrm>
        </p:grpSpPr>
        <p:sp>
          <p:nvSpPr>
            <p:cNvPr id="33" name="Rectangle 32"/>
            <p:cNvSpPr/>
            <p:nvPr/>
          </p:nvSpPr>
          <p:spPr>
            <a:xfrm>
              <a:off x="5314036" y="4178808"/>
              <a:ext cx="3589331" cy="307777"/>
            </a:xfrm>
            <a:prstGeom prst="rect">
              <a:avLst/>
            </a:prstGeom>
          </p:spPr>
          <p:txBody>
            <a:bodyPr wrap="square">
              <a:spAutoFit/>
            </a:bodyPr>
            <a:lstStyle/>
            <a:p>
              <a:pPr lvl="0"/>
              <a:r>
                <a:rPr lang="en-US" sz="1400" dirty="0">
                  <a:solidFill>
                    <a:schemeClr val="tx2"/>
                  </a:solidFill>
                  <a:latin typeface="Arial" panose="020B0604020202020204" pitchFamily="34" charset="0"/>
                  <a:ea typeface="SimSun" panose="02010600030101010101" pitchFamily="2" charset="-122"/>
                  <a:cs typeface="Mangal"/>
                </a:rPr>
                <a:t>Native file migration from VNX</a:t>
              </a:r>
            </a:p>
          </p:txBody>
        </p:sp>
        <p:pic>
          <p:nvPicPr>
            <p:cNvPr id="34" name="Picture 33" descr="check mark.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79629" y="4212463"/>
              <a:ext cx="234407" cy="249907"/>
            </a:xfrm>
            <a:prstGeom prst="rect">
              <a:avLst/>
            </a:prstGeom>
          </p:spPr>
        </p:pic>
      </p:grpSp>
    </p:spTree>
    <p:extLst>
      <p:ext uri="{BB962C8B-B14F-4D97-AF65-F5344CB8AC3E}">
        <p14:creationId xmlns:p14="http://schemas.microsoft.com/office/powerpoint/2010/main" val="3150677249"/>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8" y="1945834"/>
            <a:ext cx="7955280" cy="640080"/>
          </a:xfrm>
        </p:spPr>
        <p:txBody>
          <a:bodyPr>
            <a:normAutofit/>
          </a:bodyPr>
          <a:lstStyle/>
          <a:p>
            <a:r>
              <a:rPr lang="en-US" sz="3200" dirty="0"/>
              <a:t>Dell EMC Unity Technology Features</a:t>
            </a:r>
          </a:p>
        </p:txBody>
      </p:sp>
      <p:pic>
        <p:nvPicPr>
          <p:cNvPr id="5" name="Picture 3" descr="C:\Users\espina\Desktop\CloudIQ Infographic\Images\2U_DellEMC-UNITY_F02AF_1609014.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218" y="2480570"/>
            <a:ext cx="4519375" cy="84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734633"/>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80" y="231418"/>
            <a:ext cx="7981785" cy="443198"/>
          </a:xfrm>
        </p:spPr>
        <p:txBody>
          <a:bodyPr/>
          <a:lstStyle/>
          <a:p>
            <a:pPr fontAlgn="auto">
              <a:spcAft>
                <a:spcPts val="0"/>
              </a:spcAft>
            </a:pPr>
            <a:r>
              <a:rPr lang="en-US" sz="3200" dirty="0">
                <a:solidFill>
                  <a:prstClr val="white"/>
                </a:solidFill>
              </a:rPr>
              <a:t>Architecture does matter</a:t>
            </a:r>
          </a:p>
        </p:txBody>
      </p:sp>
      <p:sp>
        <p:nvSpPr>
          <p:cNvPr id="44" name="Rounded Rectangle 43"/>
          <p:cNvSpPr/>
          <p:nvPr/>
        </p:nvSpPr>
        <p:spPr>
          <a:xfrm>
            <a:off x="4639037" y="1167055"/>
            <a:ext cx="4381512" cy="3030405"/>
          </a:xfrm>
          <a:prstGeom prst="roundRect">
            <a:avLst>
              <a:gd name="adj" fmla="val 2823"/>
            </a:avLst>
          </a:prstGeom>
          <a:solidFill>
            <a:schemeClr val="bg2"/>
          </a:solidFill>
          <a:ln w="3175" cap="flat" cmpd="sng" algn="ctr">
            <a:solidFill>
              <a:schemeClr val="tx2"/>
            </a:solidFill>
            <a:prstDash val="solid"/>
            <a:miter lim="800000"/>
          </a:ln>
          <a:effectLst>
            <a:glow rad="139700">
              <a:srgbClr val="44546A">
                <a:alpha val="40000"/>
              </a:srgbClr>
            </a:glow>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 name="Rounded Rectangle 44"/>
          <p:cNvSpPr/>
          <p:nvPr/>
        </p:nvSpPr>
        <p:spPr>
          <a:xfrm>
            <a:off x="4854721" y="2151539"/>
            <a:ext cx="1888273" cy="350895"/>
          </a:xfrm>
          <a:prstGeom prst="roundRect">
            <a:avLst/>
          </a:prstGeom>
          <a:solidFill>
            <a:srgbClr val="70AD47"/>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rPr>
              <a:t>Active</a:t>
            </a:r>
          </a:p>
        </p:txBody>
      </p:sp>
      <p:sp>
        <p:nvSpPr>
          <p:cNvPr id="46" name="Rounded Rectangle 45"/>
          <p:cNvSpPr/>
          <p:nvPr/>
        </p:nvSpPr>
        <p:spPr>
          <a:xfrm>
            <a:off x="6867286" y="2150515"/>
            <a:ext cx="1888273" cy="350895"/>
          </a:xfrm>
          <a:prstGeom prst="roundRect">
            <a:avLst/>
          </a:prstGeom>
          <a:solidFill>
            <a:srgbClr val="70AD47"/>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rPr>
              <a:t>Active</a:t>
            </a:r>
          </a:p>
        </p:txBody>
      </p:sp>
      <p:sp>
        <p:nvSpPr>
          <p:cNvPr id="47" name="Rounded Rectangle 46"/>
          <p:cNvSpPr/>
          <p:nvPr/>
        </p:nvSpPr>
        <p:spPr>
          <a:xfrm>
            <a:off x="5869790" y="1295073"/>
            <a:ext cx="1888273" cy="350895"/>
          </a:xfrm>
          <a:prstGeom prst="roundRect">
            <a:avLst/>
          </a:prstGeom>
          <a:solidFill>
            <a:srgbClr val="A5A5A5"/>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1" i="0" u="none" strike="noStrike" kern="0" cap="none" spc="0" normalizeH="0" baseline="0" noProof="0" dirty="0">
                <a:ln>
                  <a:noFill/>
                </a:ln>
                <a:solidFill>
                  <a:schemeClr val="bg2"/>
                </a:solidFill>
                <a:effectLst/>
                <a:uLnTx/>
                <a:uFillTx/>
                <a:latin typeface="Calibri" panose="020F0502020204030204"/>
                <a:ea typeface="+mn-ea"/>
                <a:cs typeface="+mn-cs"/>
              </a:rPr>
              <a:t>SAN</a:t>
            </a:r>
          </a:p>
        </p:txBody>
      </p:sp>
      <p:sp>
        <p:nvSpPr>
          <p:cNvPr id="48" name="Left-Right Arrow 47"/>
          <p:cNvSpPr/>
          <p:nvPr/>
        </p:nvSpPr>
        <p:spPr>
          <a:xfrm>
            <a:off x="6431218" y="2202607"/>
            <a:ext cx="745950" cy="248759"/>
          </a:xfrm>
          <a:prstGeom prst="leftRightArrow">
            <a:avLst/>
          </a:prstGeom>
          <a:solidFill>
            <a:schemeClr val="tx2">
              <a:lumMod val="75000"/>
            </a:schemeClr>
          </a:solid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nvGrpSpPr>
          <p:cNvPr id="49" name="Group 48"/>
          <p:cNvGrpSpPr/>
          <p:nvPr/>
        </p:nvGrpSpPr>
        <p:grpSpPr>
          <a:xfrm>
            <a:off x="5539755" y="2566490"/>
            <a:ext cx="491741" cy="384674"/>
            <a:chOff x="4817214" y="2288988"/>
            <a:chExt cx="492196" cy="385030"/>
          </a:xfrm>
          <a:solidFill>
            <a:schemeClr val="tx2">
              <a:lumMod val="75000"/>
            </a:schemeClr>
          </a:solidFill>
        </p:grpSpPr>
        <p:sp>
          <p:nvSpPr>
            <p:cNvPr id="50" name="Up Arrow 49"/>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sp>
          <p:nvSpPr>
            <p:cNvPr id="51" name="Up Arrow 50"/>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grpSp>
        <p:nvGrpSpPr>
          <p:cNvPr id="52" name="Group 51"/>
          <p:cNvGrpSpPr/>
          <p:nvPr/>
        </p:nvGrpSpPr>
        <p:grpSpPr>
          <a:xfrm>
            <a:off x="7558967" y="2566490"/>
            <a:ext cx="491741" cy="384674"/>
            <a:chOff x="4817214" y="2288988"/>
            <a:chExt cx="492196" cy="385030"/>
          </a:xfrm>
          <a:solidFill>
            <a:schemeClr val="tx2">
              <a:lumMod val="75000"/>
            </a:schemeClr>
          </a:solidFill>
        </p:grpSpPr>
        <p:sp>
          <p:nvSpPr>
            <p:cNvPr id="53" name="Up Arrow 52"/>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sp>
          <p:nvSpPr>
            <p:cNvPr id="54" name="Up Arrow 53"/>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grpSp>
        <p:nvGrpSpPr>
          <p:cNvPr id="55" name="Group 54"/>
          <p:cNvGrpSpPr/>
          <p:nvPr/>
        </p:nvGrpSpPr>
        <p:grpSpPr>
          <a:xfrm>
            <a:off x="7143717" y="1705277"/>
            <a:ext cx="491741" cy="384674"/>
            <a:chOff x="4817214" y="2288988"/>
            <a:chExt cx="492196" cy="385030"/>
          </a:xfrm>
          <a:solidFill>
            <a:schemeClr val="tx2">
              <a:lumMod val="75000"/>
            </a:schemeClr>
          </a:solidFill>
        </p:grpSpPr>
        <p:sp>
          <p:nvSpPr>
            <p:cNvPr id="56" name="Up Arrow 55"/>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sp>
          <p:nvSpPr>
            <p:cNvPr id="57" name="Up Arrow 56"/>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grpSp>
        <p:nvGrpSpPr>
          <p:cNvPr id="58" name="Group 57"/>
          <p:cNvGrpSpPr/>
          <p:nvPr/>
        </p:nvGrpSpPr>
        <p:grpSpPr>
          <a:xfrm>
            <a:off x="5995922" y="1699187"/>
            <a:ext cx="491741" cy="384674"/>
            <a:chOff x="4817214" y="2288988"/>
            <a:chExt cx="492196" cy="385030"/>
          </a:xfrm>
          <a:solidFill>
            <a:schemeClr val="tx2">
              <a:lumMod val="75000"/>
            </a:schemeClr>
          </a:solidFill>
        </p:grpSpPr>
        <p:sp>
          <p:nvSpPr>
            <p:cNvPr id="59" name="Up Arrow 58"/>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sp>
          <p:nvSpPr>
            <p:cNvPr id="60" name="Up Arrow 59"/>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sp>
        <p:nvSpPr>
          <p:cNvPr id="62" name="Rounded Rectangle 61"/>
          <p:cNvSpPr/>
          <p:nvPr/>
        </p:nvSpPr>
        <p:spPr>
          <a:xfrm>
            <a:off x="147581" y="1172080"/>
            <a:ext cx="4346034" cy="3025377"/>
          </a:xfrm>
          <a:prstGeom prst="roundRect">
            <a:avLst>
              <a:gd name="adj" fmla="val 2823"/>
            </a:avLst>
          </a:prstGeom>
          <a:solidFill>
            <a:schemeClr val="bg2"/>
          </a:solidFill>
          <a:ln w="3175" cap="flat" cmpd="sng" algn="ctr">
            <a:solidFill>
              <a:schemeClr val="tx2"/>
            </a:solidFill>
            <a:prstDash val="solid"/>
            <a:miter lim="800000"/>
          </a:ln>
          <a:effectLst>
            <a:glow rad="139700">
              <a:srgbClr val="44546A">
                <a:alpha val="40000"/>
              </a:srgbClr>
            </a:glow>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endPar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1" name="Rounded Rectangle 80"/>
          <p:cNvSpPr/>
          <p:nvPr/>
        </p:nvSpPr>
        <p:spPr>
          <a:xfrm>
            <a:off x="361791" y="2138828"/>
            <a:ext cx="1888273" cy="350895"/>
          </a:xfrm>
          <a:prstGeom prst="roundRect">
            <a:avLst/>
          </a:prstGeom>
          <a:solidFill>
            <a:srgbClr val="70AD47"/>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rPr>
              <a:t>Active</a:t>
            </a:r>
          </a:p>
        </p:txBody>
      </p:sp>
      <p:sp>
        <p:nvSpPr>
          <p:cNvPr id="82" name="Rounded Rectangle 81"/>
          <p:cNvSpPr/>
          <p:nvPr/>
        </p:nvSpPr>
        <p:spPr>
          <a:xfrm>
            <a:off x="2392065" y="2144913"/>
            <a:ext cx="1888273" cy="350895"/>
          </a:xfrm>
          <a:prstGeom prst="roundRect">
            <a:avLst/>
          </a:prstGeom>
          <a:solidFill>
            <a:srgbClr val="FF0000"/>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rPr>
              <a:t>Pa</a:t>
            </a:r>
            <a:r>
              <a:rPr kumimoji="0" lang="en-US" sz="1998" b="0" i="0" u="none" strike="noStrike" kern="0" cap="none" spc="0" normalizeH="0" baseline="0" noProof="0" dirty="0">
                <a:ln>
                  <a:noFill/>
                </a:ln>
                <a:solidFill>
                  <a:schemeClr val="tx2"/>
                </a:solidFill>
                <a:effectLst/>
                <a:uLnTx/>
                <a:uFillTx/>
                <a:latin typeface="Calibri" panose="020F0502020204030204"/>
                <a:ea typeface="+mn-ea"/>
                <a:cs typeface="+mn-cs"/>
              </a:rPr>
              <a:t>ss</a:t>
            </a:r>
            <a:r>
              <a:rPr kumimoji="0" lang="en-US" sz="1998" b="0" i="0" u="none" strike="noStrike" kern="0" cap="none" spc="0" normalizeH="0" baseline="0" noProof="0" dirty="0">
                <a:ln>
                  <a:noFill/>
                </a:ln>
                <a:solidFill>
                  <a:srgbClr val="FFFFFF"/>
                </a:solidFill>
                <a:effectLst/>
                <a:uLnTx/>
                <a:uFillTx/>
                <a:latin typeface="Calibri" panose="020F0502020204030204"/>
                <a:ea typeface="+mn-ea"/>
                <a:cs typeface="+mn-cs"/>
              </a:rPr>
              <a:t>ive</a:t>
            </a:r>
          </a:p>
        </p:txBody>
      </p:sp>
      <p:sp>
        <p:nvSpPr>
          <p:cNvPr id="87" name="Rounded Rectangle 86"/>
          <p:cNvSpPr/>
          <p:nvPr/>
        </p:nvSpPr>
        <p:spPr>
          <a:xfrm>
            <a:off x="1376861" y="1282362"/>
            <a:ext cx="1888273" cy="350895"/>
          </a:xfrm>
          <a:prstGeom prst="roundRect">
            <a:avLst/>
          </a:prstGeom>
          <a:solidFill>
            <a:schemeClr val="tx2">
              <a:lumMod val="75000"/>
            </a:schemeClr>
          </a:solidFill>
          <a:ln w="19050" cap="flat" cmpd="sng" algn="ctr">
            <a:noFill/>
            <a:prstDash val="solid"/>
            <a:miter lim="800000"/>
          </a:ln>
          <a:effectLst>
            <a:softEdge rad="6350"/>
          </a:effectLst>
        </p:spPr>
        <p:txBody>
          <a:bodyPr lIns="0" tIns="0" rIns="0" bIns="0" rtlCol="0" anchor="ctr"/>
          <a:lstStyle/>
          <a:p>
            <a:pPr marL="0" marR="0" lvl="0" indent="0" algn="ctr" defTabSz="685183" eaLnBrk="1" fontAlgn="auto" latinLnBrk="0" hangingPunct="1">
              <a:lnSpc>
                <a:spcPct val="100000"/>
              </a:lnSpc>
              <a:spcBef>
                <a:spcPts val="0"/>
              </a:spcBef>
              <a:spcAft>
                <a:spcPts val="0"/>
              </a:spcAft>
              <a:buClrTx/>
              <a:buSzTx/>
              <a:buFontTx/>
              <a:buNone/>
              <a:tabLst/>
              <a:defRPr/>
            </a:pPr>
            <a:r>
              <a:rPr kumimoji="0" lang="en-US" sz="1998" b="1" i="0" u="none" strike="noStrike" kern="0" cap="none" spc="0" normalizeH="0" baseline="0" noProof="0" dirty="0">
                <a:ln>
                  <a:noFill/>
                </a:ln>
                <a:solidFill>
                  <a:schemeClr val="bg2"/>
                </a:solidFill>
                <a:effectLst/>
                <a:uLnTx/>
                <a:uFillTx/>
                <a:latin typeface="Calibri" panose="020F0502020204030204"/>
                <a:ea typeface="+mn-ea"/>
                <a:cs typeface="+mn-cs"/>
              </a:rPr>
              <a:t>SAN</a:t>
            </a:r>
          </a:p>
        </p:txBody>
      </p:sp>
      <p:sp>
        <p:nvSpPr>
          <p:cNvPr id="88" name="Left-Right Arrow 87"/>
          <p:cNvSpPr/>
          <p:nvPr/>
        </p:nvSpPr>
        <p:spPr>
          <a:xfrm>
            <a:off x="1938289" y="2189896"/>
            <a:ext cx="745950" cy="248759"/>
          </a:xfrm>
          <a:prstGeom prst="leftRightArrow">
            <a:avLst/>
          </a:prstGeom>
          <a:solidFill>
            <a:schemeClr val="tx2">
              <a:lumMod val="75000"/>
            </a:schemeClr>
          </a:solid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rgbClr val="44546A"/>
              </a:solidFill>
              <a:effectLst/>
              <a:uLnTx/>
              <a:uFillTx/>
              <a:latin typeface="Calibri" panose="020F0502020204030204"/>
            </a:endParaRPr>
          </a:p>
        </p:txBody>
      </p:sp>
      <p:grpSp>
        <p:nvGrpSpPr>
          <p:cNvPr id="89" name="Group 88"/>
          <p:cNvGrpSpPr/>
          <p:nvPr/>
        </p:nvGrpSpPr>
        <p:grpSpPr>
          <a:xfrm>
            <a:off x="1105757" y="2552246"/>
            <a:ext cx="491741" cy="384674"/>
            <a:chOff x="4817214" y="2288988"/>
            <a:chExt cx="492196" cy="385030"/>
          </a:xfrm>
          <a:solidFill>
            <a:schemeClr val="tx1">
              <a:lumMod val="60000"/>
              <a:lumOff val="40000"/>
            </a:schemeClr>
          </a:solidFill>
        </p:grpSpPr>
        <p:sp>
          <p:nvSpPr>
            <p:cNvPr id="90" name="Up Arrow 89"/>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sp>
          <p:nvSpPr>
            <p:cNvPr id="91" name="Up Arrow 90"/>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grpSp>
      <p:grpSp>
        <p:nvGrpSpPr>
          <p:cNvPr id="92" name="Group 91"/>
          <p:cNvGrpSpPr/>
          <p:nvPr/>
        </p:nvGrpSpPr>
        <p:grpSpPr>
          <a:xfrm>
            <a:off x="2650788" y="1692566"/>
            <a:ext cx="491741" cy="384674"/>
            <a:chOff x="4817214" y="2288988"/>
            <a:chExt cx="492196" cy="385030"/>
          </a:xfrm>
          <a:solidFill>
            <a:schemeClr val="tx1">
              <a:lumMod val="60000"/>
              <a:lumOff val="40000"/>
            </a:schemeClr>
          </a:solidFill>
        </p:grpSpPr>
        <p:sp>
          <p:nvSpPr>
            <p:cNvPr id="93" name="Up Arrow 92"/>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sp>
          <p:nvSpPr>
            <p:cNvPr id="94" name="Up Arrow 93"/>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grpSp>
      <p:grpSp>
        <p:nvGrpSpPr>
          <p:cNvPr id="95" name="Group 94"/>
          <p:cNvGrpSpPr/>
          <p:nvPr/>
        </p:nvGrpSpPr>
        <p:grpSpPr>
          <a:xfrm>
            <a:off x="1502992" y="1686476"/>
            <a:ext cx="491741" cy="384674"/>
            <a:chOff x="4817214" y="2288988"/>
            <a:chExt cx="492196" cy="385030"/>
          </a:xfrm>
          <a:solidFill>
            <a:schemeClr val="tx1">
              <a:lumMod val="60000"/>
              <a:lumOff val="40000"/>
            </a:schemeClr>
          </a:solidFill>
        </p:grpSpPr>
        <p:sp>
          <p:nvSpPr>
            <p:cNvPr id="96" name="Up Arrow 95"/>
            <p:cNvSpPr/>
            <p:nvPr/>
          </p:nvSpPr>
          <p:spPr>
            <a:xfrm>
              <a:off x="4817214" y="2288988"/>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sp>
          <p:nvSpPr>
            <p:cNvPr id="97" name="Up Arrow 96"/>
            <p:cNvSpPr/>
            <p:nvPr/>
          </p:nvSpPr>
          <p:spPr>
            <a:xfrm flipV="1">
              <a:off x="5050049" y="2303819"/>
              <a:ext cx="259361" cy="370199"/>
            </a:xfrm>
            <a:prstGeom prst="upArrow">
              <a:avLst/>
            </a:prstGeom>
            <a:grpFill/>
            <a:effectLst/>
          </p:spPr>
          <p:txBody>
            <a:bodyPr wrap="square" lIns="182711" tIns="137033" rIns="137033" bIns="137033" rtlCol="0" anchor="ctr">
              <a:noAutofit/>
            </a:bodyPr>
            <a:lstStyle/>
            <a:p>
              <a:pPr marL="0" marR="0" lvl="0" indent="0" algn="ctr" defTabSz="685366" eaLnBrk="1" fontAlgn="auto" latinLnBrk="0" hangingPunct="1">
                <a:lnSpc>
                  <a:spcPct val="90000"/>
                </a:lnSpc>
                <a:spcBef>
                  <a:spcPts val="599"/>
                </a:spcBef>
                <a:spcAft>
                  <a:spcPts val="0"/>
                </a:spcAft>
                <a:buClrTx/>
                <a:buSzTx/>
                <a:buFontTx/>
                <a:buNone/>
                <a:tabLst/>
                <a:defRPr/>
              </a:pPr>
              <a:endParaRPr kumimoji="0" lang="en-US" sz="1998" b="0" i="0" u="none" strike="noStrike" kern="0" cap="none" spc="0" normalizeH="0" baseline="0" noProof="0" dirty="0">
                <a:ln>
                  <a:noFill/>
                </a:ln>
                <a:solidFill>
                  <a:schemeClr val="accent3">
                    <a:lumMod val="60000"/>
                    <a:lumOff val="40000"/>
                  </a:schemeClr>
                </a:solidFill>
                <a:effectLst/>
                <a:uLnTx/>
                <a:uFillTx/>
                <a:latin typeface="Calibri" panose="020F0502020204030204"/>
              </a:endParaRPr>
            </a:p>
          </p:txBody>
        </p:sp>
      </p:grpSp>
      <p:sp>
        <p:nvSpPr>
          <p:cNvPr id="99" name="TextBox 98"/>
          <p:cNvSpPr txBox="1"/>
          <p:nvPr/>
        </p:nvSpPr>
        <p:spPr>
          <a:xfrm>
            <a:off x="6051669" y="4250676"/>
            <a:ext cx="1727804" cy="286104"/>
          </a:xfrm>
          <a:prstGeom prst="rect">
            <a:avLst/>
          </a:prstGeom>
          <a:noFill/>
        </p:spPr>
        <p:txBody>
          <a:bodyPr wrap="square" rtlCol="0">
            <a:spAutoFit/>
          </a:bodyPr>
          <a:lstStyle/>
          <a:p>
            <a:pPr defTabSz="685366" fontAlgn="auto">
              <a:lnSpc>
                <a:spcPct val="90000"/>
              </a:lnSpc>
              <a:spcBef>
                <a:spcPts val="599"/>
              </a:spcBef>
              <a:spcAft>
                <a:spcPts val="0"/>
              </a:spcAft>
              <a:buClr>
                <a:prstClr val="white"/>
              </a:buClr>
            </a:pPr>
            <a:r>
              <a:rPr lang="en-US" sz="1399" dirty="0">
                <a:solidFill>
                  <a:prstClr val="white"/>
                </a:solidFill>
                <a:latin typeface="Calibri" panose="020F0502020204030204"/>
              </a:rPr>
              <a:t>Advanced Mid-Range</a:t>
            </a:r>
          </a:p>
        </p:txBody>
      </p:sp>
      <p:grpSp>
        <p:nvGrpSpPr>
          <p:cNvPr id="102" name="Group 101"/>
          <p:cNvGrpSpPr/>
          <p:nvPr/>
        </p:nvGrpSpPr>
        <p:grpSpPr>
          <a:xfrm>
            <a:off x="329922" y="3042581"/>
            <a:ext cx="4037673" cy="973450"/>
            <a:chOff x="306794" y="2849527"/>
            <a:chExt cx="4041412" cy="974351"/>
          </a:xfrm>
        </p:grpSpPr>
        <p:grpSp>
          <p:nvGrpSpPr>
            <p:cNvPr id="103" name="Group 102"/>
            <p:cNvGrpSpPr/>
            <p:nvPr/>
          </p:nvGrpSpPr>
          <p:grpSpPr>
            <a:xfrm>
              <a:off x="460389" y="2953742"/>
              <a:ext cx="3746352" cy="774439"/>
              <a:chOff x="460389" y="2953742"/>
              <a:chExt cx="3746352" cy="774439"/>
            </a:xfrm>
          </p:grpSpPr>
          <p:pic>
            <p:nvPicPr>
              <p:cNvPr id="105" name="Picture 10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89" y="2953742"/>
                <a:ext cx="573107" cy="763344"/>
              </a:xfrm>
              <a:prstGeom prst="rect">
                <a:avLst/>
              </a:prstGeom>
              <a:solidFill>
                <a:srgbClr val="44546A"/>
              </a:solidFill>
              <a:ln>
                <a:solidFill>
                  <a:sysClr val="window" lastClr="FFFFFF"/>
                </a:solidFill>
              </a:ln>
            </p:spPr>
          </p:pic>
          <p:pic>
            <p:nvPicPr>
              <p:cNvPr id="106" name="Picture 1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596" y="2959890"/>
                <a:ext cx="573107" cy="763344"/>
              </a:xfrm>
              <a:prstGeom prst="rect">
                <a:avLst/>
              </a:prstGeom>
              <a:solidFill>
                <a:srgbClr val="44546A"/>
              </a:solidFill>
              <a:ln>
                <a:solidFill>
                  <a:sysClr val="window" lastClr="FFFFFF"/>
                </a:solidFill>
              </a:ln>
            </p:spPr>
          </p:pic>
          <p:pic>
            <p:nvPicPr>
              <p:cNvPr id="107" name="Picture 10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053" y="2962264"/>
                <a:ext cx="573107" cy="763344"/>
              </a:xfrm>
              <a:prstGeom prst="rect">
                <a:avLst/>
              </a:prstGeom>
              <a:solidFill>
                <a:srgbClr val="44546A"/>
              </a:solidFill>
              <a:ln>
                <a:solidFill>
                  <a:sysClr val="window" lastClr="FFFFFF"/>
                </a:solidFill>
              </a:ln>
            </p:spPr>
          </p:pic>
          <p:pic>
            <p:nvPicPr>
              <p:cNvPr id="108" name="Picture 10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8137" y="2962264"/>
                <a:ext cx="573107" cy="763344"/>
              </a:xfrm>
              <a:prstGeom prst="rect">
                <a:avLst/>
              </a:prstGeom>
              <a:solidFill>
                <a:srgbClr val="44546A"/>
              </a:solidFill>
              <a:ln>
                <a:solidFill>
                  <a:sysClr val="window" lastClr="FFFFFF"/>
                </a:solidFill>
              </a:ln>
            </p:spPr>
          </p:pic>
          <p:pic>
            <p:nvPicPr>
              <p:cNvPr id="109" name="Picture 1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4442" y="2964375"/>
                <a:ext cx="573107" cy="763344"/>
              </a:xfrm>
              <a:prstGeom prst="rect">
                <a:avLst/>
              </a:prstGeom>
              <a:solidFill>
                <a:srgbClr val="44546A"/>
              </a:solidFill>
              <a:ln>
                <a:solidFill>
                  <a:sysClr val="window" lastClr="FFFFFF"/>
                </a:solidFill>
              </a:ln>
            </p:spPr>
          </p:pic>
          <p:pic>
            <p:nvPicPr>
              <p:cNvPr id="110" name="Picture 10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634" y="2964837"/>
                <a:ext cx="573107" cy="763344"/>
              </a:xfrm>
              <a:prstGeom prst="rect">
                <a:avLst/>
              </a:prstGeom>
              <a:solidFill>
                <a:srgbClr val="44546A"/>
              </a:solidFill>
              <a:ln>
                <a:solidFill>
                  <a:sysClr val="window" lastClr="FFFFFF"/>
                </a:solidFill>
              </a:ln>
            </p:spPr>
          </p:pic>
        </p:grpSp>
        <p:sp>
          <p:nvSpPr>
            <p:cNvPr id="104" name="Rounded Rectangle 103"/>
            <p:cNvSpPr/>
            <p:nvPr/>
          </p:nvSpPr>
          <p:spPr>
            <a:xfrm>
              <a:off x="306794" y="2849527"/>
              <a:ext cx="4041412" cy="974351"/>
            </a:xfrm>
            <a:prstGeom prst="roundRect">
              <a:avLst/>
            </a:prstGeom>
            <a:noFill/>
            <a:ln w="19050" cap="flat" cmpd="sng" algn="ctr">
              <a:solidFill>
                <a:sysClr val="window" lastClr="FFFFFF"/>
              </a:solidFill>
              <a:prstDash val="solid"/>
              <a:miter lim="800000"/>
            </a:ln>
            <a:effectLst/>
          </p:spPr>
          <p:txBody>
            <a:bodyPr rtlCol="0" anchor="ctr"/>
            <a:lstStyle/>
            <a:p>
              <a:pPr marL="0" marR="0" lvl="0" indent="0" algn="ctr" defTabSz="685366"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1" name="Group 110"/>
          <p:cNvGrpSpPr/>
          <p:nvPr/>
        </p:nvGrpSpPr>
        <p:grpSpPr>
          <a:xfrm>
            <a:off x="4815498" y="3037327"/>
            <a:ext cx="4037673" cy="973450"/>
            <a:chOff x="306794" y="2849527"/>
            <a:chExt cx="4041412" cy="974351"/>
          </a:xfrm>
        </p:grpSpPr>
        <p:grpSp>
          <p:nvGrpSpPr>
            <p:cNvPr id="112" name="Group 111"/>
            <p:cNvGrpSpPr/>
            <p:nvPr/>
          </p:nvGrpSpPr>
          <p:grpSpPr>
            <a:xfrm>
              <a:off x="460389" y="2953742"/>
              <a:ext cx="3746352" cy="774439"/>
              <a:chOff x="460389" y="2953742"/>
              <a:chExt cx="3746352" cy="774439"/>
            </a:xfrm>
          </p:grpSpPr>
          <p:pic>
            <p:nvPicPr>
              <p:cNvPr id="114" name="Picture 1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89" y="2953742"/>
                <a:ext cx="573107" cy="763344"/>
              </a:xfrm>
              <a:prstGeom prst="rect">
                <a:avLst/>
              </a:prstGeom>
              <a:solidFill>
                <a:srgbClr val="44546A"/>
              </a:solidFill>
              <a:ln>
                <a:solidFill>
                  <a:sysClr val="window" lastClr="FFFFFF"/>
                </a:solidFill>
              </a:ln>
            </p:spPr>
          </p:pic>
          <p:pic>
            <p:nvPicPr>
              <p:cNvPr id="115" name="Picture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596" y="2959890"/>
                <a:ext cx="573107" cy="763344"/>
              </a:xfrm>
              <a:prstGeom prst="rect">
                <a:avLst/>
              </a:prstGeom>
              <a:solidFill>
                <a:srgbClr val="44546A"/>
              </a:solidFill>
              <a:ln>
                <a:solidFill>
                  <a:sysClr val="window" lastClr="FFFFFF"/>
                </a:solidFill>
              </a:ln>
            </p:spPr>
          </p:pic>
          <p:pic>
            <p:nvPicPr>
              <p:cNvPr id="116" name="Picture 1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053" y="2962264"/>
                <a:ext cx="573107" cy="763344"/>
              </a:xfrm>
              <a:prstGeom prst="rect">
                <a:avLst/>
              </a:prstGeom>
              <a:solidFill>
                <a:srgbClr val="44546A"/>
              </a:solidFill>
              <a:ln>
                <a:solidFill>
                  <a:sysClr val="window" lastClr="FFFFFF"/>
                </a:solidFill>
              </a:ln>
            </p:spPr>
          </p:pic>
          <p:pic>
            <p:nvPicPr>
              <p:cNvPr id="117" name="Picture 1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8137" y="2962264"/>
                <a:ext cx="573107" cy="763344"/>
              </a:xfrm>
              <a:prstGeom prst="rect">
                <a:avLst/>
              </a:prstGeom>
              <a:solidFill>
                <a:srgbClr val="44546A"/>
              </a:solidFill>
              <a:ln>
                <a:solidFill>
                  <a:sysClr val="window" lastClr="FFFFFF"/>
                </a:solidFill>
              </a:ln>
            </p:spPr>
          </p:pic>
          <p:pic>
            <p:nvPicPr>
              <p:cNvPr id="118" name="Picture 1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4442" y="2964375"/>
                <a:ext cx="573107" cy="763344"/>
              </a:xfrm>
              <a:prstGeom prst="rect">
                <a:avLst/>
              </a:prstGeom>
              <a:solidFill>
                <a:srgbClr val="44546A"/>
              </a:solidFill>
              <a:ln>
                <a:solidFill>
                  <a:sysClr val="window" lastClr="FFFFFF"/>
                </a:solidFill>
              </a:ln>
            </p:spPr>
          </p:pic>
          <p:pic>
            <p:nvPicPr>
              <p:cNvPr id="119" name="Picture 1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634" y="2964837"/>
                <a:ext cx="573107" cy="763344"/>
              </a:xfrm>
              <a:prstGeom prst="rect">
                <a:avLst/>
              </a:prstGeom>
              <a:solidFill>
                <a:srgbClr val="44546A"/>
              </a:solidFill>
              <a:ln>
                <a:solidFill>
                  <a:sysClr val="window" lastClr="FFFFFF"/>
                </a:solidFill>
              </a:ln>
            </p:spPr>
          </p:pic>
        </p:grpSp>
        <p:sp>
          <p:nvSpPr>
            <p:cNvPr id="113" name="Rounded Rectangle 112"/>
            <p:cNvSpPr/>
            <p:nvPr/>
          </p:nvSpPr>
          <p:spPr>
            <a:xfrm>
              <a:off x="306794" y="2849527"/>
              <a:ext cx="4041412" cy="974351"/>
            </a:xfrm>
            <a:prstGeom prst="roundRect">
              <a:avLst/>
            </a:prstGeom>
            <a:noFill/>
            <a:ln w="19050" cap="flat" cmpd="sng" algn="ctr">
              <a:solidFill>
                <a:sysClr val="window" lastClr="FFFFFF"/>
              </a:solidFill>
              <a:prstDash val="solid"/>
              <a:miter lim="800000"/>
            </a:ln>
            <a:effectLst/>
          </p:spPr>
          <p:txBody>
            <a:bodyPr rtlCol="0" anchor="ctr"/>
            <a:lstStyle/>
            <a:p>
              <a:pPr marL="0" marR="0" lvl="0" indent="0" algn="ctr" defTabSz="685366"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0" name="TextBox 119"/>
          <p:cNvSpPr txBox="1"/>
          <p:nvPr/>
        </p:nvSpPr>
        <p:spPr>
          <a:xfrm>
            <a:off x="1289783" y="4250676"/>
            <a:ext cx="2098973" cy="286104"/>
          </a:xfrm>
          <a:prstGeom prst="rect">
            <a:avLst/>
          </a:prstGeom>
          <a:noFill/>
        </p:spPr>
        <p:txBody>
          <a:bodyPr wrap="none" rtlCol="0">
            <a:spAutoFit/>
          </a:bodyPr>
          <a:lstStyle/>
          <a:p>
            <a:pPr defTabSz="685366" fontAlgn="auto">
              <a:lnSpc>
                <a:spcPct val="90000"/>
              </a:lnSpc>
              <a:spcBef>
                <a:spcPts val="599"/>
              </a:spcBef>
              <a:spcAft>
                <a:spcPts val="0"/>
              </a:spcAft>
              <a:buClr>
                <a:prstClr val="white"/>
              </a:buClr>
              <a:defRPr/>
            </a:pPr>
            <a:r>
              <a:rPr lang="en-US" sz="1399" dirty="0">
                <a:solidFill>
                  <a:prstClr val="white"/>
                </a:solidFill>
                <a:latin typeface="Calibri" panose="020F0502020204030204"/>
              </a:rPr>
              <a:t>Basic Mid-Range Offerings</a:t>
            </a:r>
          </a:p>
        </p:txBody>
      </p:sp>
      <p:pic>
        <p:nvPicPr>
          <p:cNvPr id="121" name="Picture 2" descr="C:\Users\hendeb1\Documents\!CONTENT\!Unityshare\2. Graphics and Pictures\DELLEMC Rebrand Images\2U_DellEMC-UNITY_F02AF_1609014.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42357"/>
          <a:stretch/>
        </p:blipFill>
        <p:spPr bwMode="auto">
          <a:xfrm>
            <a:off x="6246725" y="2520140"/>
            <a:ext cx="1059942" cy="24059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2698866" y="2563481"/>
            <a:ext cx="394408" cy="394408"/>
          </a:xfrm>
          <a:prstGeom prst="ellipse">
            <a:avLst/>
          </a:prstGeom>
          <a:solidFill>
            <a:schemeClr val="tx2">
              <a:lumMod val="75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r>
              <a:rPr lang="en-US" sz="2000" dirty="0">
                <a:solidFill>
                  <a:schemeClr val="bg2"/>
                </a:solidFill>
                <a:latin typeface="+mn-lt"/>
              </a:rPr>
              <a:t>?</a:t>
            </a:r>
          </a:p>
        </p:txBody>
      </p:sp>
      <p:sp>
        <p:nvSpPr>
          <p:cNvPr id="61" name="Rectangle 60"/>
          <p:cNvSpPr/>
          <p:nvPr/>
        </p:nvSpPr>
        <p:spPr>
          <a:xfrm>
            <a:off x="151154" y="590674"/>
            <a:ext cx="8038953" cy="400110"/>
          </a:xfrm>
          <a:prstGeom prst="rect">
            <a:avLst/>
          </a:prstGeom>
        </p:spPr>
        <p:txBody>
          <a:bodyPr wrap="square">
            <a:spAutoFit/>
          </a:bodyPr>
          <a:lstStyle/>
          <a:p>
            <a:r>
              <a:rPr lang="en-US" sz="2000" dirty="0">
                <a:solidFill>
                  <a:schemeClr val="tx1">
                    <a:lumMod val="40000"/>
                    <a:lumOff val="60000"/>
                  </a:schemeClr>
                </a:solidFill>
              </a:rPr>
              <a:t>Your Dell EMC investment is working 100% for your business</a:t>
            </a:r>
          </a:p>
        </p:txBody>
      </p:sp>
      <p:sp>
        <p:nvSpPr>
          <p:cNvPr id="63" name="TextBox 62"/>
          <p:cNvSpPr txBox="1"/>
          <p:nvPr/>
        </p:nvSpPr>
        <p:spPr>
          <a:xfrm>
            <a:off x="3057853" y="2552766"/>
            <a:ext cx="1510392" cy="424732"/>
          </a:xfrm>
          <a:prstGeom prst="rect">
            <a:avLst/>
          </a:prstGeom>
          <a:noFill/>
        </p:spPr>
        <p:txBody>
          <a:bodyPr wrap="square" rtlCol="0">
            <a:spAutoFit/>
          </a:bodyPr>
          <a:lstStyle/>
          <a:p>
            <a:pPr defTabSz="685366" fontAlgn="auto">
              <a:lnSpc>
                <a:spcPct val="90000"/>
              </a:lnSpc>
              <a:spcBef>
                <a:spcPts val="599"/>
              </a:spcBef>
              <a:spcAft>
                <a:spcPts val="0"/>
              </a:spcAft>
              <a:buClr>
                <a:prstClr val="white"/>
              </a:buClr>
            </a:pPr>
            <a:r>
              <a:rPr lang="en-US" sz="1200" dirty="0">
                <a:solidFill>
                  <a:prstClr val="white"/>
                </a:solidFill>
                <a:latin typeface="Calibri" panose="020F0502020204030204"/>
              </a:rPr>
              <a:t>Why isn’t this resource being used?</a:t>
            </a:r>
          </a:p>
        </p:txBody>
      </p:sp>
      <p:pic>
        <p:nvPicPr>
          <p:cNvPr id="64" name="Picture 63"/>
          <p:cNvPicPr>
            <a:picLocks noChangeAspect="1"/>
          </p:cNvPicPr>
          <p:nvPr/>
        </p:nvPicPr>
        <p:blipFill rotWithShape="1">
          <a:blip r:embed="rId6"/>
          <a:srcRect l="2978" t="24173" r="4793" b="23148"/>
          <a:stretch/>
        </p:blipFill>
        <p:spPr>
          <a:xfrm>
            <a:off x="6268347" y="2794449"/>
            <a:ext cx="1015783" cy="206481"/>
          </a:xfrm>
          <a:prstGeom prst="rect">
            <a:avLst/>
          </a:prstGeom>
        </p:spPr>
      </p:pic>
    </p:spTree>
    <p:extLst>
      <p:ext uri="{BB962C8B-B14F-4D97-AF65-F5344CB8AC3E}">
        <p14:creationId xmlns:p14="http://schemas.microsoft.com/office/powerpoint/2010/main" val="2975141025"/>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Expandable Dynamic Pools</a:t>
            </a:r>
          </a:p>
        </p:txBody>
      </p:sp>
      <p:grpSp>
        <p:nvGrpSpPr>
          <p:cNvPr id="3" name="Group 2"/>
          <p:cNvGrpSpPr/>
          <p:nvPr/>
        </p:nvGrpSpPr>
        <p:grpSpPr>
          <a:xfrm>
            <a:off x="589842" y="3194516"/>
            <a:ext cx="1368780" cy="649873"/>
            <a:chOff x="1157110" y="2299349"/>
            <a:chExt cx="1368780" cy="960322"/>
          </a:xfrm>
        </p:grpSpPr>
        <p:grpSp>
          <p:nvGrpSpPr>
            <p:cNvPr id="4" name="Group 3"/>
            <p:cNvGrpSpPr/>
            <p:nvPr/>
          </p:nvGrpSpPr>
          <p:grpSpPr>
            <a:xfrm>
              <a:off x="1157110" y="2299349"/>
              <a:ext cx="1368780" cy="960322"/>
              <a:chOff x="2070605" y="1239087"/>
              <a:chExt cx="776623" cy="934025"/>
            </a:xfrm>
          </p:grpSpPr>
          <p:sp>
            <p:nvSpPr>
              <p:cNvPr id="10" name="TextBox 9"/>
              <p:cNvSpPr txBox="1"/>
              <p:nvPr/>
            </p:nvSpPr>
            <p:spPr>
              <a:xfrm>
                <a:off x="2712953" y="1239087"/>
                <a:ext cx="0" cy="209544"/>
              </a:xfrm>
              <a:prstGeom prst="rect">
                <a:avLst/>
              </a:prstGeom>
              <a:noFill/>
            </p:spPr>
            <p:txBody>
              <a:bodyPr wrap="none" lIns="0" tIns="0" rIns="0" bIns="0" rtlCol="0">
                <a:spAutoFit/>
              </a:bodyPr>
              <a:lstStyle/>
              <a:p>
                <a:pPr marL="0" algn="ctr"/>
                <a:endParaRPr lang="en-US" sz="1400" dirty="0">
                  <a:solidFill>
                    <a:schemeClr val="tx2"/>
                  </a:solidFill>
                  <a:effectLst>
                    <a:glow rad="101600">
                      <a:schemeClr val="bg2">
                        <a:alpha val="75000"/>
                      </a:schemeClr>
                    </a:glow>
                  </a:effectLst>
                </a:endParaRPr>
              </a:p>
            </p:txBody>
          </p:sp>
          <p:sp>
            <p:nvSpPr>
              <p:cNvPr id="11" name="Rectangle 10"/>
              <p:cNvSpPr/>
              <p:nvPr/>
            </p:nvSpPr>
            <p:spPr>
              <a:xfrm>
                <a:off x="2070605" y="1253552"/>
                <a:ext cx="776623" cy="919560"/>
              </a:xfrm>
              <a:prstGeom prst="rect">
                <a:avLst/>
              </a:prstGeom>
              <a:noFill/>
              <a:ln w="38100" cmpd="sng">
                <a:solidFill>
                  <a:srgbClr val="8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 </a:t>
                </a:r>
              </a:p>
            </p:txBody>
          </p:sp>
        </p:grpSp>
        <p:sp>
          <p:nvSpPr>
            <p:cNvPr id="5" name="Rectangle 4"/>
            <p:cNvSpPr/>
            <p:nvPr/>
          </p:nvSpPr>
          <p:spPr>
            <a:xfrm>
              <a:off x="1270000"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6" name="Rectangle 5"/>
            <p:cNvSpPr/>
            <p:nvPr/>
          </p:nvSpPr>
          <p:spPr>
            <a:xfrm>
              <a:off x="1518356"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 name="Rectangle 6"/>
            <p:cNvSpPr/>
            <p:nvPr/>
          </p:nvSpPr>
          <p:spPr>
            <a:xfrm>
              <a:off x="1766712"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8" name="Rectangle 7"/>
            <p:cNvSpPr/>
            <p:nvPr/>
          </p:nvSpPr>
          <p:spPr>
            <a:xfrm>
              <a:off x="2015068"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9" name="Rectangle 8"/>
            <p:cNvSpPr/>
            <p:nvPr/>
          </p:nvSpPr>
          <p:spPr>
            <a:xfrm>
              <a:off x="2263423"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sp>
        <p:nvSpPr>
          <p:cNvPr id="12" name="Rectangle 11"/>
          <p:cNvSpPr/>
          <p:nvPr/>
        </p:nvSpPr>
        <p:spPr>
          <a:xfrm>
            <a:off x="2706508" y="3267604"/>
            <a:ext cx="141111" cy="496565"/>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3" name="Rectangle 12"/>
          <p:cNvSpPr/>
          <p:nvPr/>
        </p:nvSpPr>
        <p:spPr>
          <a:xfrm>
            <a:off x="2960508" y="3267603"/>
            <a:ext cx="141111" cy="496565"/>
          </a:xfrm>
          <a:prstGeom prst="rect">
            <a:avLst/>
          </a:prstGeom>
          <a:solidFill>
            <a:srgbClr val="8F8F8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4" name="TextBox 13"/>
          <p:cNvSpPr txBox="1"/>
          <p:nvPr/>
        </p:nvSpPr>
        <p:spPr>
          <a:xfrm>
            <a:off x="2469446" y="3889545"/>
            <a:ext cx="903111" cy="738664"/>
          </a:xfrm>
          <a:prstGeom prst="rect">
            <a:avLst/>
          </a:prstGeom>
          <a:noFill/>
        </p:spPr>
        <p:txBody>
          <a:bodyPr wrap="square" rtlCol="0">
            <a:spAutoFit/>
          </a:bodyPr>
          <a:lstStyle/>
          <a:p>
            <a:pPr algn="ctr">
              <a:spcBef>
                <a:spcPts val="0"/>
              </a:spcBef>
              <a:spcAft>
                <a:spcPts val="0"/>
              </a:spcAft>
              <a:buClr>
                <a:schemeClr val="bg1"/>
              </a:buClr>
            </a:pPr>
            <a:r>
              <a:rPr lang="en-US" sz="1400" dirty="0">
                <a:solidFill>
                  <a:schemeClr val="tx2"/>
                </a:solidFill>
                <a:latin typeface="+mn-lt"/>
              </a:rPr>
              <a:t>RAID Widths &amp; Spares</a:t>
            </a:r>
          </a:p>
        </p:txBody>
      </p:sp>
      <p:sp>
        <p:nvSpPr>
          <p:cNvPr id="15" name="TextBox 14"/>
          <p:cNvSpPr txBox="1"/>
          <p:nvPr/>
        </p:nvSpPr>
        <p:spPr>
          <a:xfrm>
            <a:off x="578557" y="3886723"/>
            <a:ext cx="1354666" cy="307777"/>
          </a:xfrm>
          <a:prstGeom prst="rect">
            <a:avLst/>
          </a:prstGeom>
          <a:noFill/>
        </p:spPr>
        <p:txBody>
          <a:bodyPr wrap="square" rtlCol="0">
            <a:spAutoFit/>
          </a:bodyPr>
          <a:lstStyle/>
          <a:p>
            <a:pPr algn="ctr">
              <a:spcBef>
                <a:spcPts val="0"/>
              </a:spcBef>
              <a:spcAft>
                <a:spcPts val="0"/>
              </a:spcAft>
              <a:buClr>
                <a:schemeClr val="bg1"/>
              </a:buClr>
            </a:pPr>
            <a:r>
              <a:rPr lang="en-US" sz="1400" dirty="0">
                <a:solidFill>
                  <a:schemeClr val="tx2"/>
                </a:solidFill>
                <a:latin typeface="+mn-lt"/>
              </a:rPr>
              <a:t>Flash drives</a:t>
            </a:r>
          </a:p>
        </p:txBody>
      </p:sp>
      <p:grpSp>
        <p:nvGrpSpPr>
          <p:cNvPr id="16" name="Group 15"/>
          <p:cNvGrpSpPr/>
          <p:nvPr/>
        </p:nvGrpSpPr>
        <p:grpSpPr>
          <a:xfrm>
            <a:off x="437444" y="2266767"/>
            <a:ext cx="2187224" cy="923330"/>
            <a:chOff x="437444" y="2356556"/>
            <a:chExt cx="2187224" cy="923330"/>
          </a:xfrm>
        </p:grpSpPr>
        <p:grpSp>
          <p:nvGrpSpPr>
            <p:cNvPr id="17" name="Group 16"/>
            <p:cNvGrpSpPr/>
            <p:nvPr/>
          </p:nvGrpSpPr>
          <p:grpSpPr>
            <a:xfrm>
              <a:off x="1255888" y="2511016"/>
              <a:ext cx="1368780" cy="649873"/>
              <a:chOff x="1157110" y="2299349"/>
              <a:chExt cx="1368780" cy="960322"/>
            </a:xfrm>
          </p:grpSpPr>
          <p:grpSp>
            <p:nvGrpSpPr>
              <p:cNvPr id="19" name="Group 18"/>
              <p:cNvGrpSpPr/>
              <p:nvPr/>
            </p:nvGrpSpPr>
            <p:grpSpPr>
              <a:xfrm>
                <a:off x="1157110" y="2299349"/>
                <a:ext cx="1368780" cy="960322"/>
                <a:chOff x="2070605" y="1239087"/>
                <a:chExt cx="776623" cy="934025"/>
              </a:xfrm>
            </p:grpSpPr>
            <p:sp>
              <p:nvSpPr>
                <p:cNvPr id="25" name="TextBox 24"/>
                <p:cNvSpPr txBox="1"/>
                <p:nvPr/>
              </p:nvSpPr>
              <p:spPr>
                <a:xfrm>
                  <a:off x="2712953" y="1239087"/>
                  <a:ext cx="0" cy="209544"/>
                </a:xfrm>
                <a:prstGeom prst="rect">
                  <a:avLst/>
                </a:prstGeom>
                <a:noFill/>
              </p:spPr>
              <p:txBody>
                <a:bodyPr wrap="none" lIns="0" tIns="0" rIns="0" bIns="0" rtlCol="0">
                  <a:spAutoFit/>
                </a:bodyPr>
                <a:lstStyle/>
                <a:p>
                  <a:pPr marL="0" algn="ctr"/>
                  <a:endParaRPr lang="en-US" sz="1400" dirty="0">
                    <a:solidFill>
                      <a:schemeClr val="tx2"/>
                    </a:solidFill>
                    <a:effectLst>
                      <a:glow rad="101600">
                        <a:schemeClr val="bg2">
                          <a:alpha val="75000"/>
                        </a:schemeClr>
                      </a:glow>
                    </a:effectLst>
                  </a:endParaRPr>
                </a:p>
              </p:txBody>
            </p:sp>
            <p:sp>
              <p:nvSpPr>
                <p:cNvPr id="26" name="Rectangle 25"/>
                <p:cNvSpPr/>
                <p:nvPr/>
              </p:nvSpPr>
              <p:spPr>
                <a:xfrm>
                  <a:off x="2070605" y="1253552"/>
                  <a:ext cx="776623" cy="919560"/>
                </a:xfrm>
                <a:prstGeom prst="rect">
                  <a:avLst/>
                </a:prstGeom>
                <a:noFill/>
                <a:ln w="38100" cmpd="sng">
                  <a:solidFill>
                    <a:srgbClr val="8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 </a:t>
                  </a:r>
                </a:p>
              </p:txBody>
            </p:sp>
          </p:grpSp>
          <p:sp>
            <p:nvSpPr>
              <p:cNvPr id="20" name="Rectangle 19"/>
              <p:cNvSpPr/>
              <p:nvPr/>
            </p:nvSpPr>
            <p:spPr>
              <a:xfrm>
                <a:off x="1270000"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1" name="Rectangle 20"/>
              <p:cNvSpPr/>
              <p:nvPr/>
            </p:nvSpPr>
            <p:spPr>
              <a:xfrm>
                <a:off x="1518356"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2" name="Rectangle 21"/>
              <p:cNvSpPr/>
              <p:nvPr/>
            </p:nvSpPr>
            <p:spPr>
              <a:xfrm>
                <a:off x="1766712"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3" name="Rectangle 22"/>
              <p:cNvSpPr/>
              <p:nvPr/>
            </p:nvSpPr>
            <p:spPr>
              <a:xfrm>
                <a:off x="2015068"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4" name="Rectangle 23"/>
              <p:cNvSpPr/>
              <p:nvPr/>
            </p:nvSpPr>
            <p:spPr>
              <a:xfrm>
                <a:off x="2263423"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sp>
          <p:nvSpPr>
            <p:cNvPr id="18" name="TextBox 17"/>
            <p:cNvSpPr txBox="1"/>
            <p:nvPr/>
          </p:nvSpPr>
          <p:spPr>
            <a:xfrm>
              <a:off x="437444" y="2356556"/>
              <a:ext cx="874889" cy="923330"/>
            </a:xfrm>
            <a:prstGeom prst="rect">
              <a:avLst/>
            </a:prstGeom>
            <a:noFill/>
          </p:spPr>
          <p:txBody>
            <a:bodyPr wrap="square" rtlCol="0">
              <a:spAutoFit/>
            </a:bodyPr>
            <a:lstStyle/>
            <a:p>
              <a:pPr algn="ctr">
                <a:spcBef>
                  <a:spcPts val="0"/>
                </a:spcBef>
                <a:spcAft>
                  <a:spcPts val="0"/>
                </a:spcAft>
                <a:buClr>
                  <a:schemeClr val="bg1"/>
                </a:buClr>
              </a:pPr>
              <a:r>
                <a:rPr lang="en-US" sz="5400" dirty="0">
                  <a:solidFill>
                    <a:srgbClr val="0599FF"/>
                  </a:solidFill>
                  <a:latin typeface="+mn-lt"/>
                </a:rPr>
                <a:t>+</a:t>
              </a:r>
            </a:p>
          </p:txBody>
        </p:sp>
      </p:grpSp>
      <p:grpSp>
        <p:nvGrpSpPr>
          <p:cNvPr id="27" name="Group 26"/>
          <p:cNvGrpSpPr/>
          <p:nvPr/>
        </p:nvGrpSpPr>
        <p:grpSpPr>
          <a:xfrm>
            <a:off x="1027288" y="1501946"/>
            <a:ext cx="2147714" cy="923330"/>
            <a:chOff x="1027288" y="1591735"/>
            <a:chExt cx="2147714" cy="923330"/>
          </a:xfrm>
        </p:grpSpPr>
        <p:grpSp>
          <p:nvGrpSpPr>
            <p:cNvPr id="28" name="Group 27"/>
            <p:cNvGrpSpPr/>
            <p:nvPr/>
          </p:nvGrpSpPr>
          <p:grpSpPr>
            <a:xfrm>
              <a:off x="1806222" y="1749014"/>
              <a:ext cx="1368780" cy="649873"/>
              <a:chOff x="1157110" y="2299349"/>
              <a:chExt cx="1368780" cy="960322"/>
            </a:xfrm>
          </p:grpSpPr>
          <p:grpSp>
            <p:nvGrpSpPr>
              <p:cNvPr id="30" name="Group 29"/>
              <p:cNvGrpSpPr/>
              <p:nvPr/>
            </p:nvGrpSpPr>
            <p:grpSpPr>
              <a:xfrm>
                <a:off x="1157110" y="2299349"/>
                <a:ext cx="1368780" cy="960322"/>
                <a:chOff x="2070605" y="1239087"/>
                <a:chExt cx="776623" cy="934025"/>
              </a:xfrm>
            </p:grpSpPr>
            <p:sp>
              <p:nvSpPr>
                <p:cNvPr id="36" name="TextBox 35"/>
                <p:cNvSpPr txBox="1"/>
                <p:nvPr/>
              </p:nvSpPr>
              <p:spPr>
                <a:xfrm>
                  <a:off x="2712953" y="1239087"/>
                  <a:ext cx="0" cy="209544"/>
                </a:xfrm>
                <a:prstGeom prst="rect">
                  <a:avLst/>
                </a:prstGeom>
                <a:noFill/>
              </p:spPr>
              <p:txBody>
                <a:bodyPr wrap="none" lIns="0" tIns="0" rIns="0" bIns="0" rtlCol="0">
                  <a:spAutoFit/>
                </a:bodyPr>
                <a:lstStyle/>
                <a:p>
                  <a:pPr marL="0" algn="ctr"/>
                  <a:endParaRPr lang="en-US" sz="1400" dirty="0">
                    <a:solidFill>
                      <a:schemeClr val="tx2"/>
                    </a:solidFill>
                    <a:effectLst>
                      <a:glow rad="101600">
                        <a:schemeClr val="bg2">
                          <a:alpha val="75000"/>
                        </a:schemeClr>
                      </a:glow>
                    </a:effectLst>
                  </a:endParaRPr>
                </a:p>
              </p:txBody>
            </p:sp>
            <p:sp>
              <p:nvSpPr>
                <p:cNvPr id="37" name="Rectangle 36"/>
                <p:cNvSpPr/>
                <p:nvPr/>
              </p:nvSpPr>
              <p:spPr>
                <a:xfrm>
                  <a:off x="2070605" y="1253552"/>
                  <a:ext cx="776623" cy="919560"/>
                </a:xfrm>
                <a:prstGeom prst="rect">
                  <a:avLst/>
                </a:prstGeom>
                <a:noFill/>
                <a:ln w="38100" cmpd="sng">
                  <a:solidFill>
                    <a:srgbClr val="8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 </a:t>
                  </a:r>
                </a:p>
              </p:txBody>
            </p:sp>
          </p:grpSp>
          <p:sp>
            <p:nvSpPr>
              <p:cNvPr id="31" name="Rectangle 30"/>
              <p:cNvSpPr/>
              <p:nvPr/>
            </p:nvSpPr>
            <p:spPr>
              <a:xfrm>
                <a:off x="1270000"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2" name="Rectangle 31"/>
              <p:cNvSpPr/>
              <p:nvPr/>
            </p:nvSpPr>
            <p:spPr>
              <a:xfrm>
                <a:off x="1518356"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3" name="Rectangle 32"/>
              <p:cNvSpPr/>
              <p:nvPr/>
            </p:nvSpPr>
            <p:spPr>
              <a:xfrm>
                <a:off x="1766712"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4" name="Rectangle 33"/>
              <p:cNvSpPr/>
              <p:nvPr/>
            </p:nvSpPr>
            <p:spPr>
              <a:xfrm>
                <a:off x="2015068"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5" name="Rectangle 34"/>
              <p:cNvSpPr/>
              <p:nvPr/>
            </p:nvSpPr>
            <p:spPr>
              <a:xfrm>
                <a:off x="2263423" y="2407355"/>
                <a:ext cx="141111" cy="733778"/>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sp>
          <p:nvSpPr>
            <p:cNvPr id="29" name="TextBox 28"/>
            <p:cNvSpPr txBox="1"/>
            <p:nvPr/>
          </p:nvSpPr>
          <p:spPr>
            <a:xfrm>
              <a:off x="1027288" y="1591735"/>
              <a:ext cx="874889" cy="923330"/>
            </a:xfrm>
            <a:prstGeom prst="rect">
              <a:avLst/>
            </a:prstGeom>
            <a:noFill/>
          </p:spPr>
          <p:txBody>
            <a:bodyPr wrap="square" rtlCol="0">
              <a:spAutoFit/>
            </a:bodyPr>
            <a:lstStyle/>
            <a:p>
              <a:pPr algn="ctr">
                <a:spcBef>
                  <a:spcPts val="0"/>
                </a:spcBef>
                <a:spcAft>
                  <a:spcPts val="0"/>
                </a:spcAft>
                <a:buClr>
                  <a:schemeClr val="bg1"/>
                </a:buClr>
              </a:pPr>
              <a:r>
                <a:rPr lang="en-US" sz="5400" dirty="0">
                  <a:solidFill>
                    <a:srgbClr val="0599FF"/>
                  </a:solidFill>
                  <a:latin typeface="+mn-lt"/>
                </a:rPr>
                <a:t>+</a:t>
              </a:r>
            </a:p>
          </p:txBody>
        </p:sp>
      </p:grpSp>
      <p:grpSp>
        <p:nvGrpSpPr>
          <p:cNvPr id="38" name="Group 37"/>
          <p:cNvGrpSpPr/>
          <p:nvPr/>
        </p:nvGrpSpPr>
        <p:grpSpPr>
          <a:xfrm>
            <a:off x="5877367" y="1537675"/>
            <a:ext cx="874889" cy="923330"/>
            <a:chOff x="6570133" y="2294468"/>
            <a:chExt cx="874889" cy="923330"/>
          </a:xfrm>
        </p:grpSpPr>
        <p:sp>
          <p:nvSpPr>
            <p:cNvPr id="39" name="TextBox 38"/>
            <p:cNvSpPr txBox="1"/>
            <p:nvPr/>
          </p:nvSpPr>
          <p:spPr>
            <a:xfrm>
              <a:off x="6570133" y="2294468"/>
              <a:ext cx="874889" cy="923330"/>
            </a:xfrm>
            <a:prstGeom prst="rect">
              <a:avLst/>
            </a:prstGeom>
            <a:noFill/>
          </p:spPr>
          <p:txBody>
            <a:bodyPr wrap="square" rtlCol="0">
              <a:spAutoFit/>
            </a:bodyPr>
            <a:lstStyle/>
            <a:p>
              <a:pPr algn="ctr">
                <a:spcBef>
                  <a:spcPts val="0"/>
                </a:spcBef>
                <a:spcAft>
                  <a:spcPts val="0"/>
                </a:spcAft>
                <a:buClr>
                  <a:schemeClr val="bg1"/>
                </a:buClr>
              </a:pPr>
              <a:r>
                <a:rPr lang="en-US" sz="5400" dirty="0">
                  <a:solidFill>
                    <a:srgbClr val="0599FF"/>
                  </a:solidFill>
                  <a:latin typeface="+mn-lt"/>
                </a:rPr>
                <a:t>+</a:t>
              </a:r>
            </a:p>
          </p:txBody>
        </p:sp>
        <p:sp>
          <p:nvSpPr>
            <p:cNvPr id="40" name="Rectangle 39"/>
            <p:cNvSpPr/>
            <p:nvPr/>
          </p:nvSpPr>
          <p:spPr>
            <a:xfrm>
              <a:off x="7261577" y="2533306"/>
              <a:ext cx="141111"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grpSp>
        <p:nvGrpSpPr>
          <p:cNvPr id="41" name="Group 40"/>
          <p:cNvGrpSpPr/>
          <p:nvPr/>
        </p:nvGrpSpPr>
        <p:grpSpPr>
          <a:xfrm>
            <a:off x="6565991" y="1534853"/>
            <a:ext cx="874889" cy="923330"/>
            <a:chOff x="7258757" y="2291646"/>
            <a:chExt cx="874889" cy="923330"/>
          </a:xfrm>
        </p:grpSpPr>
        <p:sp>
          <p:nvSpPr>
            <p:cNvPr id="42" name="TextBox 41"/>
            <p:cNvSpPr txBox="1"/>
            <p:nvPr/>
          </p:nvSpPr>
          <p:spPr>
            <a:xfrm>
              <a:off x="7258757" y="2291646"/>
              <a:ext cx="874889" cy="923330"/>
            </a:xfrm>
            <a:prstGeom prst="rect">
              <a:avLst/>
            </a:prstGeom>
            <a:noFill/>
          </p:spPr>
          <p:txBody>
            <a:bodyPr wrap="square" rtlCol="0">
              <a:spAutoFit/>
            </a:bodyPr>
            <a:lstStyle/>
            <a:p>
              <a:pPr algn="ctr">
                <a:spcBef>
                  <a:spcPts val="0"/>
                </a:spcBef>
                <a:spcAft>
                  <a:spcPts val="0"/>
                </a:spcAft>
                <a:buClr>
                  <a:schemeClr val="bg1"/>
                </a:buClr>
              </a:pPr>
              <a:r>
                <a:rPr lang="en-US" sz="5400" dirty="0">
                  <a:solidFill>
                    <a:srgbClr val="0599FF"/>
                  </a:solidFill>
                  <a:latin typeface="+mn-lt"/>
                </a:rPr>
                <a:t>+</a:t>
              </a:r>
            </a:p>
          </p:txBody>
        </p:sp>
        <p:sp>
          <p:nvSpPr>
            <p:cNvPr id="43" name="Rectangle 42"/>
            <p:cNvSpPr/>
            <p:nvPr/>
          </p:nvSpPr>
          <p:spPr>
            <a:xfrm>
              <a:off x="7961488" y="2519195"/>
              <a:ext cx="141111"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cxnSp>
        <p:nvCxnSpPr>
          <p:cNvPr id="44" name="Straight Arrow Connector 43"/>
          <p:cNvCxnSpPr>
            <a:endCxn id="21" idx="3"/>
          </p:cNvCxnSpPr>
          <p:nvPr/>
        </p:nvCxnSpPr>
        <p:spPr>
          <a:xfrm flipH="1" flipV="1">
            <a:off x="1758245" y="2742600"/>
            <a:ext cx="838199" cy="794167"/>
          </a:xfrm>
          <a:prstGeom prst="straightConnector1">
            <a:avLst/>
          </a:prstGeom>
          <a:ln w="38100" cmpd="sng">
            <a:solidFill>
              <a:srgbClr val="0599FF"/>
            </a:solidFill>
            <a:tailEnd type="arrow"/>
          </a:ln>
          <a:effectLst>
            <a:glow rad="1397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33" idx="3"/>
          </p:cNvCxnSpPr>
          <p:nvPr/>
        </p:nvCxnSpPr>
        <p:spPr>
          <a:xfrm flipH="1" flipV="1">
            <a:off x="2556935" y="1980598"/>
            <a:ext cx="434622" cy="1175170"/>
          </a:xfrm>
          <a:prstGeom prst="straightConnector1">
            <a:avLst/>
          </a:prstGeom>
          <a:ln w="38100" cmpd="sng">
            <a:solidFill>
              <a:srgbClr val="0599FF"/>
            </a:solidFill>
            <a:tailEnd type="arrow"/>
          </a:ln>
          <a:effectLst>
            <a:glow rad="1397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6569886" y="2150818"/>
            <a:ext cx="146592"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47" name="Rectangle 46"/>
          <p:cNvSpPr/>
          <p:nvPr/>
        </p:nvSpPr>
        <p:spPr>
          <a:xfrm>
            <a:off x="7268622" y="2137636"/>
            <a:ext cx="142197"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48" name="TextBox 47"/>
          <p:cNvSpPr txBox="1"/>
          <p:nvPr/>
        </p:nvSpPr>
        <p:spPr>
          <a:xfrm>
            <a:off x="415792" y="1167372"/>
            <a:ext cx="2899395" cy="338554"/>
          </a:xfrm>
          <a:prstGeom prst="rect">
            <a:avLst/>
          </a:prstGeom>
          <a:noFill/>
        </p:spPr>
        <p:txBody>
          <a:bodyPr wrap="square" rtlCol="0">
            <a:spAutoFit/>
          </a:bodyPr>
          <a:lstStyle/>
          <a:p>
            <a:pPr algn="ctr">
              <a:spcBef>
                <a:spcPts val="0"/>
              </a:spcBef>
              <a:spcAft>
                <a:spcPts val="0"/>
              </a:spcAft>
              <a:buClr>
                <a:schemeClr val="bg1"/>
              </a:buClr>
            </a:pPr>
            <a:r>
              <a:rPr lang="en-US" sz="1600" dirty="0">
                <a:solidFill>
                  <a:schemeClr val="tx2"/>
                </a:solidFill>
                <a:latin typeface="+mn-lt"/>
              </a:rPr>
              <a:t>TRADITIONAL POOL</a:t>
            </a:r>
          </a:p>
        </p:txBody>
      </p:sp>
      <p:grpSp>
        <p:nvGrpSpPr>
          <p:cNvPr id="63" name="Group 62"/>
          <p:cNvGrpSpPr/>
          <p:nvPr/>
        </p:nvGrpSpPr>
        <p:grpSpPr>
          <a:xfrm>
            <a:off x="4783744" y="1178534"/>
            <a:ext cx="3060712" cy="1513584"/>
            <a:chOff x="4783744" y="1178534"/>
            <a:chExt cx="3060712" cy="1513584"/>
          </a:xfrm>
        </p:grpSpPr>
        <p:grpSp>
          <p:nvGrpSpPr>
            <p:cNvPr id="64" name="Group 63"/>
            <p:cNvGrpSpPr/>
            <p:nvPr/>
          </p:nvGrpSpPr>
          <p:grpSpPr>
            <a:xfrm>
              <a:off x="4790809" y="1692134"/>
              <a:ext cx="3053647" cy="649873"/>
              <a:chOff x="2070605" y="1239087"/>
              <a:chExt cx="2012813" cy="934025"/>
            </a:xfrm>
          </p:grpSpPr>
          <p:sp>
            <p:nvSpPr>
              <p:cNvPr id="79" name="TextBox 78"/>
              <p:cNvSpPr txBox="1"/>
              <p:nvPr/>
            </p:nvSpPr>
            <p:spPr>
              <a:xfrm>
                <a:off x="2712953" y="1239087"/>
                <a:ext cx="0" cy="209544"/>
              </a:xfrm>
              <a:prstGeom prst="rect">
                <a:avLst/>
              </a:prstGeom>
              <a:noFill/>
            </p:spPr>
            <p:txBody>
              <a:bodyPr wrap="none" lIns="0" tIns="0" rIns="0" bIns="0" rtlCol="0">
                <a:spAutoFit/>
              </a:bodyPr>
              <a:lstStyle/>
              <a:p>
                <a:pPr marL="0" algn="ctr"/>
                <a:endParaRPr lang="en-US" sz="1400" dirty="0">
                  <a:solidFill>
                    <a:schemeClr val="tx2"/>
                  </a:solidFill>
                  <a:effectLst>
                    <a:glow rad="101600">
                      <a:schemeClr val="bg2">
                        <a:alpha val="75000"/>
                      </a:schemeClr>
                    </a:glow>
                  </a:effectLst>
                </a:endParaRPr>
              </a:p>
            </p:txBody>
          </p:sp>
          <p:sp>
            <p:nvSpPr>
              <p:cNvPr id="80" name="Rectangle 79"/>
              <p:cNvSpPr/>
              <p:nvPr/>
            </p:nvSpPr>
            <p:spPr>
              <a:xfrm>
                <a:off x="2070605" y="1253551"/>
                <a:ext cx="2012813" cy="919561"/>
              </a:xfrm>
              <a:prstGeom prst="rect">
                <a:avLst/>
              </a:prstGeom>
              <a:noFill/>
              <a:ln w="38100" cmpd="sng">
                <a:solidFill>
                  <a:srgbClr val="8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 </a:t>
                </a:r>
              </a:p>
            </p:txBody>
          </p:sp>
        </p:grpSp>
        <p:sp>
          <p:nvSpPr>
            <p:cNvPr id="65" name="Rectangle 64"/>
            <p:cNvSpPr/>
            <p:nvPr/>
          </p:nvSpPr>
          <p:spPr>
            <a:xfrm>
              <a:off x="4887982" y="17652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66" name="Rectangle 65"/>
            <p:cNvSpPr/>
            <p:nvPr/>
          </p:nvSpPr>
          <p:spPr>
            <a:xfrm>
              <a:off x="5101762" y="17652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67" name="Rectangle 66"/>
            <p:cNvSpPr/>
            <p:nvPr/>
          </p:nvSpPr>
          <p:spPr>
            <a:xfrm>
              <a:off x="5315542" y="17652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68" name="Rectangle 67"/>
            <p:cNvSpPr/>
            <p:nvPr/>
          </p:nvSpPr>
          <p:spPr>
            <a:xfrm>
              <a:off x="5529322" y="17652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69" name="Rectangle 68"/>
            <p:cNvSpPr/>
            <p:nvPr/>
          </p:nvSpPr>
          <p:spPr>
            <a:xfrm>
              <a:off x="5743101" y="17652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0" name="TextBox 69"/>
            <p:cNvSpPr txBox="1"/>
            <p:nvPr/>
          </p:nvSpPr>
          <p:spPr>
            <a:xfrm>
              <a:off x="5152966" y="2384341"/>
              <a:ext cx="2328483" cy="307777"/>
            </a:xfrm>
            <a:prstGeom prst="rect">
              <a:avLst/>
            </a:prstGeom>
            <a:noFill/>
          </p:spPr>
          <p:txBody>
            <a:bodyPr wrap="square" rtlCol="0">
              <a:spAutoFit/>
            </a:bodyPr>
            <a:lstStyle/>
            <a:p>
              <a:pPr algn="ctr">
                <a:spcBef>
                  <a:spcPts val="0"/>
                </a:spcBef>
                <a:spcAft>
                  <a:spcPts val="0"/>
                </a:spcAft>
                <a:buClr>
                  <a:schemeClr val="bg1"/>
                </a:buClr>
              </a:pPr>
              <a:r>
                <a:rPr lang="en-US" sz="1400" dirty="0">
                  <a:solidFill>
                    <a:schemeClr val="tx2"/>
                  </a:solidFill>
                  <a:latin typeface="+mn-lt"/>
                </a:rPr>
                <a:t>Flash drives – as needed</a:t>
              </a:r>
            </a:p>
          </p:txBody>
        </p:sp>
        <p:sp>
          <p:nvSpPr>
            <p:cNvPr id="71" name="Rectangle 70"/>
            <p:cNvSpPr/>
            <p:nvPr/>
          </p:nvSpPr>
          <p:spPr>
            <a:xfrm>
              <a:off x="5525388" y="2139034"/>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2" name="Rectangle 71"/>
            <p:cNvSpPr/>
            <p:nvPr/>
          </p:nvSpPr>
          <p:spPr>
            <a:xfrm>
              <a:off x="5740723" y="2139035"/>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3" name="Rectangle 72"/>
            <p:cNvSpPr/>
            <p:nvPr/>
          </p:nvSpPr>
          <p:spPr>
            <a:xfrm>
              <a:off x="5950058" y="1763824"/>
              <a:ext cx="121465" cy="496565"/>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4" name="Rectangle 73"/>
            <p:cNvSpPr/>
            <p:nvPr/>
          </p:nvSpPr>
          <p:spPr>
            <a:xfrm>
              <a:off x="5950252" y="2137635"/>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5" name="TextBox 74"/>
            <p:cNvSpPr txBox="1"/>
            <p:nvPr/>
          </p:nvSpPr>
          <p:spPr>
            <a:xfrm>
              <a:off x="4783744" y="1178534"/>
              <a:ext cx="2899395" cy="338554"/>
            </a:xfrm>
            <a:prstGeom prst="rect">
              <a:avLst/>
            </a:prstGeom>
            <a:noFill/>
          </p:spPr>
          <p:txBody>
            <a:bodyPr wrap="square" rtlCol="0">
              <a:spAutoFit/>
            </a:bodyPr>
            <a:lstStyle/>
            <a:p>
              <a:pPr algn="ctr">
                <a:spcBef>
                  <a:spcPts val="0"/>
                </a:spcBef>
                <a:spcAft>
                  <a:spcPts val="0"/>
                </a:spcAft>
                <a:buClr>
                  <a:schemeClr val="bg1"/>
                </a:buClr>
              </a:pPr>
              <a:r>
                <a:rPr lang="en-US" sz="1600" dirty="0">
                  <a:solidFill>
                    <a:schemeClr val="tx2"/>
                  </a:solidFill>
                  <a:latin typeface="+mn-lt"/>
                </a:rPr>
                <a:t>DYNAMIC POOL</a:t>
              </a:r>
            </a:p>
          </p:txBody>
        </p:sp>
        <p:sp>
          <p:nvSpPr>
            <p:cNvPr id="76" name="Rectangle 75"/>
            <p:cNvSpPr/>
            <p:nvPr/>
          </p:nvSpPr>
          <p:spPr>
            <a:xfrm>
              <a:off x="4882390" y="2137510"/>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7" name="Rectangle 76"/>
            <p:cNvSpPr/>
            <p:nvPr/>
          </p:nvSpPr>
          <p:spPr>
            <a:xfrm>
              <a:off x="5097725" y="2137511"/>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78" name="Rectangle 77"/>
            <p:cNvSpPr/>
            <p:nvPr/>
          </p:nvSpPr>
          <p:spPr>
            <a:xfrm>
              <a:off x="5307254" y="2136111"/>
              <a:ext cx="126193" cy="121352"/>
            </a:xfrm>
            <a:prstGeom prst="rect">
              <a:avLst/>
            </a:prstGeom>
            <a:solidFill>
              <a:schemeClr val="tx1">
                <a:lumMod val="60000"/>
                <a:lumOff val="40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grpSp>
      <p:sp>
        <p:nvSpPr>
          <p:cNvPr id="81" name="Rectangle 80"/>
          <p:cNvSpPr/>
          <p:nvPr/>
        </p:nvSpPr>
        <p:spPr>
          <a:xfrm>
            <a:off x="182844" y="700825"/>
            <a:ext cx="5557879" cy="338554"/>
          </a:xfrm>
          <a:prstGeom prst="rect">
            <a:avLst/>
          </a:prstGeom>
        </p:spPr>
        <p:txBody>
          <a:bodyPr wrap="square">
            <a:spAutoFit/>
          </a:bodyPr>
          <a:lstStyle/>
          <a:p>
            <a:pPr>
              <a:spcBef>
                <a:spcPts val="0"/>
              </a:spcBef>
              <a:spcAft>
                <a:spcPts val="0"/>
              </a:spcAft>
              <a:buClr>
                <a:srgbClr val="007DB8"/>
              </a:buClr>
            </a:pPr>
            <a:r>
              <a:rPr lang="en-US" sz="1600" dirty="0">
                <a:solidFill>
                  <a:srgbClr val="FFFFFF"/>
                </a:solidFill>
              </a:rPr>
              <a:t>Maximize performance &amp; efficiently save space and budget</a:t>
            </a:r>
          </a:p>
        </p:txBody>
      </p:sp>
      <p:grpSp>
        <p:nvGrpSpPr>
          <p:cNvPr id="49" name="Group 48"/>
          <p:cNvGrpSpPr/>
          <p:nvPr/>
        </p:nvGrpSpPr>
        <p:grpSpPr>
          <a:xfrm>
            <a:off x="4363161" y="2892096"/>
            <a:ext cx="3903300" cy="1676303"/>
            <a:chOff x="4363161" y="2892096"/>
            <a:chExt cx="3903300" cy="1676303"/>
          </a:xfrm>
        </p:grpSpPr>
        <p:sp>
          <p:nvSpPr>
            <p:cNvPr id="61" name="TextBox 60"/>
            <p:cNvSpPr txBox="1"/>
            <p:nvPr/>
          </p:nvSpPr>
          <p:spPr>
            <a:xfrm>
              <a:off x="6567601" y="3633862"/>
              <a:ext cx="1434560" cy="492443"/>
            </a:xfrm>
            <a:prstGeom prst="rect">
              <a:avLst/>
            </a:prstGeom>
            <a:noFill/>
          </p:spPr>
          <p:txBody>
            <a:bodyPr wrap="none" lIns="0" tIns="0" rIns="0" bIns="0" rtlCol="0" anchor="ctr" anchorCtr="0">
              <a:spAutoFit/>
            </a:bodyPr>
            <a:lstStyle/>
            <a:p>
              <a:pPr algn="ctr"/>
              <a:r>
                <a:rPr lang="en-US" sz="1600" dirty="0">
                  <a:solidFill>
                    <a:schemeClr val="tx2"/>
                  </a:solidFill>
                </a:rPr>
                <a:t>SIMPLER AND </a:t>
              </a:r>
            </a:p>
            <a:p>
              <a:pPr algn="ctr"/>
              <a:r>
                <a:rPr lang="en-US" sz="1600" dirty="0">
                  <a:solidFill>
                    <a:schemeClr val="tx2"/>
                  </a:solidFill>
                </a:rPr>
                <a:t>LOWER TCO</a:t>
              </a:r>
            </a:p>
          </p:txBody>
        </p:sp>
        <p:sp>
          <p:nvSpPr>
            <p:cNvPr id="59" name="TextBox 58"/>
            <p:cNvSpPr txBox="1"/>
            <p:nvPr/>
          </p:nvSpPr>
          <p:spPr>
            <a:xfrm>
              <a:off x="6484596" y="2950983"/>
              <a:ext cx="1600570" cy="492443"/>
            </a:xfrm>
            <a:prstGeom prst="rect">
              <a:avLst/>
            </a:prstGeom>
            <a:noFill/>
          </p:spPr>
          <p:txBody>
            <a:bodyPr wrap="square" lIns="0" tIns="0" rIns="0" bIns="0" rtlCol="0" anchor="ctr" anchorCtr="0">
              <a:spAutoFit/>
            </a:bodyPr>
            <a:lstStyle/>
            <a:p>
              <a:pPr algn="ctr"/>
              <a:r>
                <a:rPr lang="en-US" sz="1600" dirty="0">
                  <a:solidFill>
                    <a:schemeClr val="tx2"/>
                  </a:solidFill>
                </a:rPr>
                <a:t>HIGHER SPACE UTILIZATION </a:t>
              </a:r>
            </a:p>
          </p:txBody>
        </p:sp>
        <p:sp>
          <p:nvSpPr>
            <p:cNvPr id="57" name="TextBox 56"/>
            <p:cNvSpPr txBox="1"/>
            <p:nvPr/>
          </p:nvSpPr>
          <p:spPr>
            <a:xfrm>
              <a:off x="4674850" y="3633862"/>
              <a:ext cx="1432784" cy="492443"/>
            </a:xfrm>
            <a:prstGeom prst="rect">
              <a:avLst/>
            </a:prstGeom>
            <a:noFill/>
          </p:spPr>
          <p:txBody>
            <a:bodyPr wrap="none" lIns="0" tIns="0" rIns="0" bIns="0" rtlCol="0" anchor="ctr" anchorCtr="0">
              <a:spAutoFit/>
            </a:bodyPr>
            <a:lstStyle/>
            <a:p>
              <a:pPr algn="ctr"/>
              <a:r>
                <a:rPr lang="en-US" sz="1600" dirty="0">
                  <a:solidFill>
                    <a:schemeClr val="tx2"/>
                  </a:solidFill>
                </a:rPr>
                <a:t>FASTER</a:t>
              </a:r>
            </a:p>
            <a:p>
              <a:pPr algn="ctr"/>
              <a:r>
                <a:rPr lang="en-US" sz="1600" dirty="0">
                  <a:solidFill>
                    <a:schemeClr val="tx2"/>
                  </a:solidFill>
                </a:rPr>
                <a:t>REBUILD TIME</a:t>
              </a:r>
            </a:p>
          </p:txBody>
        </p:sp>
        <p:sp>
          <p:nvSpPr>
            <p:cNvPr id="55" name="TextBox 54"/>
            <p:cNvSpPr txBox="1"/>
            <p:nvPr/>
          </p:nvSpPr>
          <p:spPr>
            <a:xfrm>
              <a:off x="4600661" y="2950983"/>
              <a:ext cx="1581162" cy="492443"/>
            </a:xfrm>
            <a:prstGeom prst="rect">
              <a:avLst/>
            </a:prstGeom>
            <a:noFill/>
          </p:spPr>
          <p:txBody>
            <a:bodyPr wrap="none" lIns="0" tIns="0" rIns="0" bIns="0" rtlCol="0" anchor="ctr" anchorCtr="0">
              <a:spAutoFit/>
            </a:bodyPr>
            <a:lstStyle/>
            <a:p>
              <a:pPr algn="ctr"/>
              <a:r>
                <a:rPr lang="en-US" sz="1600" dirty="0">
                  <a:solidFill>
                    <a:schemeClr val="tx2"/>
                  </a:solidFill>
                </a:rPr>
                <a:t>ADD SINGLE </a:t>
              </a:r>
            </a:p>
            <a:p>
              <a:pPr algn="ctr"/>
              <a:r>
                <a:rPr lang="en-US" sz="1600" dirty="0">
                  <a:solidFill>
                    <a:schemeClr val="tx2"/>
                  </a:solidFill>
                </a:rPr>
                <a:t>DRIVE TO POOL</a:t>
              </a:r>
            </a:p>
          </p:txBody>
        </p:sp>
        <p:sp>
          <p:nvSpPr>
            <p:cNvPr id="82" name="Rectangle 81"/>
            <p:cNvSpPr/>
            <p:nvPr/>
          </p:nvSpPr>
          <p:spPr>
            <a:xfrm>
              <a:off x="4497713" y="2892096"/>
              <a:ext cx="1777476"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83" name="Rectangle 82"/>
            <p:cNvSpPr/>
            <p:nvPr/>
          </p:nvSpPr>
          <p:spPr>
            <a:xfrm>
              <a:off x="4497713" y="3583482"/>
              <a:ext cx="1777476"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84" name="Rectangle 83"/>
            <p:cNvSpPr/>
            <p:nvPr/>
          </p:nvSpPr>
          <p:spPr>
            <a:xfrm>
              <a:off x="6379884" y="3583482"/>
              <a:ext cx="1777476"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85" name="Rectangle 84"/>
            <p:cNvSpPr/>
            <p:nvPr/>
          </p:nvSpPr>
          <p:spPr>
            <a:xfrm>
              <a:off x="6379884" y="2892096"/>
              <a:ext cx="1777476"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86" name="Rectangle 85"/>
            <p:cNvSpPr/>
            <p:nvPr/>
          </p:nvSpPr>
          <p:spPr>
            <a:xfrm>
              <a:off x="4363161" y="4229845"/>
              <a:ext cx="3903300" cy="338554"/>
            </a:xfrm>
            <a:prstGeom prst="rect">
              <a:avLst/>
            </a:prstGeom>
          </p:spPr>
          <p:txBody>
            <a:bodyPr wrap="square">
              <a:spAutoFit/>
            </a:bodyPr>
            <a:lstStyle/>
            <a:p>
              <a:pPr algn="ctr"/>
              <a:r>
                <a:rPr lang="en-US" sz="1600" dirty="0">
                  <a:solidFill>
                    <a:srgbClr val="FFFFFF"/>
                  </a:solidFill>
                </a:rPr>
                <a:t>Distributed sparing and flexible pool size</a:t>
              </a:r>
              <a:endParaRPr lang="en-US" sz="1600" dirty="0"/>
            </a:p>
          </p:txBody>
        </p:sp>
      </p:grpSp>
    </p:spTree>
    <p:extLst>
      <p:ext uri="{BB962C8B-B14F-4D97-AF65-F5344CB8AC3E}">
        <p14:creationId xmlns:p14="http://schemas.microsoft.com/office/powerpoint/2010/main" val="394206046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ppt_x</p:attrName>
                                        </p:attrNameLst>
                                      </p:cBhvr>
                                      <p:tavLst>
                                        <p:tav tm="0">
                                          <p:val>
                                            <p:strVal val="#ppt_x-#ppt_w*1.125000"/>
                                          </p:val>
                                        </p:tav>
                                        <p:tav tm="100000">
                                          <p:val>
                                            <p:strVal val="#ppt_x"/>
                                          </p:val>
                                        </p:tav>
                                      </p:tavLst>
                                    </p:anim>
                                    <p:animEffect transition="in" filter="wipe(righ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ppt_x</p:attrName>
                                        </p:attrNameLst>
                                      </p:cBhvr>
                                      <p:tavLst>
                                        <p:tav tm="0">
                                          <p:val>
                                            <p:strVal val="#ppt_x+#ppt_w*1.125000"/>
                                          </p:val>
                                        </p:tav>
                                        <p:tav tm="100000">
                                          <p:val>
                                            <p:strVal val="#ppt_x"/>
                                          </p:val>
                                        </p:tav>
                                      </p:tavLst>
                                    </p:anim>
                                    <p:animEffect transition="in" filter="wipe(left)">
                                      <p:cBhvr>
                                        <p:cTn id="33" dur="500"/>
                                        <p:tgtEl>
                                          <p:spTgt spid="3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2"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500"/>
                                        <p:tgtEl>
                                          <p:spTgt spid="41"/>
                                        </p:tgtEl>
                                        <p:attrNameLst>
                                          <p:attrName>ppt_x</p:attrName>
                                        </p:attrNameLst>
                                      </p:cBhvr>
                                      <p:tavLst>
                                        <p:tav tm="0">
                                          <p:val>
                                            <p:strVal val="#ppt_x+#ppt_w*1.125000"/>
                                          </p:val>
                                        </p:tav>
                                        <p:tav tm="100000">
                                          <p:val>
                                            <p:strVal val="#ppt_x"/>
                                          </p:val>
                                        </p:tav>
                                      </p:tavLst>
                                    </p:anim>
                                    <p:animEffect transition="in" filter="wipe(left)">
                                      <p:cBhvr>
                                        <p:cTn id="43" dur="500"/>
                                        <p:tgtEl>
                                          <p:spTgt spid="4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solidFill>
                  <a:schemeClr val="tx2"/>
                </a:solidFill>
              </a:rPr>
              <a:t>Dynamic All-Flash File</a:t>
            </a:r>
          </a:p>
        </p:txBody>
      </p:sp>
      <p:sp>
        <p:nvSpPr>
          <p:cNvPr id="67" name="Title 1"/>
          <p:cNvSpPr txBox="1">
            <a:spLocks/>
          </p:cNvSpPr>
          <p:nvPr/>
        </p:nvSpPr>
        <p:spPr>
          <a:xfrm>
            <a:off x="1249628" y="1263595"/>
            <a:ext cx="2044601" cy="847420"/>
          </a:xfrm>
          <a:prstGeom prst="rect">
            <a:avLst/>
          </a:prstGeom>
        </p:spPr>
        <p:txBody>
          <a:bodyPr wrap="square" lIns="0" tIns="0" rIns="0" bIns="0" anchor="t" anchorCtr="0">
            <a:noAutofit/>
          </a:bodyPr>
          <a:lstStyle>
            <a:lvl1pPr algn="l" defTabSz="4572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pPr>
            <a:r>
              <a:rPr lang="en-US" sz="1600" b="1" dirty="0">
                <a:latin typeface="Arial" charset="0"/>
                <a:ea typeface="+mn-ea"/>
                <a:cs typeface="+mn-cs"/>
              </a:rPr>
              <a:t>256TB</a:t>
            </a:r>
            <a:r>
              <a:rPr lang="en-US" sz="1600" b="1" dirty="0">
                <a:solidFill>
                  <a:schemeClr val="bg1"/>
                </a:solidFill>
                <a:latin typeface="Arial" charset="0"/>
                <a:ea typeface="+mn-ea"/>
                <a:cs typeface="+mn-cs"/>
              </a:rPr>
              <a:t> SCALE-UP</a:t>
            </a:r>
          </a:p>
          <a:p>
            <a:pPr>
              <a:lnSpc>
                <a:spcPct val="100000"/>
              </a:lnSpc>
            </a:pPr>
            <a:r>
              <a:rPr lang="en-US" sz="1600" b="1" dirty="0">
                <a:solidFill>
                  <a:schemeClr val="bg1"/>
                </a:solidFill>
                <a:latin typeface="Arial" charset="0"/>
                <a:ea typeface="+mn-ea"/>
                <a:cs typeface="+mn-cs"/>
              </a:rPr>
              <a:t>FILESYSTEM</a:t>
            </a:r>
          </a:p>
          <a:p>
            <a:pPr>
              <a:lnSpc>
                <a:spcPct val="100000"/>
              </a:lnSpc>
              <a:spcBef>
                <a:spcPts val="0"/>
              </a:spcBef>
            </a:pPr>
            <a:r>
              <a:rPr lang="en-US" sz="1200" dirty="0">
                <a:solidFill>
                  <a:srgbClr val="FFFFFF"/>
                </a:solidFill>
              </a:rPr>
              <a:t>Scales to 256TB usable capacity per file system with 10M+ sub-directories and files </a:t>
            </a:r>
          </a:p>
        </p:txBody>
      </p:sp>
      <p:sp>
        <p:nvSpPr>
          <p:cNvPr id="68" name="Title 1"/>
          <p:cNvSpPr txBox="1">
            <a:spLocks/>
          </p:cNvSpPr>
          <p:nvPr/>
        </p:nvSpPr>
        <p:spPr>
          <a:xfrm>
            <a:off x="4356565" y="1263595"/>
            <a:ext cx="1814295" cy="1228489"/>
          </a:xfrm>
          <a:prstGeom prst="rect">
            <a:avLst/>
          </a:prstGeom>
        </p:spPr>
        <p:txBody>
          <a:bodyPr wrap="square" lIns="0" tIns="0" rIns="0" bIns="0" anchor="t" anchorCtr="0">
            <a:noAutofit/>
          </a:bodyPr>
          <a:lstStyle>
            <a:lvl1pPr algn="l" defTabSz="4572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pPr>
            <a:r>
              <a:rPr lang="en-US" sz="1600" b="1" dirty="0">
                <a:solidFill>
                  <a:schemeClr val="bg1"/>
                </a:solidFill>
                <a:latin typeface="Arial" charset="0"/>
                <a:ea typeface="+mn-ea"/>
                <a:cs typeface="+mn-cs"/>
              </a:rPr>
              <a:t>INLINE DATA REDEUCTION </a:t>
            </a:r>
            <a:r>
              <a:rPr lang="en-US" sz="1200" dirty="0">
                <a:solidFill>
                  <a:srgbClr val="FFFFFF"/>
                </a:solidFill>
              </a:rPr>
              <a:t>Pointer based snaps with simple space reclaim and low IO impact</a:t>
            </a:r>
          </a:p>
        </p:txBody>
      </p:sp>
      <p:sp>
        <p:nvSpPr>
          <p:cNvPr id="69" name="Rectangle 68"/>
          <p:cNvSpPr/>
          <p:nvPr/>
        </p:nvSpPr>
        <p:spPr>
          <a:xfrm>
            <a:off x="7035726" y="2656492"/>
            <a:ext cx="2011680" cy="553998"/>
          </a:xfrm>
          <a:prstGeom prst="rect">
            <a:avLst/>
          </a:prstGeom>
        </p:spPr>
        <p:txBody>
          <a:bodyPr wrap="square" lIns="0" tIns="0" rIns="0" bIns="0" anchor="t">
            <a:noAutofit/>
          </a:bodyPr>
          <a:lstStyle/>
          <a:p>
            <a:r>
              <a:rPr lang="en-US" sz="1600" b="1" dirty="0">
                <a:solidFill>
                  <a:schemeClr val="bg1"/>
                </a:solidFill>
              </a:rPr>
              <a:t>SIMPLIFIED</a:t>
            </a:r>
          </a:p>
          <a:p>
            <a:r>
              <a:rPr lang="en-US" sz="1600" b="1" dirty="0">
                <a:solidFill>
                  <a:schemeClr val="bg1"/>
                </a:solidFill>
              </a:rPr>
              <a:t>QUOTAS</a:t>
            </a:r>
          </a:p>
          <a:p>
            <a:r>
              <a:rPr lang="en-US" sz="1200" dirty="0">
                <a:solidFill>
                  <a:srgbClr val="FFFFFF"/>
                </a:solidFill>
              </a:rPr>
              <a:t>User and Tree Quotas with ability to change online</a:t>
            </a:r>
          </a:p>
        </p:txBody>
      </p:sp>
      <p:sp>
        <p:nvSpPr>
          <p:cNvPr id="70" name="Rectangle 69"/>
          <p:cNvSpPr/>
          <p:nvPr/>
        </p:nvSpPr>
        <p:spPr>
          <a:xfrm>
            <a:off x="4329830" y="2656492"/>
            <a:ext cx="2011680" cy="830997"/>
          </a:xfrm>
          <a:prstGeom prst="rect">
            <a:avLst/>
          </a:prstGeom>
        </p:spPr>
        <p:txBody>
          <a:bodyPr wrap="square" lIns="0" tIns="0" rIns="0" bIns="0" anchor="t">
            <a:noAutofit/>
          </a:bodyPr>
          <a:lstStyle/>
          <a:p>
            <a:r>
              <a:rPr lang="en-US" sz="1600" b="1" dirty="0">
                <a:solidFill>
                  <a:schemeClr val="bg1"/>
                </a:solidFill>
              </a:rPr>
              <a:t>FLEXIBLE SNAPSHOTS</a:t>
            </a:r>
          </a:p>
          <a:p>
            <a:pPr>
              <a:lnSpc>
                <a:spcPct val="100000"/>
              </a:lnSpc>
              <a:spcBef>
                <a:spcPts val="0"/>
              </a:spcBef>
            </a:pPr>
            <a:r>
              <a:rPr lang="en-US" sz="1200" dirty="0">
                <a:solidFill>
                  <a:srgbClr val="FFFFFF"/>
                </a:solidFill>
              </a:rPr>
              <a:t>Pointer based snaps with simple space reclaim and snap mobility to remote site</a:t>
            </a:r>
          </a:p>
        </p:txBody>
      </p:sp>
      <p:sp>
        <p:nvSpPr>
          <p:cNvPr id="71" name="Rectangle 70"/>
          <p:cNvSpPr/>
          <p:nvPr/>
        </p:nvSpPr>
        <p:spPr>
          <a:xfrm>
            <a:off x="1249628" y="2656492"/>
            <a:ext cx="2011680" cy="997196"/>
          </a:xfrm>
          <a:prstGeom prst="rect">
            <a:avLst/>
          </a:prstGeom>
        </p:spPr>
        <p:txBody>
          <a:bodyPr wrap="square" lIns="0" tIns="0" rIns="0" bIns="0" anchor="t">
            <a:noAutofit/>
          </a:bodyPr>
          <a:lstStyle/>
          <a:p>
            <a:r>
              <a:rPr lang="en-US" sz="1600" b="1" dirty="0">
                <a:solidFill>
                  <a:schemeClr val="bg1"/>
                </a:solidFill>
              </a:rPr>
              <a:t>VMDK</a:t>
            </a:r>
          </a:p>
          <a:p>
            <a:r>
              <a:rPr lang="en-US" sz="1600" b="1" dirty="0">
                <a:solidFill>
                  <a:schemeClr val="bg1"/>
                </a:solidFill>
              </a:rPr>
              <a:t>IMPLEMENTATION</a:t>
            </a:r>
          </a:p>
          <a:p>
            <a:r>
              <a:rPr lang="en-US" sz="1200" dirty="0">
                <a:solidFill>
                  <a:srgbClr val="FFFFFF"/>
                </a:solidFill>
              </a:rPr>
              <a:t>Independent VMDK clones with up to 256 clones  across multiple levels</a:t>
            </a:r>
          </a:p>
        </p:txBody>
      </p:sp>
      <p:sp>
        <p:nvSpPr>
          <p:cNvPr id="126" name="Rectangle 125"/>
          <p:cNvSpPr/>
          <p:nvPr/>
        </p:nvSpPr>
        <p:spPr>
          <a:xfrm>
            <a:off x="7035726" y="1263595"/>
            <a:ext cx="2011680" cy="997196"/>
          </a:xfrm>
          <a:prstGeom prst="rect">
            <a:avLst/>
          </a:prstGeom>
          <a:solidFill>
            <a:srgbClr val="222222">
              <a:alpha val="48000"/>
            </a:srgbClr>
          </a:solidFill>
        </p:spPr>
        <p:txBody>
          <a:bodyPr wrap="square" lIns="0" tIns="0" rIns="0" bIns="0" anchor="t">
            <a:noAutofit/>
          </a:bodyPr>
          <a:lstStyle/>
          <a:p>
            <a:r>
              <a:rPr lang="en-US" sz="1600" b="1" dirty="0">
                <a:solidFill>
                  <a:schemeClr val="bg1"/>
                </a:solidFill>
              </a:rPr>
              <a:t>FILESYSTEM SHRINK</a:t>
            </a:r>
          </a:p>
          <a:p>
            <a:r>
              <a:rPr lang="en-US" sz="1200" dirty="0">
                <a:solidFill>
                  <a:srgbClr val="FFFFFF"/>
                </a:solidFill>
              </a:rPr>
              <a:t>Reclaim free blocks and shrink file system to reflect new capacity</a:t>
            </a:r>
          </a:p>
          <a:p>
            <a:endParaRPr lang="en-US" sz="1600" dirty="0">
              <a:solidFill>
                <a:srgbClr val="FFFFFF"/>
              </a:solidFill>
            </a:endParaRPr>
          </a:p>
        </p:txBody>
      </p:sp>
      <p:pic>
        <p:nvPicPr>
          <p:cNvPr id="127" name="Picture 12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824479" y="1126703"/>
            <a:ext cx="1515272" cy="1515272"/>
          </a:xfrm>
          <a:prstGeom prst="rect">
            <a:avLst/>
          </a:prstGeom>
        </p:spPr>
      </p:pic>
      <p:grpSp>
        <p:nvGrpSpPr>
          <p:cNvPr id="128" name="Group 17"/>
          <p:cNvGrpSpPr>
            <a:grpSpLocks noChangeAspect="1"/>
          </p:cNvGrpSpPr>
          <p:nvPr/>
        </p:nvGrpSpPr>
        <p:grpSpPr bwMode="auto">
          <a:xfrm>
            <a:off x="370239" y="1272815"/>
            <a:ext cx="751125" cy="751125"/>
            <a:chOff x="2568" y="557"/>
            <a:chExt cx="528" cy="528"/>
          </a:xfrm>
          <a:solidFill>
            <a:srgbClr val="FFFFFF"/>
          </a:solidFill>
        </p:grpSpPr>
        <p:sp>
          <p:nvSpPr>
            <p:cNvPr id="129" name="Freeform 128"/>
            <p:cNvSpPr>
              <a:spLocks noEditPoints="1"/>
            </p:cNvSpPr>
            <p:nvPr/>
          </p:nvSpPr>
          <p:spPr bwMode="auto">
            <a:xfrm>
              <a:off x="2568" y="609"/>
              <a:ext cx="475" cy="476"/>
            </a:xfrm>
            <a:custGeom>
              <a:avLst/>
              <a:gdLst>
                <a:gd name="T0" fmla="*/ 499 w 518"/>
                <a:gd name="T1" fmla="*/ 33 h 519"/>
                <a:gd name="T2" fmla="*/ 499 w 518"/>
                <a:gd name="T3" fmla="*/ 149 h 519"/>
                <a:gd name="T4" fmla="*/ 508 w 518"/>
                <a:gd name="T5" fmla="*/ 158 h 519"/>
                <a:gd name="T6" fmla="*/ 518 w 518"/>
                <a:gd name="T7" fmla="*/ 149 h 519"/>
                <a:gd name="T8" fmla="*/ 518 w 518"/>
                <a:gd name="T9" fmla="*/ 13 h 519"/>
                <a:gd name="T10" fmla="*/ 513 w 518"/>
                <a:gd name="T11" fmla="*/ 5 h 519"/>
                <a:gd name="T12" fmla="*/ 505 w 518"/>
                <a:gd name="T13" fmla="*/ 0 h 519"/>
                <a:gd name="T14" fmla="*/ 370 w 518"/>
                <a:gd name="T15" fmla="*/ 0 h 519"/>
                <a:gd name="T16" fmla="*/ 360 w 518"/>
                <a:gd name="T17" fmla="*/ 10 h 519"/>
                <a:gd name="T18" fmla="*/ 370 w 518"/>
                <a:gd name="T19" fmla="*/ 20 h 519"/>
                <a:gd name="T20" fmla="*/ 485 w 518"/>
                <a:gd name="T21" fmla="*/ 20 h 519"/>
                <a:gd name="T22" fmla="*/ 302 w 518"/>
                <a:gd name="T23" fmla="*/ 203 h 519"/>
                <a:gd name="T24" fmla="*/ 268 w 518"/>
                <a:gd name="T25" fmla="*/ 192 h 519"/>
                <a:gd name="T26" fmla="*/ 57 w 518"/>
                <a:gd name="T27" fmla="*/ 192 h 519"/>
                <a:gd name="T28" fmla="*/ 0 w 518"/>
                <a:gd name="T29" fmla="*/ 250 h 519"/>
                <a:gd name="T30" fmla="*/ 0 w 518"/>
                <a:gd name="T31" fmla="*/ 461 h 519"/>
                <a:gd name="T32" fmla="*/ 57 w 518"/>
                <a:gd name="T33" fmla="*/ 519 h 519"/>
                <a:gd name="T34" fmla="*/ 268 w 518"/>
                <a:gd name="T35" fmla="*/ 519 h 519"/>
                <a:gd name="T36" fmla="*/ 326 w 518"/>
                <a:gd name="T37" fmla="*/ 461 h 519"/>
                <a:gd name="T38" fmla="*/ 326 w 518"/>
                <a:gd name="T39" fmla="*/ 250 h 519"/>
                <a:gd name="T40" fmla="*/ 315 w 518"/>
                <a:gd name="T41" fmla="*/ 217 h 519"/>
                <a:gd name="T42" fmla="*/ 499 w 518"/>
                <a:gd name="T43" fmla="*/ 33 h 519"/>
                <a:gd name="T44" fmla="*/ 307 w 518"/>
                <a:gd name="T45" fmla="*/ 461 h 519"/>
                <a:gd name="T46" fmla="*/ 268 w 518"/>
                <a:gd name="T47" fmla="*/ 500 h 519"/>
                <a:gd name="T48" fmla="*/ 57 w 518"/>
                <a:gd name="T49" fmla="*/ 500 h 519"/>
                <a:gd name="T50" fmla="*/ 19 w 518"/>
                <a:gd name="T51" fmla="*/ 461 h 519"/>
                <a:gd name="T52" fmla="*/ 19 w 518"/>
                <a:gd name="T53" fmla="*/ 250 h 519"/>
                <a:gd name="T54" fmla="*/ 57 w 518"/>
                <a:gd name="T55" fmla="*/ 212 h 519"/>
                <a:gd name="T56" fmla="*/ 268 w 518"/>
                <a:gd name="T57" fmla="*/ 212 h 519"/>
                <a:gd name="T58" fmla="*/ 307 w 518"/>
                <a:gd name="T59" fmla="*/ 250 h 519"/>
                <a:gd name="T60" fmla="*/ 307 w 518"/>
                <a:gd name="T61" fmla="*/ 461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8" h="519">
                  <a:moveTo>
                    <a:pt x="499" y="33"/>
                  </a:moveTo>
                  <a:cubicBezTo>
                    <a:pt x="499" y="149"/>
                    <a:pt x="499" y="149"/>
                    <a:pt x="499" y="149"/>
                  </a:cubicBezTo>
                  <a:cubicBezTo>
                    <a:pt x="499" y="154"/>
                    <a:pt x="503" y="158"/>
                    <a:pt x="508" y="158"/>
                  </a:cubicBezTo>
                  <a:cubicBezTo>
                    <a:pt x="514" y="158"/>
                    <a:pt x="518" y="154"/>
                    <a:pt x="518" y="149"/>
                  </a:cubicBezTo>
                  <a:cubicBezTo>
                    <a:pt x="518" y="13"/>
                    <a:pt x="518" y="13"/>
                    <a:pt x="518" y="13"/>
                  </a:cubicBezTo>
                  <a:cubicBezTo>
                    <a:pt x="518" y="9"/>
                    <a:pt x="516" y="7"/>
                    <a:pt x="513" y="5"/>
                  </a:cubicBezTo>
                  <a:cubicBezTo>
                    <a:pt x="512" y="2"/>
                    <a:pt x="509" y="0"/>
                    <a:pt x="505" y="0"/>
                  </a:cubicBezTo>
                  <a:cubicBezTo>
                    <a:pt x="370" y="0"/>
                    <a:pt x="370" y="0"/>
                    <a:pt x="370" y="0"/>
                  </a:cubicBezTo>
                  <a:cubicBezTo>
                    <a:pt x="364" y="0"/>
                    <a:pt x="360" y="5"/>
                    <a:pt x="360" y="10"/>
                  </a:cubicBezTo>
                  <a:cubicBezTo>
                    <a:pt x="360" y="15"/>
                    <a:pt x="364" y="20"/>
                    <a:pt x="370" y="20"/>
                  </a:cubicBezTo>
                  <a:cubicBezTo>
                    <a:pt x="485" y="20"/>
                    <a:pt x="485" y="20"/>
                    <a:pt x="485" y="20"/>
                  </a:cubicBezTo>
                  <a:cubicBezTo>
                    <a:pt x="302" y="203"/>
                    <a:pt x="302" y="203"/>
                    <a:pt x="302" y="203"/>
                  </a:cubicBezTo>
                  <a:cubicBezTo>
                    <a:pt x="292" y="196"/>
                    <a:pt x="281" y="192"/>
                    <a:pt x="268" y="192"/>
                  </a:cubicBezTo>
                  <a:cubicBezTo>
                    <a:pt x="57" y="192"/>
                    <a:pt x="57" y="192"/>
                    <a:pt x="57" y="192"/>
                  </a:cubicBezTo>
                  <a:cubicBezTo>
                    <a:pt x="25" y="192"/>
                    <a:pt x="0" y="218"/>
                    <a:pt x="0" y="250"/>
                  </a:cubicBezTo>
                  <a:cubicBezTo>
                    <a:pt x="0" y="461"/>
                    <a:pt x="0" y="461"/>
                    <a:pt x="0" y="461"/>
                  </a:cubicBezTo>
                  <a:cubicBezTo>
                    <a:pt x="0" y="493"/>
                    <a:pt x="25" y="519"/>
                    <a:pt x="57" y="519"/>
                  </a:cubicBezTo>
                  <a:cubicBezTo>
                    <a:pt x="268" y="519"/>
                    <a:pt x="268" y="519"/>
                    <a:pt x="268" y="519"/>
                  </a:cubicBezTo>
                  <a:cubicBezTo>
                    <a:pt x="300" y="519"/>
                    <a:pt x="326" y="493"/>
                    <a:pt x="326" y="461"/>
                  </a:cubicBezTo>
                  <a:cubicBezTo>
                    <a:pt x="326" y="250"/>
                    <a:pt x="326" y="250"/>
                    <a:pt x="326" y="250"/>
                  </a:cubicBezTo>
                  <a:cubicBezTo>
                    <a:pt x="326" y="237"/>
                    <a:pt x="322" y="226"/>
                    <a:pt x="315" y="217"/>
                  </a:cubicBezTo>
                  <a:lnTo>
                    <a:pt x="499" y="33"/>
                  </a:lnTo>
                  <a:close/>
                  <a:moveTo>
                    <a:pt x="307" y="461"/>
                  </a:moveTo>
                  <a:cubicBezTo>
                    <a:pt x="307" y="482"/>
                    <a:pt x="290" y="500"/>
                    <a:pt x="268" y="500"/>
                  </a:cubicBezTo>
                  <a:cubicBezTo>
                    <a:pt x="57" y="500"/>
                    <a:pt x="57" y="500"/>
                    <a:pt x="57" y="500"/>
                  </a:cubicBezTo>
                  <a:cubicBezTo>
                    <a:pt x="36" y="500"/>
                    <a:pt x="19" y="482"/>
                    <a:pt x="19" y="461"/>
                  </a:cubicBezTo>
                  <a:cubicBezTo>
                    <a:pt x="19" y="250"/>
                    <a:pt x="19" y="250"/>
                    <a:pt x="19" y="250"/>
                  </a:cubicBezTo>
                  <a:cubicBezTo>
                    <a:pt x="19" y="229"/>
                    <a:pt x="36" y="212"/>
                    <a:pt x="57" y="212"/>
                  </a:cubicBezTo>
                  <a:cubicBezTo>
                    <a:pt x="268" y="212"/>
                    <a:pt x="268" y="212"/>
                    <a:pt x="268" y="212"/>
                  </a:cubicBezTo>
                  <a:cubicBezTo>
                    <a:pt x="290" y="212"/>
                    <a:pt x="307" y="229"/>
                    <a:pt x="307" y="250"/>
                  </a:cubicBezTo>
                  <a:lnTo>
                    <a:pt x="307" y="46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p:cNvSpPr>
            <p:nvPr/>
          </p:nvSpPr>
          <p:spPr bwMode="auto">
            <a:xfrm>
              <a:off x="2568" y="557"/>
              <a:ext cx="528" cy="528"/>
            </a:xfrm>
            <a:custGeom>
              <a:avLst/>
              <a:gdLst>
                <a:gd name="T0" fmla="*/ 518 w 576"/>
                <a:gd name="T1" fmla="*/ 0 h 576"/>
                <a:gd name="T2" fmla="*/ 57 w 576"/>
                <a:gd name="T3" fmla="*/ 0 h 576"/>
                <a:gd name="T4" fmla="*/ 0 w 576"/>
                <a:gd name="T5" fmla="*/ 57 h 576"/>
                <a:gd name="T6" fmla="*/ 0 w 576"/>
                <a:gd name="T7" fmla="*/ 221 h 576"/>
                <a:gd name="T8" fmla="*/ 9 w 576"/>
                <a:gd name="T9" fmla="*/ 230 h 576"/>
                <a:gd name="T10" fmla="*/ 19 w 576"/>
                <a:gd name="T11" fmla="*/ 221 h 576"/>
                <a:gd name="T12" fmla="*/ 19 w 576"/>
                <a:gd name="T13" fmla="*/ 219 h 576"/>
                <a:gd name="T14" fmla="*/ 19 w 576"/>
                <a:gd name="T15" fmla="*/ 219 h 576"/>
                <a:gd name="T16" fmla="*/ 19 w 576"/>
                <a:gd name="T17" fmla="*/ 57 h 576"/>
                <a:gd name="T18" fmla="*/ 57 w 576"/>
                <a:gd name="T19" fmla="*/ 19 h 576"/>
                <a:gd name="T20" fmla="*/ 518 w 576"/>
                <a:gd name="T21" fmla="*/ 19 h 576"/>
                <a:gd name="T22" fmla="*/ 556 w 576"/>
                <a:gd name="T23" fmla="*/ 57 h 576"/>
                <a:gd name="T24" fmla="*/ 556 w 576"/>
                <a:gd name="T25" fmla="*/ 518 h 576"/>
                <a:gd name="T26" fmla="*/ 518 w 576"/>
                <a:gd name="T27" fmla="*/ 557 h 576"/>
                <a:gd name="T28" fmla="*/ 356 w 576"/>
                <a:gd name="T29" fmla="*/ 557 h 576"/>
                <a:gd name="T30" fmla="*/ 356 w 576"/>
                <a:gd name="T31" fmla="*/ 557 h 576"/>
                <a:gd name="T32" fmla="*/ 355 w 576"/>
                <a:gd name="T33" fmla="*/ 557 h 576"/>
                <a:gd name="T34" fmla="*/ 345 w 576"/>
                <a:gd name="T35" fmla="*/ 566 h 576"/>
                <a:gd name="T36" fmla="*/ 355 w 576"/>
                <a:gd name="T37" fmla="*/ 576 h 576"/>
                <a:gd name="T38" fmla="*/ 518 w 576"/>
                <a:gd name="T39" fmla="*/ 576 h 576"/>
                <a:gd name="T40" fmla="*/ 576 w 576"/>
                <a:gd name="T41" fmla="*/ 518 h 576"/>
                <a:gd name="T42" fmla="*/ 576 w 576"/>
                <a:gd name="T43" fmla="*/ 57 h 576"/>
                <a:gd name="T44" fmla="*/ 518 w 576"/>
                <a:gd name="T45"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 h="576">
                  <a:moveTo>
                    <a:pt x="518" y="0"/>
                  </a:moveTo>
                  <a:cubicBezTo>
                    <a:pt x="57" y="0"/>
                    <a:pt x="57" y="0"/>
                    <a:pt x="57" y="0"/>
                  </a:cubicBezTo>
                  <a:cubicBezTo>
                    <a:pt x="25" y="0"/>
                    <a:pt x="0" y="26"/>
                    <a:pt x="0" y="57"/>
                  </a:cubicBezTo>
                  <a:cubicBezTo>
                    <a:pt x="0" y="221"/>
                    <a:pt x="0" y="221"/>
                    <a:pt x="0" y="221"/>
                  </a:cubicBezTo>
                  <a:cubicBezTo>
                    <a:pt x="0" y="226"/>
                    <a:pt x="4" y="230"/>
                    <a:pt x="9" y="230"/>
                  </a:cubicBezTo>
                  <a:cubicBezTo>
                    <a:pt x="15" y="230"/>
                    <a:pt x="19" y="226"/>
                    <a:pt x="19" y="221"/>
                  </a:cubicBezTo>
                  <a:cubicBezTo>
                    <a:pt x="19" y="220"/>
                    <a:pt x="19" y="220"/>
                    <a:pt x="19" y="219"/>
                  </a:cubicBezTo>
                  <a:cubicBezTo>
                    <a:pt x="19" y="219"/>
                    <a:pt x="19" y="219"/>
                    <a:pt x="19" y="219"/>
                  </a:cubicBezTo>
                  <a:cubicBezTo>
                    <a:pt x="19" y="57"/>
                    <a:pt x="19" y="57"/>
                    <a:pt x="19" y="57"/>
                  </a:cubicBezTo>
                  <a:cubicBezTo>
                    <a:pt x="19" y="36"/>
                    <a:pt x="36" y="19"/>
                    <a:pt x="57" y="19"/>
                  </a:cubicBezTo>
                  <a:cubicBezTo>
                    <a:pt x="518" y="19"/>
                    <a:pt x="518" y="19"/>
                    <a:pt x="518" y="19"/>
                  </a:cubicBezTo>
                  <a:cubicBezTo>
                    <a:pt x="539" y="19"/>
                    <a:pt x="556" y="36"/>
                    <a:pt x="556" y="57"/>
                  </a:cubicBezTo>
                  <a:cubicBezTo>
                    <a:pt x="556" y="518"/>
                    <a:pt x="556" y="518"/>
                    <a:pt x="556" y="518"/>
                  </a:cubicBezTo>
                  <a:cubicBezTo>
                    <a:pt x="556" y="539"/>
                    <a:pt x="539" y="557"/>
                    <a:pt x="518" y="557"/>
                  </a:cubicBezTo>
                  <a:cubicBezTo>
                    <a:pt x="356" y="557"/>
                    <a:pt x="356" y="557"/>
                    <a:pt x="356" y="557"/>
                  </a:cubicBezTo>
                  <a:cubicBezTo>
                    <a:pt x="356" y="557"/>
                    <a:pt x="356" y="557"/>
                    <a:pt x="356" y="557"/>
                  </a:cubicBezTo>
                  <a:cubicBezTo>
                    <a:pt x="356" y="557"/>
                    <a:pt x="355" y="557"/>
                    <a:pt x="355" y="557"/>
                  </a:cubicBezTo>
                  <a:cubicBezTo>
                    <a:pt x="350" y="557"/>
                    <a:pt x="345" y="561"/>
                    <a:pt x="345" y="566"/>
                  </a:cubicBezTo>
                  <a:cubicBezTo>
                    <a:pt x="345" y="571"/>
                    <a:pt x="350" y="576"/>
                    <a:pt x="355" y="576"/>
                  </a:cubicBezTo>
                  <a:cubicBezTo>
                    <a:pt x="518" y="576"/>
                    <a:pt x="518" y="576"/>
                    <a:pt x="518" y="576"/>
                  </a:cubicBezTo>
                  <a:cubicBezTo>
                    <a:pt x="550" y="576"/>
                    <a:pt x="576" y="550"/>
                    <a:pt x="576" y="518"/>
                  </a:cubicBezTo>
                  <a:cubicBezTo>
                    <a:pt x="576" y="57"/>
                    <a:pt x="576" y="57"/>
                    <a:pt x="576" y="57"/>
                  </a:cubicBezTo>
                  <a:cubicBezTo>
                    <a:pt x="576" y="26"/>
                    <a:pt x="550" y="0"/>
                    <a:pt x="518" y="0"/>
                  </a:cubicBez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 name="Group 59"/>
          <p:cNvGrpSpPr>
            <a:grpSpLocks noChangeAspect="1"/>
          </p:cNvGrpSpPr>
          <p:nvPr/>
        </p:nvGrpSpPr>
        <p:grpSpPr bwMode="auto">
          <a:xfrm>
            <a:off x="3423737" y="2701859"/>
            <a:ext cx="842041" cy="785630"/>
            <a:chOff x="3559" y="1362"/>
            <a:chExt cx="612" cy="571"/>
          </a:xfrm>
          <a:solidFill>
            <a:schemeClr val="tx2"/>
          </a:solidFill>
        </p:grpSpPr>
        <p:sp>
          <p:nvSpPr>
            <p:cNvPr id="132" name="Freeform 60"/>
            <p:cNvSpPr>
              <a:spLocks/>
            </p:cNvSpPr>
            <p:nvPr/>
          </p:nvSpPr>
          <p:spPr bwMode="auto">
            <a:xfrm>
              <a:off x="3851" y="1817"/>
              <a:ext cx="28" cy="57"/>
            </a:xfrm>
            <a:custGeom>
              <a:avLst/>
              <a:gdLst>
                <a:gd name="T0" fmla="*/ 6 w 26"/>
                <a:gd name="T1" fmla="*/ 23 h 54"/>
                <a:gd name="T2" fmla="*/ 4 w 26"/>
                <a:gd name="T3" fmla="*/ 54 h 54"/>
                <a:gd name="T4" fmla="*/ 13 w 26"/>
                <a:gd name="T5" fmla="*/ 54 h 54"/>
                <a:gd name="T6" fmla="*/ 22 w 26"/>
                <a:gd name="T7" fmla="*/ 54 h 54"/>
                <a:gd name="T8" fmla="*/ 19 w 26"/>
                <a:gd name="T9" fmla="*/ 23 h 54"/>
                <a:gd name="T10" fmla="*/ 26 w 26"/>
                <a:gd name="T11" fmla="*/ 12 h 54"/>
                <a:gd name="T12" fmla="*/ 13 w 26"/>
                <a:gd name="T13" fmla="*/ 0 h 54"/>
                <a:gd name="T14" fmla="*/ 0 w 26"/>
                <a:gd name="T15" fmla="*/ 12 h 54"/>
                <a:gd name="T16" fmla="*/ 6 w 26"/>
                <a:gd name="T17"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6" y="23"/>
                  </a:moveTo>
                  <a:cubicBezTo>
                    <a:pt x="4" y="54"/>
                    <a:pt x="4" y="54"/>
                    <a:pt x="4" y="54"/>
                  </a:cubicBezTo>
                  <a:cubicBezTo>
                    <a:pt x="13" y="54"/>
                    <a:pt x="13" y="54"/>
                    <a:pt x="13" y="54"/>
                  </a:cubicBezTo>
                  <a:cubicBezTo>
                    <a:pt x="22" y="54"/>
                    <a:pt x="22" y="54"/>
                    <a:pt x="22" y="54"/>
                  </a:cubicBezTo>
                  <a:cubicBezTo>
                    <a:pt x="19" y="23"/>
                    <a:pt x="19" y="23"/>
                    <a:pt x="19" y="23"/>
                  </a:cubicBezTo>
                  <a:cubicBezTo>
                    <a:pt x="23" y="21"/>
                    <a:pt x="26" y="17"/>
                    <a:pt x="26" y="12"/>
                  </a:cubicBezTo>
                  <a:cubicBezTo>
                    <a:pt x="26" y="5"/>
                    <a:pt x="20" y="0"/>
                    <a:pt x="13" y="0"/>
                  </a:cubicBezTo>
                  <a:cubicBezTo>
                    <a:pt x="6" y="0"/>
                    <a:pt x="0" y="5"/>
                    <a:pt x="0" y="12"/>
                  </a:cubicBezTo>
                  <a:cubicBezTo>
                    <a:pt x="0" y="17"/>
                    <a:pt x="3" y="21"/>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1"/>
            <p:cNvSpPr>
              <a:spLocks/>
            </p:cNvSpPr>
            <p:nvPr/>
          </p:nvSpPr>
          <p:spPr bwMode="auto">
            <a:xfrm>
              <a:off x="3932" y="1703"/>
              <a:ext cx="23" cy="24"/>
            </a:xfrm>
            <a:custGeom>
              <a:avLst/>
              <a:gdLst>
                <a:gd name="T0" fmla="*/ 0 w 23"/>
                <a:gd name="T1" fmla="*/ 9 h 24"/>
                <a:gd name="T2" fmla="*/ 9 w 23"/>
                <a:gd name="T3" fmla="*/ 24 h 24"/>
                <a:gd name="T4" fmla="*/ 23 w 23"/>
                <a:gd name="T5" fmla="*/ 15 h 24"/>
                <a:gd name="T6" fmla="*/ 15 w 23"/>
                <a:gd name="T7" fmla="*/ 0 h 24"/>
                <a:gd name="T8" fmla="*/ 0 w 23"/>
                <a:gd name="T9" fmla="*/ 9 h 24"/>
              </a:gdLst>
              <a:ahLst/>
              <a:cxnLst>
                <a:cxn ang="0">
                  <a:pos x="T0" y="T1"/>
                </a:cxn>
                <a:cxn ang="0">
                  <a:pos x="T2" y="T3"/>
                </a:cxn>
                <a:cxn ang="0">
                  <a:pos x="T4" y="T5"/>
                </a:cxn>
                <a:cxn ang="0">
                  <a:pos x="T6" y="T7"/>
                </a:cxn>
                <a:cxn ang="0">
                  <a:pos x="T8" y="T9"/>
                </a:cxn>
              </a:cxnLst>
              <a:rect l="0" t="0" r="r" b="b"/>
              <a:pathLst>
                <a:path w="23" h="24">
                  <a:moveTo>
                    <a:pt x="0" y="9"/>
                  </a:moveTo>
                  <a:lnTo>
                    <a:pt x="9" y="24"/>
                  </a:lnTo>
                  <a:lnTo>
                    <a:pt x="23" y="15"/>
                  </a:lnTo>
                  <a:lnTo>
                    <a:pt x="15"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62"/>
            <p:cNvSpPr>
              <a:spLocks/>
            </p:cNvSpPr>
            <p:nvPr/>
          </p:nvSpPr>
          <p:spPr bwMode="auto">
            <a:xfrm>
              <a:off x="4026" y="1649"/>
              <a:ext cx="24" cy="23"/>
            </a:xfrm>
            <a:custGeom>
              <a:avLst/>
              <a:gdLst>
                <a:gd name="T0" fmla="*/ 0 w 24"/>
                <a:gd name="T1" fmla="*/ 9 h 23"/>
                <a:gd name="T2" fmla="*/ 8 w 24"/>
                <a:gd name="T3" fmla="*/ 23 h 23"/>
                <a:gd name="T4" fmla="*/ 24 w 24"/>
                <a:gd name="T5" fmla="*/ 15 h 23"/>
                <a:gd name="T6" fmla="*/ 15 w 24"/>
                <a:gd name="T7" fmla="*/ 0 h 23"/>
                <a:gd name="T8" fmla="*/ 0 w 24"/>
                <a:gd name="T9" fmla="*/ 9 h 23"/>
              </a:gdLst>
              <a:ahLst/>
              <a:cxnLst>
                <a:cxn ang="0">
                  <a:pos x="T0" y="T1"/>
                </a:cxn>
                <a:cxn ang="0">
                  <a:pos x="T2" y="T3"/>
                </a:cxn>
                <a:cxn ang="0">
                  <a:pos x="T4" y="T5"/>
                </a:cxn>
                <a:cxn ang="0">
                  <a:pos x="T6" y="T7"/>
                </a:cxn>
                <a:cxn ang="0">
                  <a:pos x="T8" y="T9"/>
                </a:cxn>
              </a:cxnLst>
              <a:rect l="0" t="0" r="r" b="b"/>
              <a:pathLst>
                <a:path w="24" h="23">
                  <a:moveTo>
                    <a:pt x="0" y="9"/>
                  </a:moveTo>
                  <a:lnTo>
                    <a:pt x="8" y="23"/>
                  </a:lnTo>
                  <a:lnTo>
                    <a:pt x="24" y="15"/>
                  </a:lnTo>
                  <a:lnTo>
                    <a:pt x="15"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63"/>
            <p:cNvSpPr>
              <a:spLocks/>
            </p:cNvSpPr>
            <p:nvPr/>
          </p:nvSpPr>
          <p:spPr bwMode="auto">
            <a:xfrm>
              <a:off x="3963" y="1685"/>
              <a:ext cx="24" cy="24"/>
            </a:xfrm>
            <a:custGeom>
              <a:avLst/>
              <a:gdLst>
                <a:gd name="T0" fmla="*/ 0 w 24"/>
                <a:gd name="T1" fmla="*/ 9 h 24"/>
                <a:gd name="T2" fmla="*/ 8 w 24"/>
                <a:gd name="T3" fmla="*/ 24 h 24"/>
                <a:gd name="T4" fmla="*/ 24 w 24"/>
                <a:gd name="T5" fmla="*/ 15 h 24"/>
                <a:gd name="T6" fmla="*/ 16 w 24"/>
                <a:gd name="T7" fmla="*/ 0 h 24"/>
                <a:gd name="T8" fmla="*/ 0 w 24"/>
                <a:gd name="T9" fmla="*/ 9 h 24"/>
              </a:gdLst>
              <a:ahLst/>
              <a:cxnLst>
                <a:cxn ang="0">
                  <a:pos x="T0" y="T1"/>
                </a:cxn>
                <a:cxn ang="0">
                  <a:pos x="T2" y="T3"/>
                </a:cxn>
                <a:cxn ang="0">
                  <a:pos x="T4" y="T5"/>
                </a:cxn>
                <a:cxn ang="0">
                  <a:pos x="T6" y="T7"/>
                </a:cxn>
                <a:cxn ang="0">
                  <a:pos x="T8" y="T9"/>
                </a:cxn>
              </a:cxnLst>
              <a:rect l="0" t="0" r="r" b="b"/>
              <a:pathLst>
                <a:path w="24" h="24">
                  <a:moveTo>
                    <a:pt x="0" y="9"/>
                  </a:moveTo>
                  <a:lnTo>
                    <a:pt x="8" y="24"/>
                  </a:lnTo>
                  <a:lnTo>
                    <a:pt x="24" y="15"/>
                  </a:lnTo>
                  <a:lnTo>
                    <a:pt x="16"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64"/>
            <p:cNvSpPr>
              <a:spLocks noEditPoints="1"/>
            </p:cNvSpPr>
            <p:nvPr/>
          </p:nvSpPr>
          <p:spPr bwMode="auto">
            <a:xfrm>
              <a:off x="3618" y="1362"/>
              <a:ext cx="495" cy="571"/>
            </a:xfrm>
            <a:custGeom>
              <a:avLst/>
              <a:gdLst>
                <a:gd name="T0" fmla="*/ 453 w 466"/>
                <a:gd name="T1" fmla="*/ 238 h 537"/>
                <a:gd name="T2" fmla="*/ 457 w 466"/>
                <a:gd name="T3" fmla="*/ 172 h 537"/>
                <a:gd name="T4" fmla="*/ 452 w 466"/>
                <a:gd name="T5" fmla="*/ 129 h 537"/>
                <a:gd name="T6" fmla="*/ 452 w 466"/>
                <a:gd name="T7" fmla="*/ 127 h 537"/>
                <a:gd name="T8" fmla="*/ 451 w 466"/>
                <a:gd name="T9" fmla="*/ 125 h 537"/>
                <a:gd name="T10" fmla="*/ 450 w 466"/>
                <a:gd name="T11" fmla="*/ 124 h 537"/>
                <a:gd name="T12" fmla="*/ 236 w 466"/>
                <a:gd name="T13" fmla="*/ 1 h 537"/>
                <a:gd name="T14" fmla="*/ 15 w 466"/>
                <a:gd name="T15" fmla="*/ 125 h 537"/>
                <a:gd name="T16" fmla="*/ 15 w 466"/>
                <a:gd name="T17" fmla="*/ 125 h 537"/>
                <a:gd name="T18" fmla="*/ 14 w 466"/>
                <a:gd name="T19" fmla="*/ 126 h 537"/>
                <a:gd name="T20" fmla="*/ 12 w 466"/>
                <a:gd name="T21" fmla="*/ 128 h 537"/>
                <a:gd name="T22" fmla="*/ 11 w 466"/>
                <a:gd name="T23" fmla="*/ 129 h 537"/>
                <a:gd name="T24" fmla="*/ 11 w 466"/>
                <a:gd name="T25" fmla="*/ 132 h 537"/>
                <a:gd name="T26" fmla="*/ 11 w 466"/>
                <a:gd name="T27" fmla="*/ 132 h 537"/>
                <a:gd name="T28" fmla="*/ 8 w 466"/>
                <a:gd name="T29" fmla="*/ 172 h 537"/>
                <a:gd name="T30" fmla="*/ 12 w 466"/>
                <a:gd name="T31" fmla="*/ 238 h 537"/>
                <a:gd name="T32" fmla="*/ 0 w 466"/>
                <a:gd name="T33" fmla="*/ 250 h 537"/>
                <a:gd name="T34" fmla="*/ 14 w 466"/>
                <a:gd name="T35" fmla="*/ 378 h 537"/>
                <a:gd name="T36" fmla="*/ 149 w 466"/>
                <a:gd name="T37" fmla="*/ 459 h 537"/>
                <a:gd name="T38" fmla="*/ 149 w 466"/>
                <a:gd name="T39" fmla="*/ 537 h 537"/>
                <a:gd name="T40" fmla="*/ 301 w 466"/>
                <a:gd name="T41" fmla="*/ 537 h 537"/>
                <a:gd name="T42" fmla="*/ 317 w 466"/>
                <a:gd name="T43" fmla="*/ 521 h 537"/>
                <a:gd name="T44" fmla="*/ 451 w 466"/>
                <a:gd name="T45" fmla="*/ 382 h 537"/>
                <a:gd name="T46" fmla="*/ 453 w 466"/>
                <a:gd name="T47" fmla="*/ 257 h 537"/>
                <a:gd name="T48" fmla="*/ 458 w 466"/>
                <a:gd name="T49" fmla="*/ 236 h 537"/>
                <a:gd name="T50" fmla="*/ 276 w 466"/>
                <a:gd name="T51" fmla="*/ 378 h 537"/>
                <a:gd name="T52" fmla="*/ 240 w 466"/>
                <a:gd name="T53" fmla="*/ 328 h 537"/>
                <a:gd name="T54" fmla="*/ 276 w 466"/>
                <a:gd name="T55" fmla="*/ 365 h 537"/>
                <a:gd name="T56" fmla="*/ 224 w 466"/>
                <a:gd name="T57" fmla="*/ 328 h 537"/>
                <a:gd name="T58" fmla="*/ 189 w 466"/>
                <a:gd name="T59" fmla="*/ 378 h 537"/>
                <a:gd name="T60" fmla="*/ 232 w 466"/>
                <a:gd name="T61" fmla="*/ 18 h 537"/>
                <a:gd name="T62" fmla="*/ 231 w 466"/>
                <a:gd name="T63" fmla="*/ 243 h 537"/>
                <a:gd name="T64" fmla="*/ 232 w 466"/>
                <a:gd name="T65" fmla="*/ 18 h 537"/>
                <a:gd name="T66" fmla="*/ 149 w 466"/>
                <a:gd name="T67" fmla="*/ 395 h 537"/>
                <a:gd name="T68" fmla="*/ 30 w 466"/>
                <a:gd name="T69" fmla="*/ 373 h 537"/>
                <a:gd name="T70" fmla="*/ 223 w 466"/>
                <a:gd name="T71" fmla="*/ 257 h 537"/>
                <a:gd name="T72" fmla="*/ 173 w 466"/>
                <a:gd name="T73" fmla="*/ 365 h 537"/>
                <a:gd name="T74" fmla="*/ 165 w 466"/>
                <a:gd name="T75" fmla="*/ 378 h 537"/>
                <a:gd name="T76" fmla="*/ 301 w 466"/>
                <a:gd name="T77" fmla="*/ 521 h 537"/>
                <a:gd name="T78" fmla="*/ 165 w 466"/>
                <a:gd name="T79" fmla="*/ 395 h 537"/>
                <a:gd name="T80" fmla="*/ 301 w 466"/>
                <a:gd name="T81" fmla="*/ 521 h 537"/>
                <a:gd name="T82" fmla="*/ 317 w 466"/>
                <a:gd name="T83" fmla="*/ 395 h 537"/>
                <a:gd name="T84" fmla="*/ 301 w 466"/>
                <a:gd name="T85" fmla="*/ 378 h 537"/>
                <a:gd name="T86" fmla="*/ 292 w 466"/>
                <a:gd name="T87" fmla="*/ 365 h 537"/>
                <a:gd name="T88" fmla="*/ 240 w 466"/>
                <a:gd name="T89" fmla="*/ 312 h 537"/>
                <a:gd name="T90" fmla="*/ 436 w 466"/>
                <a:gd name="T91" fmla="*/ 143 h 537"/>
                <a:gd name="T92" fmla="*/ 317 w 466"/>
                <a:gd name="T93" fmla="*/ 44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 h="537">
                  <a:moveTo>
                    <a:pt x="458" y="236"/>
                  </a:moveTo>
                  <a:cubicBezTo>
                    <a:pt x="453" y="238"/>
                    <a:pt x="453" y="238"/>
                    <a:pt x="453" y="238"/>
                  </a:cubicBezTo>
                  <a:cubicBezTo>
                    <a:pt x="453" y="181"/>
                    <a:pt x="453" y="181"/>
                    <a:pt x="453" y="181"/>
                  </a:cubicBezTo>
                  <a:cubicBezTo>
                    <a:pt x="457" y="172"/>
                    <a:pt x="457" y="172"/>
                    <a:pt x="457" y="172"/>
                  </a:cubicBezTo>
                  <a:cubicBezTo>
                    <a:pt x="453" y="170"/>
                    <a:pt x="453" y="170"/>
                    <a:pt x="453" y="170"/>
                  </a:cubicBezTo>
                  <a:cubicBezTo>
                    <a:pt x="452" y="129"/>
                    <a:pt x="452" y="129"/>
                    <a:pt x="452" y="129"/>
                  </a:cubicBezTo>
                  <a:cubicBezTo>
                    <a:pt x="452" y="129"/>
                    <a:pt x="452" y="129"/>
                    <a:pt x="452" y="128"/>
                  </a:cubicBezTo>
                  <a:cubicBezTo>
                    <a:pt x="452" y="128"/>
                    <a:pt x="452" y="128"/>
                    <a:pt x="452" y="127"/>
                  </a:cubicBezTo>
                  <a:cubicBezTo>
                    <a:pt x="452" y="127"/>
                    <a:pt x="452" y="127"/>
                    <a:pt x="451" y="126"/>
                  </a:cubicBezTo>
                  <a:cubicBezTo>
                    <a:pt x="451" y="126"/>
                    <a:pt x="451" y="126"/>
                    <a:pt x="451" y="125"/>
                  </a:cubicBezTo>
                  <a:cubicBezTo>
                    <a:pt x="451" y="125"/>
                    <a:pt x="451" y="125"/>
                    <a:pt x="450" y="124"/>
                  </a:cubicBezTo>
                  <a:cubicBezTo>
                    <a:pt x="450" y="124"/>
                    <a:pt x="450" y="124"/>
                    <a:pt x="450" y="124"/>
                  </a:cubicBezTo>
                  <a:cubicBezTo>
                    <a:pt x="449" y="123"/>
                    <a:pt x="449" y="123"/>
                    <a:pt x="448" y="123"/>
                  </a:cubicBezTo>
                  <a:cubicBezTo>
                    <a:pt x="236" y="1"/>
                    <a:pt x="236" y="1"/>
                    <a:pt x="236" y="1"/>
                  </a:cubicBezTo>
                  <a:cubicBezTo>
                    <a:pt x="234" y="0"/>
                    <a:pt x="231" y="0"/>
                    <a:pt x="228" y="1"/>
                  </a:cubicBezTo>
                  <a:cubicBezTo>
                    <a:pt x="15" y="125"/>
                    <a:pt x="15" y="125"/>
                    <a:pt x="15" y="125"/>
                  </a:cubicBezTo>
                  <a:cubicBezTo>
                    <a:pt x="15" y="125"/>
                    <a:pt x="15" y="125"/>
                    <a:pt x="15" y="125"/>
                  </a:cubicBezTo>
                  <a:cubicBezTo>
                    <a:pt x="15" y="125"/>
                    <a:pt x="15" y="125"/>
                    <a:pt x="15" y="125"/>
                  </a:cubicBezTo>
                  <a:cubicBezTo>
                    <a:pt x="15" y="125"/>
                    <a:pt x="15" y="125"/>
                    <a:pt x="14" y="125"/>
                  </a:cubicBezTo>
                  <a:cubicBezTo>
                    <a:pt x="14" y="125"/>
                    <a:pt x="14" y="126"/>
                    <a:pt x="14" y="126"/>
                  </a:cubicBezTo>
                  <a:cubicBezTo>
                    <a:pt x="13" y="126"/>
                    <a:pt x="13" y="126"/>
                    <a:pt x="13" y="127"/>
                  </a:cubicBezTo>
                  <a:cubicBezTo>
                    <a:pt x="13" y="127"/>
                    <a:pt x="12" y="127"/>
                    <a:pt x="12" y="128"/>
                  </a:cubicBezTo>
                  <a:cubicBezTo>
                    <a:pt x="12" y="128"/>
                    <a:pt x="12" y="128"/>
                    <a:pt x="12" y="128"/>
                  </a:cubicBezTo>
                  <a:cubicBezTo>
                    <a:pt x="12" y="129"/>
                    <a:pt x="12" y="129"/>
                    <a:pt x="11" y="129"/>
                  </a:cubicBezTo>
                  <a:cubicBezTo>
                    <a:pt x="11" y="130"/>
                    <a:pt x="11" y="130"/>
                    <a:pt x="11" y="131"/>
                  </a:cubicBezTo>
                  <a:cubicBezTo>
                    <a:pt x="11" y="131"/>
                    <a:pt x="11" y="131"/>
                    <a:pt x="11" y="132"/>
                  </a:cubicBezTo>
                  <a:cubicBezTo>
                    <a:pt x="11" y="132"/>
                    <a:pt x="11" y="132"/>
                    <a:pt x="11" y="132"/>
                  </a:cubicBezTo>
                  <a:cubicBezTo>
                    <a:pt x="11" y="132"/>
                    <a:pt x="11" y="132"/>
                    <a:pt x="11" y="132"/>
                  </a:cubicBezTo>
                  <a:cubicBezTo>
                    <a:pt x="12" y="171"/>
                    <a:pt x="12" y="171"/>
                    <a:pt x="12" y="171"/>
                  </a:cubicBezTo>
                  <a:cubicBezTo>
                    <a:pt x="8" y="172"/>
                    <a:pt x="8" y="172"/>
                    <a:pt x="8" y="172"/>
                  </a:cubicBezTo>
                  <a:cubicBezTo>
                    <a:pt x="12" y="178"/>
                    <a:pt x="12" y="178"/>
                    <a:pt x="12" y="178"/>
                  </a:cubicBezTo>
                  <a:cubicBezTo>
                    <a:pt x="12" y="238"/>
                    <a:pt x="12" y="238"/>
                    <a:pt x="12" y="238"/>
                  </a:cubicBezTo>
                  <a:cubicBezTo>
                    <a:pt x="8" y="236"/>
                    <a:pt x="8" y="236"/>
                    <a:pt x="8" y="236"/>
                  </a:cubicBezTo>
                  <a:cubicBezTo>
                    <a:pt x="0" y="250"/>
                    <a:pt x="0" y="250"/>
                    <a:pt x="0" y="250"/>
                  </a:cubicBezTo>
                  <a:cubicBezTo>
                    <a:pt x="12" y="257"/>
                    <a:pt x="12" y="257"/>
                    <a:pt x="12" y="257"/>
                  </a:cubicBezTo>
                  <a:cubicBezTo>
                    <a:pt x="14" y="378"/>
                    <a:pt x="14" y="378"/>
                    <a:pt x="14" y="378"/>
                  </a:cubicBezTo>
                  <a:cubicBezTo>
                    <a:pt x="14" y="380"/>
                    <a:pt x="15" y="383"/>
                    <a:pt x="18" y="385"/>
                  </a:cubicBezTo>
                  <a:cubicBezTo>
                    <a:pt x="149" y="459"/>
                    <a:pt x="149" y="459"/>
                    <a:pt x="149" y="459"/>
                  </a:cubicBezTo>
                  <a:cubicBezTo>
                    <a:pt x="149" y="521"/>
                    <a:pt x="149" y="521"/>
                    <a:pt x="149" y="521"/>
                  </a:cubicBezTo>
                  <a:cubicBezTo>
                    <a:pt x="149" y="537"/>
                    <a:pt x="149" y="537"/>
                    <a:pt x="149" y="537"/>
                  </a:cubicBezTo>
                  <a:cubicBezTo>
                    <a:pt x="165" y="537"/>
                    <a:pt x="165" y="537"/>
                    <a:pt x="165" y="537"/>
                  </a:cubicBezTo>
                  <a:cubicBezTo>
                    <a:pt x="301" y="537"/>
                    <a:pt x="301" y="537"/>
                    <a:pt x="301" y="537"/>
                  </a:cubicBezTo>
                  <a:cubicBezTo>
                    <a:pt x="317" y="537"/>
                    <a:pt x="317" y="537"/>
                    <a:pt x="317" y="537"/>
                  </a:cubicBezTo>
                  <a:cubicBezTo>
                    <a:pt x="317" y="521"/>
                    <a:pt x="317" y="521"/>
                    <a:pt x="317" y="521"/>
                  </a:cubicBezTo>
                  <a:cubicBezTo>
                    <a:pt x="317" y="459"/>
                    <a:pt x="317" y="459"/>
                    <a:pt x="317" y="459"/>
                  </a:cubicBezTo>
                  <a:cubicBezTo>
                    <a:pt x="451" y="382"/>
                    <a:pt x="451" y="382"/>
                    <a:pt x="451" y="382"/>
                  </a:cubicBezTo>
                  <a:cubicBezTo>
                    <a:pt x="453" y="381"/>
                    <a:pt x="455" y="378"/>
                    <a:pt x="455" y="375"/>
                  </a:cubicBezTo>
                  <a:cubicBezTo>
                    <a:pt x="453" y="257"/>
                    <a:pt x="453" y="257"/>
                    <a:pt x="453" y="257"/>
                  </a:cubicBezTo>
                  <a:cubicBezTo>
                    <a:pt x="466" y="250"/>
                    <a:pt x="466" y="250"/>
                    <a:pt x="466" y="250"/>
                  </a:cubicBezTo>
                  <a:lnTo>
                    <a:pt x="458" y="236"/>
                  </a:lnTo>
                  <a:close/>
                  <a:moveTo>
                    <a:pt x="276" y="365"/>
                  </a:moveTo>
                  <a:cubicBezTo>
                    <a:pt x="276" y="378"/>
                    <a:pt x="276" y="378"/>
                    <a:pt x="276" y="378"/>
                  </a:cubicBezTo>
                  <a:cubicBezTo>
                    <a:pt x="240" y="378"/>
                    <a:pt x="240" y="378"/>
                    <a:pt x="240" y="378"/>
                  </a:cubicBezTo>
                  <a:cubicBezTo>
                    <a:pt x="240" y="328"/>
                    <a:pt x="240" y="328"/>
                    <a:pt x="240" y="328"/>
                  </a:cubicBezTo>
                  <a:cubicBezTo>
                    <a:pt x="240" y="328"/>
                    <a:pt x="240" y="328"/>
                    <a:pt x="240" y="328"/>
                  </a:cubicBezTo>
                  <a:cubicBezTo>
                    <a:pt x="260" y="328"/>
                    <a:pt x="276" y="345"/>
                    <a:pt x="276" y="365"/>
                  </a:cubicBezTo>
                  <a:close/>
                  <a:moveTo>
                    <a:pt x="189" y="365"/>
                  </a:moveTo>
                  <a:cubicBezTo>
                    <a:pt x="189" y="345"/>
                    <a:pt x="205" y="330"/>
                    <a:pt x="224" y="328"/>
                  </a:cubicBezTo>
                  <a:cubicBezTo>
                    <a:pt x="224" y="378"/>
                    <a:pt x="224" y="378"/>
                    <a:pt x="224" y="378"/>
                  </a:cubicBezTo>
                  <a:cubicBezTo>
                    <a:pt x="189" y="378"/>
                    <a:pt x="189" y="378"/>
                    <a:pt x="189" y="378"/>
                  </a:cubicBezTo>
                  <a:lnTo>
                    <a:pt x="189" y="365"/>
                  </a:lnTo>
                  <a:close/>
                  <a:moveTo>
                    <a:pt x="232" y="18"/>
                  </a:moveTo>
                  <a:cubicBezTo>
                    <a:pt x="428" y="130"/>
                    <a:pt x="428" y="130"/>
                    <a:pt x="428" y="130"/>
                  </a:cubicBezTo>
                  <a:cubicBezTo>
                    <a:pt x="231" y="243"/>
                    <a:pt x="231" y="243"/>
                    <a:pt x="231" y="243"/>
                  </a:cubicBezTo>
                  <a:cubicBezTo>
                    <a:pt x="35" y="131"/>
                    <a:pt x="35" y="131"/>
                    <a:pt x="35" y="131"/>
                  </a:cubicBezTo>
                  <a:lnTo>
                    <a:pt x="232" y="18"/>
                  </a:lnTo>
                  <a:close/>
                  <a:moveTo>
                    <a:pt x="149" y="378"/>
                  </a:moveTo>
                  <a:cubicBezTo>
                    <a:pt x="149" y="395"/>
                    <a:pt x="149" y="395"/>
                    <a:pt x="149" y="395"/>
                  </a:cubicBezTo>
                  <a:cubicBezTo>
                    <a:pt x="149" y="441"/>
                    <a:pt x="149" y="441"/>
                    <a:pt x="149" y="441"/>
                  </a:cubicBezTo>
                  <a:cubicBezTo>
                    <a:pt x="30" y="373"/>
                    <a:pt x="30" y="373"/>
                    <a:pt x="30" y="373"/>
                  </a:cubicBezTo>
                  <a:cubicBezTo>
                    <a:pt x="27" y="145"/>
                    <a:pt x="27" y="145"/>
                    <a:pt x="27" y="145"/>
                  </a:cubicBezTo>
                  <a:cubicBezTo>
                    <a:pt x="223" y="257"/>
                    <a:pt x="223" y="257"/>
                    <a:pt x="223" y="257"/>
                  </a:cubicBezTo>
                  <a:cubicBezTo>
                    <a:pt x="224" y="312"/>
                    <a:pt x="224" y="312"/>
                    <a:pt x="224" y="312"/>
                  </a:cubicBezTo>
                  <a:cubicBezTo>
                    <a:pt x="196" y="314"/>
                    <a:pt x="173" y="337"/>
                    <a:pt x="173" y="365"/>
                  </a:cubicBezTo>
                  <a:cubicBezTo>
                    <a:pt x="173" y="378"/>
                    <a:pt x="173" y="378"/>
                    <a:pt x="173" y="378"/>
                  </a:cubicBezTo>
                  <a:cubicBezTo>
                    <a:pt x="165" y="378"/>
                    <a:pt x="165" y="378"/>
                    <a:pt x="165" y="378"/>
                  </a:cubicBezTo>
                  <a:lnTo>
                    <a:pt x="149" y="378"/>
                  </a:lnTo>
                  <a:close/>
                  <a:moveTo>
                    <a:pt x="301" y="521"/>
                  </a:moveTo>
                  <a:cubicBezTo>
                    <a:pt x="165" y="521"/>
                    <a:pt x="165" y="521"/>
                    <a:pt x="165" y="521"/>
                  </a:cubicBezTo>
                  <a:cubicBezTo>
                    <a:pt x="165" y="395"/>
                    <a:pt x="165" y="395"/>
                    <a:pt x="165" y="395"/>
                  </a:cubicBezTo>
                  <a:cubicBezTo>
                    <a:pt x="301" y="395"/>
                    <a:pt x="301" y="395"/>
                    <a:pt x="301" y="395"/>
                  </a:cubicBezTo>
                  <a:lnTo>
                    <a:pt x="301" y="521"/>
                  </a:lnTo>
                  <a:close/>
                  <a:moveTo>
                    <a:pt x="317" y="441"/>
                  </a:moveTo>
                  <a:cubicBezTo>
                    <a:pt x="317" y="395"/>
                    <a:pt x="317" y="395"/>
                    <a:pt x="317" y="395"/>
                  </a:cubicBezTo>
                  <a:cubicBezTo>
                    <a:pt x="317" y="378"/>
                    <a:pt x="317" y="378"/>
                    <a:pt x="317" y="378"/>
                  </a:cubicBezTo>
                  <a:cubicBezTo>
                    <a:pt x="301" y="378"/>
                    <a:pt x="301" y="378"/>
                    <a:pt x="301" y="378"/>
                  </a:cubicBezTo>
                  <a:cubicBezTo>
                    <a:pt x="292" y="378"/>
                    <a:pt x="292" y="378"/>
                    <a:pt x="292" y="378"/>
                  </a:cubicBezTo>
                  <a:cubicBezTo>
                    <a:pt x="292" y="365"/>
                    <a:pt x="292" y="365"/>
                    <a:pt x="292" y="365"/>
                  </a:cubicBezTo>
                  <a:cubicBezTo>
                    <a:pt x="292" y="336"/>
                    <a:pt x="269" y="312"/>
                    <a:pt x="240" y="312"/>
                  </a:cubicBezTo>
                  <a:cubicBezTo>
                    <a:pt x="240" y="312"/>
                    <a:pt x="240" y="312"/>
                    <a:pt x="240" y="312"/>
                  </a:cubicBezTo>
                  <a:cubicBezTo>
                    <a:pt x="239" y="257"/>
                    <a:pt x="239" y="257"/>
                    <a:pt x="239" y="257"/>
                  </a:cubicBezTo>
                  <a:cubicBezTo>
                    <a:pt x="436" y="143"/>
                    <a:pt x="436" y="143"/>
                    <a:pt x="436" y="143"/>
                  </a:cubicBezTo>
                  <a:cubicBezTo>
                    <a:pt x="439" y="371"/>
                    <a:pt x="439" y="371"/>
                    <a:pt x="439" y="371"/>
                  </a:cubicBezTo>
                  <a:lnTo>
                    <a:pt x="317" y="4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65"/>
            <p:cNvSpPr>
              <a:spLocks/>
            </p:cNvSpPr>
            <p:nvPr/>
          </p:nvSpPr>
          <p:spPr bwMode="auto">
            <a:xfrm>
              <a:off x="4057" y="1631"/>
              <a:ext cx="24" cy="23"/>
            </a:xfrm>
            <a:custGeom>
              <a:avLst/>
              <a:gdLst>
                <a:gd name="T0" fmla="*/ 0 w 24"/>
                <a:gd name="T1" fmla="*/ 8 h 23"/>
                <a:gd name="T2" fmla="*/ 9 w 24"/>
                <a:gd name="T3" fmla="*/ 23 h 23"/>
                <a:gd name="T4" fmla="*/ 24 w 24"/>
                <a:gd name="T5" fmla="*/ 15 h 23"/>
                <a:gd name="T6" fmla="*/ 15 w 24"/>
                <a:gd name="T7" fmla="*/ 0 h 23"/>
                <a:gd name="T8" fmla="*/ 0 w 24"/>
                <a:gd name="T9" fmla="*/ 8 h 23"/>
              </a:gdLst>
              <a:ahLst/>
              <a:cxnLst>
                <a:cxn ang="0">
                  <a:pos x="T0" y="T1"/>
                </a:cxn>
                <a:cxn ang="0">
                  <a:pos x="T2" y="T3"/>
                </a:cxn>
                <a:cxn ang="0">
                  <a:pos x="T4" y="T5"/>
                </a:cxn>
                <a:cxn ang="0">
                  <a:pos x="T6" y="T7"/>
                </a:cxn>
                <a:cxn ang="0">
                  <a:pos x="T8" y="T9"/>
                </a:cxn>
              </a:cxnLst>
              <a:rect l="0" t="0" r="r" b="b"/>
              <a:pathLst>
                <a:path w="24" h="23">
                  <a:moveTo>
                    <a:pt x="0" y="8"/>
                  </a:moveTo>
                  <a:lnTo>
                    <a:pt x="9" y="23"/>
                  </a:lnTo>
                  <a:lnTo>
                    <a:pt x="24" y="15"/>
                  </a:lnTo>
                  <a:lnTo>
                    <a:pt x="15"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66"/>
            <p:cNvSpPr>
              <a:spLocks/>
            </p:cNvSpPr>
            <p:nvPr/>
          </p:nvSpPr>
          <p:spPr bwMode="auto">
            <a:xfrm>
              <a:off x="4119" y="1595"/>
              <a:ext cx="24" cy="23"/>
            </a:xfrm>
            <a:custGeom>
              <a:avLst/>
              <a:gdLst>
                <a:gd name="T0" fmla="*/ 0 w 24"/>
                <a:gd name="T1" fmla="*/ 8 h 23"/>
                <a:gd name="T2" fmla="*/ 10 w 24"/>
                <a:gd name="T3" fmla="*/ 23 h 23"/>
                <a:gd name="T4" fmla="*/ 24 w 24"/>
                <a:gd name="T5" fmla="*/ 15 h 23"/>
                <a:gd name="T6" fmla="*/ 16 w 24"/>
                <a:gd name="T7" fmla="*/ 0 h 23"/>
                <a:gd name="T8" fmla="*/ 0 w 24"/>
                <a:gd name="T9" fmla="*/ 8 h 23"/>
              </a:gdLst>
              <a:ahLst/>
              <a:cxnLst>
                <a:cxn ang="0">
                  <a:pos x="T0" y="T1"/>
                </a:cxn>
                <a:cxn ang="0">
                  <a:pos x="T2" y="T3"/>
                </a:cxn>
                <a:cxn ang="0">
                  <a:pos x="T4" y="T5"/>
                </a:cxn>
                <a:cxn ang="0">
                  <a:pos x="T6" y="T7"/>
                </a:cxn>
                <a:cxn ang="0">
                  <a:pos x="T8" y="T9"/>
                </a:cxn>
              </a:cxnLst>
              <a:rect l="0" t="0" r="r" b="b"/>
              <a:pathLst>
                <a:path w="24" h="23">
                  <a:moveTo>
                    <a:pt x="0" y="8"/>
                  </a:moveTo>
                  <a:lnTo>
                    <a:pt x="10" y="23"/>
                  </a:lnTo>
                  <a:lnTo>
                    <a:pt x="24" y="15"/>
                  </a:lnTo>
                  <a:lnTo>
                    <a:pt x="16"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67"/>
            <p:cNvSpPr>
              <a:spLocks/>
            </p:cNvSpPr>
            <p:nvPr/>
          </p:nvSpPr>
          <p:spPr bwMode="auto">
            <a:xfrm>
              <a:off x="3995" y="1667"/>
              <a:ext cx="23" cy="23"/>
            </a:xfrm>
            <a:custGeom>
              <a:avLst/>
              <a:gdLst>
                <a:gd name="T0" fmla="*/ 0 w 23"/>
                <a:gd name="T1" fmla="*/ 9 h 23"/>
                <a:gd name="T2" fmla="*/ 8 w 23"/>
                <a:gd name="T3" fmla="*/ 23 h 23"/>
                <a:gd name="T4" fmla="*/ 23 w 23"/>
                <a:gd name="T5" fmla="*/ 15 h 23"/>
                <a:gd name="T6" fmla="*/ 15 w 23"/>
                <a:gd name="T7" fmla="*/ 0 h 23"/>
                <a:gd name="T8" fmla="*/ 0 w 23"/>
                <a:gd name="T9" fmla="*/ 9 h 23"/>
              </a:gdLst>
              <a:ahLst/>
              <a:cxnLst>
                <a:cxn ang="0">
                  <a:pos x="T0" y="T1"/>
                </a:cxn>
                <a:cxn ang="0">
                  <a:pos x="T2" y="T3"/>
                </a:cxn>
                <a:cxn ang="0">
                  <a:pos x="T4" y="T5"/>
                </a:cxn>
                <a:cxn ang="0">
                  <a:pos x="T6" y="T7"/>
                </a:cxn>
                <a:cxn ang="0">
                  <a:pos x="T8" y="T9"/>
                </a:cxn>
              </a:cxnLst>
              <a:rect l="0" t="0" r="r" b="b"/>
              <a:pathLst>
                <a:path w="23" h="23">
                  <a:moveTo>
                    <a:pt x="0" y="9"/>
                  </a:moveTo>
                  <a:lnTo>
                    <a:pt x="8" y="23"/>
                  </a:lnTo>
                  <a:lnTo>
                    <a:pt x="23" y="15"/>
                  </a:lnTo>
                  <a:lnTo>
                    <a:pt x="15"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68"/>
            <p:cNvSpPr>
              <a:spLocks/>
            </p:cNvSpPr>
            <p:nvPr/>
          </p:nvSpPr>
          <p:spPr bwMode="auto">
            <a:xfrm>
              <a:off x="4151" y="1577"/>
              <a:ext cx="20" cy="23"/>
            </a:xfrm>
            <a:custGeom>
              <a:avLst/>
              <a:gdLst>
                <a:gd name="T0" fmla="*/ 15 w 19"/>
                <a:gd name="T1" fmla="*/ 4 h 22"/>
                <a:gd name="T2" fmla="*/ 8 w 19"/>
                <a:gd name="T3" fmla="*/ 0 h 22"/>
                <a:gd name="T4" fmla="*/ 5 w 19"/>
                <a:gd name="T5" fmla="*/ 5 h 22"/>
                <a:gd name="T6" fmla="*/ 0 w 19"/>
                <a:gd name="T7" fmla="*/ 8 h 22"/>
                <a:gd name="T8" fmla="*/ 2 w 19"/>
                <a:gd name="T9" fmla="*/ 11 h 22"/>
                <a:gd name="T10" fmla="*/ 0 w 19"/>
                <a:gd name="T11" fmla="*/ 14 h 22"/>
                <a:gd name="T12" fmla="*/ 5 w 19"/>
                <a:gd name="T13" fmla="*/ 17 h 22"/>
                <a:gd name="T14" fmla="*/ 8 w 19"/>
                <a:gd name="T15" fmla="*/ 22 h 22"/>
                <a:gd name="T16" fmla="*/ 15 w 19"/>
                <a:gd name="T17" fmla="*/ 18 h 22"/>
                <a:gd name="T18" fmla="*/ 19 w 19"/>
                <a:gd name="T19" fmla="*/ 11 h 22"/>
                <a:gd name="T20" fmla="*/ 15 w 19"/>
                <a:gd name="T2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2">
                  <a:moveTo>
                    <a:pt x="15" y="4"/>
                  </a:moveTo>
                  <a:cubicBezTo>
                    <a:pt x="8" y="0"/>
                    <a:pt x="8" y="0"/>
                    <a:pt x="8" y="0"/>
                  </a:cubicBezTo>
                  <a:cubicBezTo>
                    <a:pt x="5" y="5"/>
                    <a:pt x="5" y="5"/>
                    <a:pt x="5" y="5"/>
                  </a:cubicBezTo>
                  <a:cubicBezTo>
                    <a:pt x="0" y="8"/>
                    <a:pt x="0" y="8"/>
                    <a:pt x="0" y="8"/>
                  </a:cubicBezTo>
                  <a:cubicBezTo>
                    <a:pt x="2" y="11"/>
                    <a:pt x="2" y="11"/>
                    <a:pt x="2" y="11"/>
                  </a:cubicBezTo>
                  <a:cubicBezTo>
                    <a:pt x="0" y="14"/>
                    <a:pt x="0" y="14"/>
                    <a:pt x="0" y="14"/>
                  </a:cubicBezTo>
                  <a:cubicBezTo>
                    <a:pt x="5" y="17"/>
                    <a:pt x="5" y="17"/>
                    <a:pt x="5" y="17"/>
                  </a:cubicBezTo>
                  <a:cubicBezTo>
                    <a:pt x="8" y="22"/>
                    <a:pt x="8" y="22"/>
                    <a:pt x="8" y="22"/>
                  </a:cubicBezTo>
                  <a:cubicBezTo>
                    <a:pt x="15" y="18"/>
                    <a:pt x="15" y="18"/>
                    <a:pt x="15" y="18"/>
                  </a:cubicBezTo>
                  <a:cubicBezTo>
                    <a:pt x="17" y="17"/>
                    <a:pt x="19" y="14"/>
                    <a:pt x="19" y="11"/>
                  </a:cubicBezTo>
                  <a:cubicBezTo>
                    <a:pt x="19" y="8"/>
                    <a:pt x="17" y="6"/>
                    <a:pt x="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69"/>
            <p:cNvSpPr>
              <a:spLocks/>
            </p:cNvSpPr>
            <p:nvPr/>
          </p:nvSpPr>
          <p:spPr bwMode="auto">
            <a:xfrm>
              <a:off x="4114" y="1555"/>
              <a:ext cx="26" cy="26"/>
            </a:xfrm>
            <a:custGeom>
              <a:avLst/>
              <a:gdLst>
                <a:gd name="T0" fmla="*/ 26 w 26"/>
                <a:gd name="T1" fmla="*/ 11 h 26"/>
                <a:gd name="T2" fmla="*/ 8 w 26"/>
                <a:gd name="T3" fmla="*/ 0 h 26"/>
                <a:gd name="T4" fmla="*/ 0 w 26"/>
                <a:gd name="T5" fmla="*/ 15 h 26"/>
                <a:gd name="T6" fmla="*/ 18 w 26"/>
                <a:gd name="T7" fmla="*/ 26 h 26"/>
                <a:gd name="T8" fmla="*/ 26 w 26"/>
                <a:gd name="T9" fmla="*/ 11 h 26"/>
              </a:gdLst>
              <a:ahLst/>
              <a:cxnLst>
                <a:cxn ang="0">
                  <a:pos x="T0" y="T1"/>
                </a:cxn>
                <a:cxn ang="0">
                  <a:pos x="T2" y="T3"/>
                </a:cxn>
                <a:cxn ang="0">
                  <a:pos x="T4" y="T5"/>
                </a:cxn>
                <a:cxn ang="0">
                  <a:pos x="T6" y="T7"/>
                </a:cxn>
                <a:cxn ang="0">
                  <a:pos x="T8" y="T9"/>
                </a:cxn>
              </a:cxnLst>
              <a:rect l="0" t="0" r="r" b="b"/>
              <a:pathLst>
                <a:path w="26" h="26">
                  <a:moveTo>
                    <a:pt x="26" y="11"/>
                  </a:moveTo>
                  <a:lnTo>
                    <a:pt x="8" y="0"/>
                  </a:lnTo>
                  <a:lnTo>
                    <a:pt x="0" y="15"/>
                  </a:lnTo>
                  <a:lnTo>
                    <a:pt x="18" y="26"/>
                  </a:lnTo>
                  <a:lnTo>
                    <a:pt x="2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0"/>
            <p:cNvSpPr>
              <a:spLocks/>
            </p:cNvSpPr>
            <p:nvPr/>
          </p:nvSpPr>
          <p:spPr bwMode="auto">
            <a:xfrm>
              <a:off x="3649" y="1631"/>
              <a:ext cx="24" cy="23"/>
            </a:xfrm>
            <a:custGeom>
              <a:avLst/>
              <a:gdLst>
                <a:gd name="T0" fmla="*/ 0 w 24"/>
                <a:gd name="T1" fmla="*/ 15 h 23"/>
                <a:gd name="T2" fmla="*/ 15 w 24"/>
                <a:gd name="T3" fmla="*/ 23 h 23"/>
                <a:gd name="T4" fmla="*/ 24 w 24"/>
                <a:gd name="T5" fmla="*/ 8 h 23"/>
                <a:gd name="T6" fmla="*/ 9 w 24"/>
                <a:gd name="T7" fmla="*/ 0 h 23"/>
                <a:gd name="T8" fmla="*/ 0 w 24"/>
                <a:gd name="T9" fmla="*/ 15 h 23"/>
              </a:gdLst>
              <a:ahLst/>
              <a:cxnLst>
                <a:cxn ang="0">
                  <a:pos x="T0" y="T1"/>
                </a:cxn>
                <a:cxn ang="0">
                  <a:pos x="T2" y="T3"/>
                </a:cxn>
                <a:cxn ang="0">
                  <a:pos x="T4" y="T5"/>
                </a:cxn>
                <a:cxn ang="0">
                  <a:pos x="T6" y="T7"/>
                </a:cxn>
                <a:cxn ang="0">
                  <a:pos x="T8" y="T9"/>
                </a:cxn>
              </a:cxnLst>
              <a:rect l="0" t="0" r="r" b="b"/>
              <a:pathLst>
                <a:path w="24" h="23">
                  <a:moveTo>
                    <a:pt x="0" y="15"/>
                  </a:moveTo>
                  <a:lnTo>
                    <a:pt x="15" y="23"/>
                  </a:lnTo>
                  <a:lnTo>
                    <a:pt x="24" y="8"/>
                  </a:lnTo>
                  <a:lnTo>
                    <a:pt x="9"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1"/>
            <p:cNvSpPr>
              <a:spLocks/>
            </p:cNvSpPr>
            <p:nvPr/>
          </p:nvSpPr>
          <p:spPr bwMode="auto">
            <a:xfrm>
              <a:off x="3774" y="1703"/>
              <a:ext cx="24" cy="24"/>
            </a:xfrm>
            <a:custGeom>
              <a:avLst/>
              <a:gdLst>
                <a:gd name="T0" fmla="*/ 8 w 24"/>
                <a:gd name="T1" fmla="*/ 0 h 24"/>
                <a:gd name="T2" fmla="*/ 0 w 24"/>
                <a:gd name="T3" fmla="*/ 15 h 24"/>
                <a:gd name="T4" fmla="*/ 16 w 24"/>
                <a:gd name="T5" fmla="*/ 24 h 24"/>
                <a:gd name="T6" fmla="*/ 24 w 24"/>
                <a:gd name="T7" fmla="*/ 9 h 24"/>
                <a:gd name="T8" fmla="*/ 8 w 24"/>
                <a:gd name="T9" fmla="*/ 0 h 24"/>
              </a:gdLst>
              <a:ahLst/>
              <a:cxnLst>
                <a:cxn ang="0">
                  <a:pos x="T0" y="T1"/>
                </a:cxn>
                <a:cxn ang="0">
                  <a:pos x="T2" y="T3"/>
                </a:cxn>
                <a:cxn ang="0">
                  <a:pos x="T4" y="T5"/>
                </a:cxn>
                <a:cxn ang="0">
                  <a:pos x="T6" y="T7"/>
                </a:cxn>
                <a:cxn ang="0">
                  <a:pos x="T8" y="T9"/>
                </a:cxn>
              </a:cxnLst>
              <a:rect l="0" t="0" r="r" b="b"/>
              <a:pathLst>
                <a:path w="24" h="24">
                  <a:moveTo>
                    <a:pt x="8" y="0"/>
                  </a:moveTo>
                  <a:lnTo>
                    <a:pt x="0" y="15"/>
                  </a:lnTo>
                  <a:lnTo>
                    <a:pt x="16" y="24"/>
                  </a:lnTo>
                  <a:lnTo>
                    <a:pt x="24" y="9"/>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2"/>
            <p:cNvSpPr>
              <a:spLocks/>
            </p:cNvSpPr>
            <p:nvPr/>
          </p:nvSpPr>
          <p:spPr bwMode="auto">
            <a:xfrm>
              <a:off x="3743" y="1685"/>
              <a:ext cx="24" cy="24"/>
            </a:xfrm>
            <a:custGeom>
              <a:avLst/>
              <a:gdLst>
                <a:gd name="T0" fmla="*/ 0 w 24"/>
                <a:gd name="T1" fmla="*/ 15 h 24"/>
                <a:gd name="T2" fmla="*/ 16 w 24"/>
                <a:gd name="T3" fmla="*/ 24 h 24"/>
                <a:gd name="T4" fmla="*/ 24 w 24"/>
                <a:gd name="T5" fmla="*/ 9 h 24"/>
                <a:gd name="T6" fmla="*/ 8 w 24"/>
                <a:gd name="T7" fmla="*/ 0 h 24"/>
                <a:gd name="T8" fmla="*/ 0 w 24"/>
                <a:gd name="T9" fmla="*/ 15 h 24"/>
              </a:gdLst>
              <a:ahLst/>
              <a:cxnLst>
                <a:cxn ang="0">
                  <a:pos x="T0" y="T1"/>
                </a:cxn>
                <a:cxn ang="0">
                  <a:pos x="T2" y="T3"/>
                </a:cxn>
                <a:cxn ang="0">
                  <a:pos x="T4" y="T5"/>
                </a:cxn>
                <a:cxn ang="0">
                  <a:pos x="T6" y="T7"/>
                </a:cxn>
                <a:cxn ang="0">
                  <a:pos x="T8" y="T9"/>
                </a:cxn>
              </a:cxnLst>
              <a:rect l="0" t="0" r="r" b="b"/>
              <a:pathLst>
                <a:path w="24" h="24">
                  <a:moveTo>
                    <a:pt x="0" y="15"/>
                  </a:moveTo>
                  <a:lnTo>
                    <a:pt x="16" y="24"/>
                  </a:lnTo>
                  <a:lnTo>
                    <a:pt x="24" y="9"/>
                  </a:lnTo>
                  <a:lnTo>
                    <a:pt x="8"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3"/>
            <p:cNvSpPr>
              <a:spLocks/>
            </p:cNvSpPr>
            <p:nvPr/>
          </p:nvSpPr>
          <p:spPr bwMode="auto">
            <a:xfrm>
              <a:off x="3680" y="1649"/>
              <a:ext cx="25" cy="23"/>
            </a:xfrm>
            <a:custGeom>
              <a:avLst/>
              <a:gdLst>
                <a:gd name="T0" fmla="*/ 0 w 25"/>
                <a:gd name="T1" fmla="*/ 15 h 23"/>
                <a:gd name="T2" fmla="*/ 16 w 25"/>
                <a:gd name="T3" fmla="*/ 23 h 23"/>
                <a:gd name="T4" fmla="*/ 25 w 25"/>
                <a:gd name="T5" fmla="*/ 9 h 23"/>
                <a:gd name="T6" fmla="*/ 9 w 25"/>
                <a:gd name="T7" fmla="*/ 0 h 23"/>
                <a:gd name="T8" fmla="*/ 0 w 25"/>
                <a:gd name="T9" fmla="*/ 15 h 23"/>
              </a:gdLst>
              <a:ahLst/>
              <a:cxnLst>
                <a:cxn ang="0">
                  <a:pos x="T0" y="T1"/>
                </a:cxn>
                <a:cxn ang="0">
                  <a:pos x="T2" y="T3"/>
                </a:cxn>
                <a:cxn ang="0">
                  <a:pos x="T4" y="T5"/>
                </a:cxn>
                <a:cxn ang="0">
                  <a:pos x="T6" y="T7"/>
                </a:cxn>
                <a:cxn ang="0">
                  <a:pos x="T8" y="T9"/>
                </a:cxn>
              </a:cxnLst>
              <a:rect l="0" t="0" r="r" b="b"/>
              <a:pathLst>
                <a:path w="25" h="23">
                  <a:moveTo>
                    <a:pt x="0" y="15"/>
                  </a:moveTo>
                  <a:lnTo>
                    <a:pt x="16" y="23"/>
                  </a:lnTo>
                  <a:lnTo>
                    <a:pt x="25" y="9"/>
                  </a:lnTo>
                  <a:lnTo>
                    <a:pt x="9"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4"/>
            <p:cNvSpPr>
              <a:spLocks/>
            </p:cNvSpPr>
            <p:nvPr/>
          </p:nvSpPr>
          <p:spPr bwMode="auto">
            <a:xfrm>
              <a:off x="3587" y="1595"/>
              <a:ext cx="23" cy="23"/>
            </a:xfrm>
            <a:custGeom>
              <a:avLst/>
              <a:gdLst>
                <a:gd name="T0" fmla="*/ 0 w 23"/>
                <a:gd name="T1" fmla="*/ 15 h 23"/>
                <a:gd name="T2" fmla="*/ 15 w 23"/>
                <a:gd name="T3" fmla="*/ 23 h 23"/>
                <a:gd name="T4" fmla="*/ 23 w 23"/>
                <a:gd name="T5" fmla="*/ 8 h 23"/>
                <a:gd name="T6" fmla="*/ 8 w 23"/>
                <a:gd name="T7" fmla="*/ 0 h 23"/>
                <a:gd name="T8" fmla="*/ 0 w 23"/>
                <a:gd name="T9" fmla="*/ 15 h 23"/>
              </a:gdLst>
              <a:ahLst/>
              <a:cxnLst>
                <a:cxn ang="0">
                  <a:pos x="T0" y="T1"/>
                </a:cxn>
                <a:cxn ang="0">
                  <a:pos x="T2" y="T3"/>
                </a:cxn>
                <a:cxn ang="0">
                  <a:pos x="T4" y="T5"/>
                </a:cxn>
                <a:cxn ang="0">
                  <a:pos x="T6" y="T7"/>
                </a:cxn>
                <a:cxn ang="0">
                  <a:pos x="T8" y="T9"/>
                </a:cxn>
              </a:cxnLst>
              <a:rect l="0" t="0" r="r" b="b"/>
              <a:pathLst>
                <a:path w="23" h="23">
                  <a:moveTo>
                    <a:pt x="0" y="15"/>
                  </a:moveTo>
                  <a:lnTo>
                    <a:pt x="15" y="23"/>
                  </a:lnTo>
                  <a:lnTo>
                    <a:pt x="23" y="8"/>
                  </a:lnTo>
                  <a:lnTo>
                    <a:pt x="8"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5"/>
            <p:cNvSpPr>
              <a:spLocks/>
            </p:cNvSpPr>
            <p:nvPr/>
          </p:nvSpPr>
          <p:spPr bwMode="auto">
            <a:xfrm>
              <a:off x="3711" y="1667"/>
              <a:ext cx="24" cy="23"/>
            </a:xfrm>
            <a:custGeom>
              <a:avLst/>
              <a:gdLst>
                <a:gd name="T0" fmla="*/ 0 w 24"/>
                <a:gd name="T1" fmla="*/ 15 h 23"/>
                <a:gd name="T2" fmla="*/ 16 w 24"/>
                <a:gd name="T3" fmla="*/ 23 h 23"/>
                <a:gd name="T4" fmla="*/ 24 w 24"/>
                <a:gd name="T5" fmla="*/ 9 h 23"/>
                <a:gd name="T6" fmla="*/ 10 w 24"/>
                <a:gd name="T7" fmla="*/ 0 h 23"/>
                <a:gd name="T8" fmla="*/ 0 w 24"/>
                <a:gd name="T9" fmla="*/ 15 h 23"/>
              </a:gdLst>
              <a:ahLst/>
              <a:cxnLst>
                <a:cxn ang="0">
                  <a:pos x="T0" y="T1"/>
                </a:cxn>
                <a:cxn ang="0">
                  <a:pos x="T2" y="T3"/>
                </a:cxn>
                <a:cxn ang="0">
                  <a:pos x="T4" y="T5"/>
                </a:cxn>
                <a:cxn ang="0">
                  <a:pos x="T6" y="T7"/>
                </a:cxn>
                <a:cxn ang="0">
                  <a:pos x="T8" y="T9"/>
                </a:cxn>
              </a:cxnLst>
              <a:rect l="0" t="0" r="r" b="b"/>
              <a:pathLst>
                <a:path w="24" h="23">
                  <a:moveTo>
                    <a:pt x="0" y="15"/>
                  </a:moveTo>
                  <a:lnTo>
                    <a:pt x="16" y="23"/>
                  </a:lnTo>
                  <a:lnTo>
                    <a:pt x="24" y="9"/>
                  </a:lnTo>
                  <a:lnTo>
                    <a:pt x="10"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6"/>
            <p:cNvSpPr>
              <a:spLocks/>
            </p:cNvSpPr>
            <p:nvPr/>
          </p:nvSpPr>
          <p:spPr bwMode="auto">
            <a:xfrm>
              <a:off x="3559" y="1577"/>
              <a:ext cx="20" cy="23"/>
            </a:xfrm>
            <a:custGeom>
              <a:avLst/>
              <a:gdLst>
                <a:gd name="T0" fmla="*/ 14 w 19"/>
                <a:gd name="T1" fmla="*/ 5 h 22"/>
                <a:gd name="T2" fmla="*/ 11 w 19"/>
                <a:gd name="T3" fmla="*/ 0 h 22"/>
                <a:gd name="T4" fmla="*/ 4 w 19"/>
                <a:gd name="T5" fmla="*/ 4 h 22"/>
                <a:gd name="T6" fmla="*/ 0 w 19"/>
                <a:gd name="T7" fmla="*/ 11 h 22"/>
                <a:gd name="T8" fmla="*/ 4 w 19"/>
                <a:gd name="T9" fmla="*/ 18 h 22"/>
                <a:gd name="T10" fmla="*/ 11 w 19"/>
                <a:gd name="T11" fmla="*/ 22 h 22"/>
                <a:gd name="T12" fmla="*/ 14 w 19"/>
                <a:gd name="T13" fmla="*/ 17 h 22"/>
                <a:gd name="T14" fmla="*/ 19 w 19"/>
                <a:gd name="T15" fmla="*/ 14 h 22"/>
                <a:gd name="T16" fmla="*/ 17 w 19"/>
                <a:gd name="T17" fmla="*/ 11 h 22"/>
                <a:gd name="T18" fmla="*/ 19 w 19"/>
                <a:gd name="T19" fmla="*/ 8 h 22"/>
                <a:gd name="T20" fmla="*/ 14 w 19"/>
                <a:gd name="T2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2">
                  <a:moveTo>
                    <a:pt x="14" y="5"/>
                  </a:moveTo>
                  <a:cubicBezTo>
                    <a:pt x="11" y="0"/>
                    <a:pt x="11" y="0"/>
                    <a:pt x="11" y="0"/>
                  </a:cubicBezTo>
                  <a:cubicBezTo>
                    <a:pt x="4" y="4"/>
                    <a:pt x="4" y="4"/>
                    <a:pt x="4" y="4"/>
                  </a:cubicBezTo>
                  <a:cubicBezTo>
                    <a:pt x="1" y="6"/>
                    <a:pt x="0" y="8"/>
                    <a:pt x="0" y="11"/>
                  </a:cubicBezTo>
                  <a:cubicBezTo>
                    <a:pt x="0" y="14"/>
                    <a:pt x="1" y="17"/>
                    <a:pt x="4" y="18"/>
                  </a:cubicBezTo>
                  <a:cubicBezTo>
                    <a:pt x="11" y="22"/>
                    <a:pt x="11" y="22"/>
                    <a:pt x="11" y="22"/>
                  </a:cubicBezTo>
                  <a:cubicBezTo>
                    <a:pt x="14" y="17"/>
                    <a:pt x="14" y="17"/>
                    <a:pt x="14" y="17"/>
                  </a:cubicBezTo>
                  <a:cubicBezTo>
                    <a:pt x="19" y="14"/>
                    <a:pt x="19" y="14"/>
                    <a:pt x="19" y="14"/>
                  </a:cubicBezTo>
                  <a:cubicBezTo>
                    <a:pt x="17" y="11"/>
                    <a:pt x="17" y="11"/>
                    <a:pt x="17" y="11"/>
                  </a:cubicBezTo>
                  <a:cubicBezTo>
                    <a:pt x="19" y="8"/>
                    <a:pt x="19" y="8"/>
                    <a:pt x="19" y="8"/>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7"/>
            <p:cNvSpPr>
              <a:spLocks/>
            </p:cNvSpPr>
            <p:nvPr/>
          </p:nvSpPr>
          <p:spPr bwMode="auto">
            <a:xfrm>
              <a:off x="3589" y="1555"/>
              <a:ext cx="27" cy="26"/>
            </a:xfrm>
            <a:custGeom>
              <a:avLst/>
              <a:gdLst>
                <a:gd name="T0" fmla="*/ 0 w 27"/>
                <a:gd name="T1" fmla="*/ 11 h 26"/>
                <a:gd name="T2" fmla="*/ 8 w 27"/>
                <a:gd name="T3" fmla="*/ 26 h 26"/>
                <a:gd name="T4" fmla="*/ 27 w 27"/>
                <a:gd name="T5" fmla="*/ 15 h 26"/>
                <a:gd name="T6" fmla="*/ 19 w 27"/>
                <a:gd name="T7" fmla="*/ 0 h 26"/>
                <a:gd name="T8" fmla="*/ 0 w 27"/>
                <a:gd name="T9" fmla="*/ 11 h 26"/>
              </a:gdLst>
              <a:ahLst/>
              <a:cxnLst>
                <a:cxn ang="0">
                  <a:pos x="T0" y="T1"/>
                </a:cxn>
                <a:cxn ang="0">
                  <a:pos x="T2" y="T3"/>
                </a:cxn>
                <a:cxn ang="0">
                  <a:pos x="T4" y="T5"/>
                </a:cxn>
                <a:cxn ang="0">
                  <a:pos x="T6" y="T7"/>
                </a:cxn>
                <a:cxn ang="0">
                  <a:pos x="T8" y="T9"/>
                </a:cxn>
              </a:cxnLst>
              <a:rect l="0" t="0" r="r" b="b"/>
              <a:pathLst>
                <a:path w="27" h="26">
                  <a:moveTo>
                    <a:pt x="0" y="11"/>
                  </a:moveTo>
                  <a:lnTo>
                    <a:pt x="8" y="26"/>
                  </a:lnTo>
                  <a:lnTo>
                    <a:pt x="27" y="15"/>
                  </a:lnTo>
                  <a:lnTo>
                    <a:pt x="19"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0" name="Group 149"/>
          <p:cNvGrpSpPr>
            <a:grpSpLocks noChangeAspect="1"/>
          </p:cNvGrpSpPr>
          <p:nvPr/>
        </p:nvGrpSpPr>
        <p:grpSpPr bwMode="auto">
          <a:xfrm>
            <a:off x="3502163" y="1309801"/>
            <a:ext cx="692069" cy="777413"/>
            <a:chOff x="4732" y="2248"/>
            <a:chExt cx="446" cy="501"/>
          </a:xfrm>
          <a:solidFill>
            <a:schemeClr val="tx2"/>
          </a:solidFill>
        </p:grpSpPr>
        <p:sp>
          <p:nvSpPr>
            <p:cNvPr id="151" name="Freeform 150"/>
            <p:cNvSpPr>
              <a:spLocks noEditPoints="1"/>
            </p:cNvSpPr>
            <p:nvPr/>
          </p:nvSpPr>
          <p:spPr bwMode="auto">
            <a:xfrm>
              <a:off x="4732" y="2248"/>
              <a:ext cx="181" cy="236"/>
            </a:xfrm>
            <a:custGeom>
              <a:avLst/>
              <a:gdLst>
                <a:gd name="T0" fmla="*/ 87 w 174"/>
                <a:gd name="T1" fmla="*/ 226 h 226"/>
                <a:gd name="T2" fmla="*/ 149 w 174"/>
                <a:gd name="T3" fmla="*/ 200 h 226"/>
                <a:gd name="T4" fmla="*/ 174 w 174"/>
                <a:gd name="T5" fmla="*/ 139 h 226"/>
                <a:gd name="T6" fmla="*/ 174 w 174"/>
                <a:gd name="T7" fmla="*/ 87 h 226"/>
                <a:gd name="T8" fmla="*/ 149 w 174"/>
                <a:gd name="T9" fmla="*/ 25 h 226"/>
                <a:gd name="T10" fmla="*/ 87 w 174"/>
                <a:gd name="T11" fmla="*/ 0 h 226"/>
                <a:gd name="T12" fmla="*/ 25 w 174"/>
                <a:gd name="T13" fmla="*/ 25 h 226"/>
                <a:gd name="T14" fmla="*/ 0 w 174"/>
                <a:gd name="T15" fmla="*/ 87 h 226"/>
                <a:gd name="T16" fmla="*/ 0 w 174"/>
                <a:gd name="T17" fmla="*/ 139 h 226"/>
                <a:gd name="T18" fmla="*/ 25 w 174"/>
                <a:gd name="T19" fmla="*/ 200 h 226"/>
                <a:gd name="T20" fmla="*/ 87 w 174"/>
                <a:gd name="T21" fmla="*/ 226 h 226"/>
                <a:gd name="T22" fmla="*/ 20 w 174"/>
                <a:gd name="T23" fmla="*/ 87 h 226"/>
                <a:gd name="T24" fmla="*/ 39 w 174"/>
                <a:gd name="T25" fmla="*/ 40 h 226"/>
                <a:gd name="T26" fmla="*/ 87 w 174"/>
                <a:gd name="T27" fmla="*/ 20 h 226"/>
                <a:gd name="T28" fmla="*/ 135 w 174"/>
                <a:gd name="T29" fmla="*/ 40 h 226"/>
                <a:gd name="T30" fmla="*/ 154 w 174"/>
                <a:gd name="T31" fmla="*/ 87 h 226"/>
                <a:gd name="T32" fmla="*/ 154 w 174"/>
                <a:gd name="T33" fmla="*/ 139 h 226"/>
                <a:gd name="T34" fmla="*/ 135 w 174"/>
                <a:gd name="T35" fmla="*/ 186 h 226"/>
                <a:gd name="T36" fmla="*/ 87 w 174"/>
                <a:gd name="T37" fmla="*/ 206 h 226"/>
                <a:gd name="T38" fmla="*/ 39 w 174"/>
                <a:gd name="T39" fmla="*/ 186 h 226"/>
                <a:gd name="T40" fmla="*/ 20 w 174"/>
                <a:gd name="T41" fmla="*/ 139 h 226"/>
                <a:gd name="T42" fmla="*/ 20 w 174"/>
                <a:gd name="T43" fmla="*/ 8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26">
                  <a:moveTo>
                    <a:pt x="87" y="226"/>
                  </a:moveTo>
                  <a:cubicBezTo>
                    <a:pt x="110" y="226"/>
                    <a:pt x="132" y="217"/>
                    <a:pt x="149" y="200"/>
                  </a:cubicBezTo>
                  <a:cubicBezTo>
                    <a:pt x="165" y="184"/>
                    <a:pt x="174" y="162"/>
                    <a:pt x="174" y="139"/>
                  </a:cubicBezTo>
                  <a:cubicBezTo>
                    <a:pt x="174" y="87"/>
                    <a:pt x="174" y="87"/>
                    <a:pt x="174" y="87"/>
                  </a:cubicBezTo>
                  <a:cubicBezTo>
                    <a:pt x="174" y="64"/>
                    <a:pt x="165" y="42"/>
                    <a:pt x="149" y="25"/>
                  </a:cubicBezTo>
                  <a:cubicBezTo>
                    <a:pt x="132" y="9"/>
                    <a:pt x="110" y="0"/>
                    <a:pt x="87" y="0"/>
                  </a:cubicBezTo>
                  <a:cubicBezTo>
                    <a:pt x="64" y="0"/>
                    <a:pt x="42" y="9"/>
                    <a:pt x="25" y="25"/>
                  </a:cubicBezTo>
                  <a:cubicBezTo>
                    <a:pt x="9" y="42"/>
                    <a:pt x="0" y="64"/>
                    <a:pt x="0" y="87"/>
                  </a:cubicBezTo>
                  <a:cubicBezTo>
                    <a:pt x="0" y="139"/>
                    <a:pt x="0" y="139"/>
                    <a:pt x="0" y="139"/>
                  </a:cubicBezTo>
                  <a:cubicBezTo>
                    <a:pt x="0" y="162"/>
                    <a:pt x="9" y="184"/>
                    <a:pt x="25" y="200"/>
                  </a:cubicBezTo>
                  <a:cubicBezTo>
                    <a:pt x="42" y="217"/>
                    <a:pt x="64" y="226"/>
                    <a:pt x="87" y="226"/>
                  </a:cubicBezTo>
                  <a:close/>
                  <a:moveTo>
                    <a:pt x="20" y="87"/>
                  </a:moveTo>
                  <a:cubicBezTo>
                    <a:pt x="20" y="69"/>
                    <a:pt x="27" y="52"/>
                    <a:pt x="39" y="40"/>
                  </a:cubicBezTo>
                  <a:cubicBezTo>
                    <a:pt x="52" y="27"/>
                    <a:pt x="69" y="20"/>
                    <a:pt x="87" y="20"/>
                  </a:cubicBezTo>
                  <a:cubicBezTo>
                    <a:pt x="105" y="20"/>
                    <a:pt x="122" y="27"/>
                    <a:pt x="135" y="40"/>
                  </a:cubicBezTo>
                  <a:cubicBezTo>
                    <a:pt x="147" y="52"/>
                    <a:pt x="154" y="69"/>
                    <a:pt x="154" y="87"/>
                  </a:cubicBezTo>
                  <a:cubicBezTo>
                    <a:pt x="154" y="139"/>
                    <a:pt x="154" y="139"/>
                    <a:pt x="154" y="139"/>
                  </a:cubicBezTo>
                  <a:cubicBezTo>
                    <a:pt x="154" y="157"/>
                    <a:pt x="147" y="174"/>
                    <a:pt x="135" y="186"/>
                  </a:cubicBezTo>
                  <a:cubicBezTo>
                    <a:pt x="122" y="199"/>
                    <a:pt x="105" y="206"/>
                    <a:pt x="87" y="206"/>
                  </a:cubicBezTo>
                  <a:cubicBezTo>
                    <a:pt x="69" y="206"/>
                    <a:pt x="52" y="199"/>
                    <a:pt x="39" y="186"/>
                  </a:cubicBezTo>
                  <a:cubicBezTo>
                    <a:pt x="27" y="174"/>
                    <a:pt x="20" y="157"/>
                    <a:pt x="20" y="139"/>
                  </a:cubicBezTo>
                  <a:lnTo>
                    <a:pt x="20" y="8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151"/>
            <p:cNvSpPr>
              <a:spLocks noEditPoints="1"/>
            </p:cNvSpPr>
            <p:nvPr/>
          </p:nvSpPr>
          <p:spPr bwMode="auto">
            <a:xfrm>
              <a:off x="4997" y="2513"/>
              <a:ext cx="181" cy="236"/>
            </a:xfrm>
            <a:custGeom>
              <a:avLst/>
              <a:gdLst>
                <a:gd name="T0" fmla="*/ 87 w 174"/>
                <a:gd name="T1" fmla="*/ 0 h 226"/>
                <a:gd name="T2" fmla="*/ 25 w 174"/>
                <a:gd name="T3" fmla="*/ 25 h 226"/>
                <a:gd name="T4" fmla="*/ 0 w 174"/>
                <a:gd name="T5" fmla="*/ 87 h 226"/>
                <a:gd name="T6" fmla="*/ 0 w 174"/>
                <a:gd name="T7" fmla="*/ 139 h 226"/>
                <a:gd name="T8" fmla="*/ 25 w 174"/>
                <a:gd name="T9" fmla="*/ 200 h 226"/>
                <a:gd name="T10" fmla="*/ 87 w 174"/>
                <a:gd name="T11" fmla="*/ 226 h 226"/>
                <a:gd name="T12" fmla="*/ 149 w 174"/>
                <a:gd name="T13" fmla="*/ 200 h 226"/>
                <a:gd name="T14" fmla="*/ 174 w 174"/>
                <a:gd name="T15" fmla="*/ 139 h 226"/>
                <a:gd name="T16" fmla="*/ 174 w 174"/>
                <a:gd name="T17" fmla="*/ 87 h 226"/>
                <a:gd name="T18" fmla="*/ 149 w 174"/>
                <a:gd name="T19" fmla="*/ 25 h 226"/>
                <a:gd name="T20" fmla="*/ 87 w 174"/>
                <a:gd name="T21" fmla="*/ 0 h 226"/>
                <a:gd name="T22" fmla="*/ 154 w 174"/>
                <a:gd name="T23" fmla="*/ 139 h 226"/>
                <a:gd name="T24" fmla="*/ 135 w 174"/>
                <a:gd name="T25" fmla="*/ 186 h 226"/>
                <a:gd name="T26" fmla="*/ 87 w 174"/>
                <a:gd name="T27" fmla="*/ 206 h 226"/>
                <a:gd name="T28" fmla="*/ 39 w 174"/>
                <a:gd name="T29" fmla="*/ 186 h 226"/>
                <a:gd name="T30" fmla="*/ 20 w 174"/>
                <a:gd name="T31" fmla="*/ 139 h 226"/>
                <a:gd name="T32" fmla="*/ 20 w 174"/>
                <a:gd name="T33" fmla="*/ 87 h 226"/>
                <a:gd name="T34" fmla="*/ 39 w 174"/>
                <a:gd name="T35" fmla="*/ 39 h 226"/>
                <a:gd name="T36" fmla="*/ 87 w 174"/>
                <a:gd name="T37" fmla="*/ 20 h 226"/>
                <a:gd name="T38" fmla="*/ 135 w 174"/>
                <a:gd name="T39" fmla="*/ 39 h 226"/>
                <a:gd name="T40" fmla="*/ 154 w 174"/>
                <a:gd name="T41" fmla="*/ 87 h 226"/>
                <a:gd name="T42" fmla="*/ 154 w 174"/>
                <a:gd name="T43" fmla="*/ 13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26">
                  <a:moveTo>
                    <a:pt x="87" y="0"/>
                  </a:moveTo>
                  <a:cubicBezTo>
                    <a:pt x="64" y="0"/>
                    <a:pt x="42" y="9"/>
                    <a:pt x="25" y="25"/>
                  </a:cubicBezTo>
                  <a:cubicBezTo>
                    <a:pt x="9" y="42"/>
                    <a:pt x="0" y="64"/>
                    <a:pt x="0" y="87"/>
                  </a:cubicBezTo>
                  <a:cubicBezTo>
                    <a:pt x="0" y="139"/>
                    <a:pt x="0" y="139"/>
                    <a:pt x="0" y="139"/>
                  </a:cubicBezTo>
                  <a:cubicBezTo>
                    <a:pt x="0" y="162"/>
                    <a:pt x="9" y="184"/>
                    <a:pt x="25" y="200"/>
                  </a:cubicBezTo>
                  <a:cubicBezTo>
                    <a:pt x="42" y="217"/>
                    <a:pt x="64" y="226"/>
                    <a:pt x="87" y="226"/>
                  </a:cubicBezTo>
                  <a:cubicBezTo>
                    <a:pt x="110" y="226"/>
                    <a:pt x="132" y="217"/>
                    <a:pt x="149" y="200"/>
                  </a:cubicBezTo>
                  <a:cubicBezTo>
                    <a:pt x="165" y="184"/>
                    <a:pt x="174" y="162"/>
                    <a:pt x="174" y="139"/>
                  </a:cubicBezTo>
                  <a:cubicBezTo>
                    <a:pt x="174" y="87"/>
                    <a:pt x="174" y="87"/>
                    <a:pt x="174" y="87"/>
                  </a:cubicBezTo>
                  <a:cubicBezTo>
                    <a:pt x="174" y="64"/>
                    <a:pt x="165" y="42"/>
                    <a:pt x="149" y="25"/>
                  </a:cubicBezTo>
                  <a:cubicBezTo>
                    <a:pt x="132" y="9"/>
                    <a:pt x="110" y="0"/>
                    <a:pt x="87" y="0"/>
                  </a:cubicBezTo>
                  <a:close/>
                  <a:moveTo>
                    <a:pt x="154" y="139"/>
                  </a:moveTo>
                  <a:cubicBezTo>
                    <a:pt x="154" y="157"/>
                    <a:pt x="147" y="173"/>
                    <a:pt x="135" y="186"/>
                  </a:cubicBezTo>
                  <a:cubicBezTo>
                    <a:pt x="122" y="199"/>
                    <a:pt x="105" y="206"/>
                    <a:pt x="87" y="206"/>
                  </a:cubicBezTo>
                  <a:cubicBezTo>
                    <a:pt x="69" y="206"/>
                    <a:pt x="52" y="199"/>
                    <a:pt x="39" y="186"/>
                  </a:cubicBezTo>
                  <a:cubicBezTo>
                    <a:pt x="27" y="173"/>
                    <a:pt x="20" y="157"/>
                    <a:pt x="20" y="139"/>
                  </a:cubicBezTo>
                  <a:cubicBezTo>
                    <a:pt x="20" y="87"/>
                    <a:pt x="20" y="87"/>
                    <a:pt x="20" y="87"/>
                  </a:cubicBezTo>
                  <a:cubicBezTo>
                    <a:pt x="20" y="69"/>
                    <a:pt x="27" y="52"/>
                    <a:pt x="39" y="39"/>
                  </a:cubicBezTo>
                  <a:cubicBezTo>
                    <a:pt x="52" y="27"/>
                    <a:pt x="69" y="20"/>
                    <a:pt x="87" y="20"/>
                  </a:cubicBezTo>
                  <a:cubicBezTo>
                    <a:pt x="105" y="20"/>
                    <a:pt x="122" y="27"/>
                    <a:pt x="135" y="39"/>
                  </a:cubicBezTo>
                  <a:cubicBezTo>
                    <a:pt x="147" y="52"/>
                    <a:pt x="154" y="69"/>
                    <a:pt x="154" y="87"/>
                  </a:cubicBezTo>
                  <a:lnTo>
                    <a:pt x="154" y="13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152"/>
            <p:cNvSpPr>
              <a:spLocks/>
            </p:cNvSpPr>
            <p:nvPr/>
          </p:nvSpPr>
          <p:spPr bwMode="auto">
            <a:xfrm>
              <a:off x="4734" y="2248"/>
              <a:ext cx="444" cy="498"/>
            </a:xfrm>
            <a:custGeom>
              <a:avLst/>
              <a:gdLst>
                <a:gd name="T0" fmla="*/ 305 w 444"/>
                <a:gd name="T1" fmla="*/ 0 h 498"/>
                <a:gd name="T2" fmla="*/ 305 w 444"/>
                <a:gd name="T3" fmla="*/ 21 h 498"/>
                <a:gd name="T4" fmla="*/ 411 w 444"/>
                <a:gd name="T5" fmla="*/ 21 h 498"/>
                <a:gd name="T6" fmla="*/ 0 w 444"/>
                <a:gd name="T7" fmla="*/ 483 h 498"/>
                <a:gd name="T8" fmla="*/ 16 w 444"/>
                <a:gd name="T9" fmla="*/ 498 h 498"/>
                <a:gd name="T10" fmla="*/ 423 w 444"/>
                <a:gd name="T11" fmla="*/ 38 h 498"/>
                <a:gd name="T12" fmla="*/ 423 w 444"/>
                <a:gd name="T13" fmla="*/ 139 h 498"/>
                <a:gd name="T14" fmla="*/ 444 w 444"/>
                <a:gd name="T15" fmla="*/ 139 h 498"/>
                <a:gd name="T16" fmla="*/ 444 w 444"/>
                <a:gd name="T17" fmla="*/ 0 h 498"/>
                <a:gd name="T18" fmla="*/ 305 w 444"/>
                <a:gd name="T1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98">
                  <a:moveTo>
                    <a:pt x="305" y="0"/>
                  </a:moveTo>
                  <a:lnTo>
                    <a:pt x="305" y="21"/>
                  </a:lnTo>
                  <a:lnTo>
                    <a:pt x="411" y="21"/>
                  </a:lnTo>
                  <a:lnTo>
                    <a:pt x="0" y="483"/>
                  </a:lnTo>
                  <a:lnTo>
                    <a:pt x="16" y="498"/>
                  </a:lnTo>
                  <a:lnTo>
                    <a:pt x="423" y="38"/>
                  </a:lnTo>
                  <a:lnTo>
                    <a:pt x="423" y="139"/>
                  </a:lnTo>
                  <a:lnTo>
                    <a:pt x="444" y="139"/>
                  </a:lnTo>
                  <a:lnTo>
                    <a:pt x="444" y="0"/>
                  </a:lnTo>
                  <a:lnTo>
                    <a:pt x="305"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154" name="Picture 15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20483" y="2701506"/>
            <a:ext cx="860995" cy="822898"/>
          </a:xfrm>
          <a:prstGeom prst="rect">
            <a:avLst/>
          </a:prstGeom>
        </p:spPr>
      </p:pic>
      <p:pic>
        <p:nvPicPr>
          <p:cNvPr id="155" name="Picture 154"/>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6205636" y="2689189"/>
            <a:ext cx="752958" cy="708302"/>
          </a:xfrm>
          <a:prstGeom prst="rect">
            <a:avLst/>
          </a:prstGeom>
        </p:spPr>
      </p:pic>
      <p:sp>
        <p:nvSpPr>
          <p:cNvPr id="156" name="Subtitle 3"/>
          <p:cNvSpPr txBox="1">
            <a:spLocks/>
          </p:cNvSpPr>
          <p:nvPr/>
        </p:nvSpPr>
        <p:spPr>
          <a:xfrm>
            <a:off x="276516" y="678185"/>
            <a:ext cx="8449733" cy="302417"/>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1600" dirty="0">
                <a:solidFill>
                  <a:srgbClr val="FFFFFF"/>
                </a:solidFill>
              </a:rPr>
              <a:t>4X more file power for transactional and traditional NAS</a:t>
            </a:r>
            <a:endParaRPr lang="en-US" sz="1600" kern="0" dirty="0">
              <a:solidFill>
                <a:schemeClr val="tx2"/>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737" y="3956666"/>
            <a:ext cx="2037565" cy="838214"/>
          </a:xfrm>
          <a:prstGeom prst="rect">
            <a:avLst/>
          </a:prstGeom>
        </p:spPr>
      </p:pic>
      <p:sp>
        <p:nvSpPr>
          <p:cNvPr id="4" name="Rectangle 3"/>
          <p:cNvSpPr/>
          <p:nvPr/>
        </p:nvSpPr>
        <p:spPr>
          <a:xfrm>
            <a:off x="3985796" y="4503401"/>
            <a:ext cx="1011815" cy="230832"/>
          </a:xfrm>
          <a:prstGeom prst="rect">
            <a:avLst/>
          </a:prstGeom>
        </p:spPr>
        <p:txBody>
          <a:bodyPr wrap="none">
            <a:spAutoFit/>
          </a:bodyPr>
          <a:lstStyle/>
          <a:p>
            <a:r>
              <a:rPr lang="en-US" sz="900" dirty="0">
                <a:solidFill>
                  <a:schemeClr val="tx2"/>
                </a:solidFill>
              </a:rPr>
              <a:t>u64 File System</a:t>
            </a:r>
            <a:endParaRPr lang="en-US" sz="900" dirty="0"/>
          </a:p>
        </p:txBody>
      </p:sp>
    </p:spTree>
    <p:extLst>
      <p:ext uri="{BB962C8B-B14F-4D97-AF65-F5344CB8AC3E}">
        <p14:creationId xmlns:p14="http://schemas.microsoft.com/office/powerpoint/2010/main" val="40934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4318" y="264629"/>
            <a:ext cx="7955280" cy="535531"/>
          </a:xfrm>
        </p:spPr>
        <p:txBody>
          <a:bodyPr/>
          <a:lstStyle/>
          <a:p>
            <a:r>
              <a:rPr lang="en-US" sz="3200" dirty="0">
                <a:solidFill>
                  <a:schemeClr val="tx2"/>
                </a:solidFill>
              </a:rPr>
              <a:t>Synchronous File Replication</a:t>
            </a:r>
          </a:p>
        </p:txBody>
      </p:sp>
      <p:grpSp>
        <p:nvGrpSpPr>
          <p:cNvPr id="8" name="Group 7"/>
          <p:cNvGrpSpPr/>
          <p:nvPr/>
        </p:nvGrpSpPr>
        <p:grpSpPr>
          <a:xfrm>
            <a:off x="295210" y="4833815"/>
            <a:ext cx="8581449" cy="125106"/>
            <a:chOff x="295210" y="4833812"/>
            <a:chExt cx="8581449" cy="125106"/>
          </a:xfrm>
        </p:grpSpPr>
        <p:sp>
          <p:nvSpPr>
            <p:cNvPr id="12" name="TextBox 11"/>
            <p:cNvSpPr txBox="1"/>
            <p:nvPr/>
          </p:nvSpPr>
          <p:spPr>
            <a:xfrm>
              <a:off x="295210" y="4833812"/>
              <a:ext cx="65" cy="117725"/>
            </a:xfrm>
            <a:prstGeom prst="rect">
              <a:avLst/>
            </a:prstGeom>
          </p:spPr>
          <p:txBody>
            <a:bodyPr vert="horz" wrap="none" lIns="0" tIns="0" rIns="0" bIns="0" rtlCol="0" anchor="ctr" anchorCtr="0">
              <a:spAutoFit/>
            </a:bodyPr>
            <a:lstStyle/>
            <a:p>
              <a:pPr marL="0" marR="0" lvl="0" indent="0" algn="r" defTabSz="914400" rtl="0" eaLnBrk="1" fontAlgn="base" latinLnBrk="0" hangingPunct="1">
                <a:lnSpc>
                  <a:spcPct val="90000"/>
                </a:lnSpc>
                <a:spcBef>
                  <a:spcPct val="0"/>
                </a:spcBef>
                <a:spcAft>
                  <a:spcPct val="0"/>
                </a:spcAft>
                <a:buClr>
                  <a:srgbClr val="007DB8"/>
                </a:buClr>
                <a:buSzTx/>
                <a:buFontTx/>
                <a:buNone/>
                <a:tabLst/>
                <a:defRPr/>
              </a:pPr>
              <a:endParaRPr kumimoji="0" lang="en-US" sz="850" b="0" i="0" u="none" strike="noStrike" kern="1200" cap="none" spc="0" normalizeH="0" baseline="0" noProof="0" dirty="0" err="1">
                <a:ln>
                  <a:noFill/>
                </a:ln>
                <a:solidFill>
                  <a:srgbClr val="000000">
                    <a:lumMod val="50000"/>
                    <a:lumOff val="50000"/>
                  </a:srgbClr>
                </a:solidFill>
                <a:effectLst/>
                <a:uLnTx/>
                <a:uFillTx/>
                <a:latin typeface="Arial" charset="0"/>
                <a:ea typeface="+mn-ea"/>
                <a:cs typeface="+mn-cs"/>
              </a:endParaRPr>
            </a:p>
          </p:txBody>
        </p:sp>
        <p:sp>
          <p:nvSpPr>
            <p:cNvPr id="15" name="TextBox 14"/>
            <p:cNvSpPr txBox="1"/>
            <p:nvPr/>
          </p:nvSpPr>
          <p:spPr>
            <a:xfrm>
              <a:off x="295210" y="4833812"/>
              <a:ext cx="65" cy="117725"/>
            </a:xfrm>
            <a:prstGeom prst="rect">
              <a:avLst/>
            </a:prstGeom>
          </p:spPr>
          <p:txBody>
            <a:bodyPr vert="horz" wrap="none" lIns="0" tIns="0" rIns="0" bIns="0" rtlCol="0" anchor="ctr" anchorCtr="0">
              <a:spAutoFit/>
            </a:bodyPr>
            <a:lstStyle/>
            <a:p>
              <a:pPr marL="0" marR="0" lvl="0" indent="0" algn="r" defTabSz="914400" rtl="0" eaLnBrk="1" fontAlgn="base" latinLnBrk="0" hangingPunct="1">
                <a:lnSpc>
                  <a:spcPct val="90000"/>
                </a:lnSpc>
                <a:spcBef>
                  <a:spcPct val="0"/>
                </a:spcBef>
                <a:spcAft>
                  <a:spcPct val="0"/>
                </a:spcAft>
                <a:buClr>
                  <a:srgbClr val="007DB8"/>
                </a:buClr>
                <a:buSzTx/>
                <a:buFontTx/>
                <a:buNone/>
                <a:tabLst/>
                <a:defRPr/>
              </a:pPr>
              <a:endParaRPr kumimoji="0" lang="en-US" sz="850" b="0" i="0" u="none" strike="noStrike" kern="1200" cap="none" spc="0" normalizeH="0" baseline="0" noProof="0" dirty="0" err="1">
                <a:ln>
                  <a:noFill/>
                </a:ln>
                <a:solidFill>
                  <a:srgbClr val="000000">
                    <a:lumMod val="50000"/>
                    <a:lumOff val="50000"/>
                  </a:srgbClr>
                </a:solidFill>
                <a:effectLst/>
                <a:uLnTx/>
                <a:uFillTx/>
                <a:latin typeface="Arial" charset="0"/>
                <a:ea typeface="+mn-ea"/>
                <a:cs typeface="+mn-cs"/>
              </a:endParaRPr>
            </a:p>
          </p:txBody>
        </p:sp>
        <p:sp>
          <p:nvSpPr>
            <p:cNvPr id="16" name="TextBox 15"/>
            <p:cNvSpPr txBox="1"/>
            <p:nvPr/>
          </p:nvSpPr>
          <p:spPr>
            <a:xfrm>
              <a:off x="301686" y="4833812"/>
              <a:ext cx="134653" cy="117725"/>
            </a:xfrm>
            <a:prstGeom prst="rect">
              <a:avLst/>
            </a:prstGeom>
          </p:spPr>
          <p:txBody>
            <a:bodyPr vert="horz" wrap="none" lIns="0" tIns="0" rIns="0" bIns="0" rtlCol="0" anchor="ctr" anchorCtr="0">
              <a:spAutoFit/>
            </a:bodyPr>
            <a:lstStyle/>
            <a:p>
              <a:pPr marL="0" marR="0" lvl="0" indent="0" algn="r" defTabSz="914400" rtl="0" eaLnBrk="1" fontAlgn="base" latinLnBrk="0" hangingPunct="1">
                <a:lnSpc>
                  <a:spcPct val="90000"/>
                </a:lnSpc>
                <a:spcBef>
                  <a:spcPct val="0"/>
                </a:spcBef>
                <a:spcAft>
                  <a:spcPct val="0"/>
                </a:spcAft>
                <a:buClr>
                  <a:srgbClr val="007DB8"/>
                </a:buClr>
                <a:buSzTx/>
                <a:buFontTx/>
                <a:buNone/>
                <a:tabLst/>
                <a:defRPr/>
              </a:pPr>
              <a:fld id="{58EC7406-F4CC-4ABF-902E-2AF4E70E5C0F}" type="slidenum">
                <a:rPr kumimoji="0" lang="en-US" sz="850" b="0" i="0" u="none" strike="noStrike" kern="1200" cap="none" spc="0" normalizeH="0" baseline="0" noProof="0">
                  <a:ln>
                    <a:noFill/>
                  </a:ln>
                  <a:solidFill>
                    <a:srgbClr val="000000">
                      <a:lumMod val="50000"/>
                      <a:lumOff val="50000"/>
                    </a:srgbClr>
                  </a:solidFill>
                  <a:effectLst/>
                  <a:uLnTx/>
                  <a:uFillTx/>
                  <a:latin typeface="Arial" charset="0"/>
                  <a:ea typeface="+mn-ea"/>
                  <a:cs typeface="+mn-cs"/>
                </a:rPr>
                <a:pPr marL="0" marR="0" lvl="0" indent="0" algn="r" defTabSz="914400" rtl="0" eaLnBrk="1" fontAlgn="base" latinLnBrk="0" hangingPunct="1">
                  <a:lnSpc>
                    <a:spcPct val="90000"/>
                  </a:lnSpc>
                  <a:spcBef>
                    <a:spcPct val="0"/>
                  </a:spcBef>
                  <a:spcAft>
                    <a:spcPct val="0"/>
                  </a:spcAft>
                  <a:buClr>
                    <a:srgbClr val="007DB8"/>
                  </a:buClr>
                  <a:buSzTx/>
                  <a:buFontTx/>
                  <a:buNone/>
                  <a:tabLst/>
                  <a:defRPr/>
                </a:pPr>
                <a:t>35</a:t>
              </a:fld>
              <a:endParaRPr kumimoji="0" lang="en-US" sz="850" b="0" i="0" u="none" strike="noStrike" kern="1200" cap="none" spc="0" normalizeH="0" baseline="0" noProof="0" dirty="0" err="1">
                <a:ln>
                  <a:noFill/>
                </a:ln>
                <a:solidFill>
                  <a:srgbClr val="000000">
                    <a:lumMod val="50000"/>
                    <a:lumOff val="50000"/>
                  </a:srgbClr>
                </a:solidFill>
                <a:effectLst/>
                <a:uLnTx/>
                <a:uFillTx/>
                <a:latin typeface="Arial" charset="0"/>
                <a:ea typeface="+mn-ea"/>
                <a:cs typeface="+mn-cs"/>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1289" y="4838853"/>
              <a:ext cx="675370" cy="120065"/>
            </a:xfrm>
            <a:prstGeom prst="rect">
              <a:avLst/>
            </a:prstGeom>
          </p:spPr>
        </p:pic>
      </p:grpSp>
      <p:grpSp>
        <p:nvGrpSpPr>
          <p:cNvPr id="46" name="Group 45"/>
          <p:cNvGrpSpPr/>
          <p:nvPr/>
        </p:nvGrpSpPr>
        <p:grpSpPr>
          <a:xfrm>
            <a:off x="5265979" y="3228533"/>
            <a:ext cx="3757912" cy="584775"/>
            <a:chOff x="5205515" y="1974344"/>
            <a:chExt cx="3414909" cy="584775"/>
          </a:xfrm>
        </p:grpSpPr>
        <p:sp>
          <p:nvSpPr>
            <p:cNvPr id="47" name="TextBox 46"/>
            <p:cNvSpPr txBox="1"/>
            <p:nvPr/>
          </p:nvSpPr>
          <p:spPr>
            <a:xfrm>
              <a:off x="5503010" y="1974344"/>
              <a:ext cx="311741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Snapshots (scheduled or user-initiated) replicated to mirror site</a:t>
              </a:r>
            </a:p>
          </p:txBody>
        </p:sp>
        <p:pic>
          <p:nvPicPr>
            <p:cNvPr id="48" name="Picture 47" descr="check mark.png"/>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05515" y="2136218"/>
              <a:ext cx="257307" cy="274320"/>
            </a:xfrm>
            <a:prstGeom prst="rect">
              <a:avLst/>
            </a:prstGeom>
          </p:spPr>
        </p:pic>
      </p:grpSp>
      <p:grpSp>
        <p:nvGrpSpPr>
          <p:cNvPr id="49" name="Group 48"/>
          <p:cNvGrpSpPr/>
          <p:nvPr/>
        </p:nvGrpSpPr>
        <p:grpSpPr>
          <a:xfrm>
            <a:off x="5299601" y="3930072"/>
            <a:ext cx="3433052" cy="584775"/>
            <a:chOff x="5266752" y="2946228"/>
            <a:chExt cx="3433052" cy="584775"/>
          </a:xfrm>
        </p:grpSpPr>
        <p:sp>
          <p:nvSpPr>
            <p:cNvPr id="50" name="TextBox 49"/>
            <p:cNvSpPr txBox="1"/>
            <p:nvPr/>
          </p:nvSpPr>
          <p:spPr>
            <a:xfrm>
              <a:off x="5582390" y="2946228"/>
              <a:ext cx="311741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Extension/shrink of source replicated to mirror</a:t>
              </a:r>
            </a:p>
          </p:txBody>
        </p:sp>
        <p:pic>
          <p:nvPicPr>
            <p:cNvPr id="51" name="Picture 50" descr="check mark.png"/>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66752" y="3114505"/>
              <a:ext cx="257306" cy="274320"/>
            </a:xfrm>
            <a:prstGeom prst="rect">
              <a:avLst/>
            </a:prstGeom>
          </p:spPr>
        </p:pic>
      </p:grpSp>
      <p:grpSp>
        <p:nvGrpSpPr>
          <p:cNvPr id="52" name="Group 51"/>
          <p:cNvGrpSpPr/>
          <p:nvPr/>
        </p:nvGrpSpPr>
        <p:grpSpPr>
          <a:xfrm>
            <a:off x="742975" y="3252940"/>
            <a:ext cx="3713503" cy="584775"/>
            <a:chOff x="5199515" y="1997022"/>
            <a:chExt cx="3713503" cy="584775"/>
          </a:xfrm>
        </p:grpSpPr>
        <p:sp>
          <p:nvSpPr>
            <p:cNvPr id="53" name="TextBox 52"/>
            <p:cNvSpPr txBox="1"/>
            <p:nvPr/>
          </p:nvSpPr>
          <p:spPr>
            <a:xfrm>
              <a:off x="5503010" y="1997022"/>
              <a:ext cx="341000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Sync file replication to mirror site within metro distance</a:t>
              </a:r>
            </a:p>
          </p:txBody>
        </p:sp>
        <p:pic>
          <p:nvPicPr>
            <p:cNvPr id="54" name="Picture 53" descr="check mark.png"/>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99515" y="2152928"/>
              <a:ext cx="257307" cy="274320"/>
            </a:xfrm>
            <a:prstGeom prst="rect">
              <a:avLst/>
            </a:prstGeom>
          </p:spPr>
        </p:pic>
      </p:grpSp>
      <p:grpSp>
        <p:nvGrpSpPr>
          <p:cNvPr id="55" name="Group 54"/>
          <p:cNvGrpSpPr/>
          <p:nvPr/>
        </p:nvGrpSpPr>
        <p:grpSpPr>
          <a:xfrm>
            <a:off x="742970" y="3936287"/>
            <a:ext cx="3875537" cy="584775"/>
            <a:chOff x="5199510" y="2884473"/>
            <a:chExt cx="3875537" cy="584775"/>
          </a:xfrm>
        </p:grpSpPr>
        <p:sp>
          <p:nvSpPr>
            <p:cNvPr id="56" name="TextBox 55"/>
            <p:cNvSpPr txBox="1"/>
            <p:nvPr/>
          </p:nvSpPr>
          <p:spPr>
            <a:xfrm>
              <a:off x="5503009" y="2884473"/>
              <a:ext cx="357203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Zero RPO solution for NAS data and file-based applications</a:t>
              </a:r>
            </a:p>
          </p:txBody>
        </p:sp>
        <p:pic>
          <p:nvPicPr>
            <p:cNvPr id="57" name="Picture 56" descr="check mark.png"/>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99510" y="3045634"/>
              <a:ext cx="257306" cy="274320"/>
            </a:xfrm>
            <a:prstGeom prst="rect">
              <a:avLst/>
            </a:prstGeom>
          </p:spPr>
        </p:pic>
      </p:grpSp>
      <p:pic>
        <p:nvPicPr>
          <p:cNvPr id="39" name="Picture 38"/>
          <p:cNvPicPr>
            <a:picLocks noChangeAspect="1"/>
          </p:cNvPicPr>
          <p:nvPr/>
        </p:nvPicPr>
        <p:blipFill rotWithShape="1">
          <a:blip r:embed="rId9"/>
          <a:srcRect b="34424"/>
          <a:stretch/>
        </p:blipFill>
        <p:spPr>
          <a:xfrm>
            <a:off x="925230" y="1028791"/>
            <a:ext cx="7405776" cy="2162380"/>
          </a:xfrm>
          <a:prstGeom prst="rect">
            <a:avLst/>
          </a:prstGeom>
        </p:spPr>
      </p:pic>
    </p:spTree>
    <p:custDataLst>
      <p:tags r:id="rId1"/>
    </p:custDataLst>
    <p:extLst>
      <p:ext uri="{BB962C8B-B14F-4D97-AF65-F5344CB8AC3E}">
        <p14:creationId xmlns:p14="http://schemas.microsoft.com/office/powerpoint/2010/main" val="2908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20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20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2000"/>
                                        <p:tgtEl>
                                          <p:spTgt spid="46"/>
                                        </p:tgtEl>
                                      </p:cBhvr>
                                    </p:animEffect>
                                  </p:childTnLst>
                                </p:cTn>
                              </p:par>
                              <p:par>
                                <p:cTn id="14" presetID="22" presetClass="entr" presetSubtype="8"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5400000">
            <a:off x="-173204" y="3049912"/>
            <a:ext cx="2466580" cy="291728"/>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4" name="Right Arrow 13"/>
          <p:cNvSpPr/>
          <p:nvPr/>
        </p:nvSpPr>
        <p:spPr>
          <a:xfrm>
            <a:off x="601430" y="3128193"/>
            <a:ext cx="4581559" cy="309362"/>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5" name="Right Arrow 14"/>
          <p:cNvSpPr/>
          <p:nvPr/>
        </p:nvSpPr>
        <p:spPr>
          <a:xfrm>
            <a:off x="601431" y="3602776"/>
            <a:ext cx="4581559" cy="309362"/>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3" name="Title 2"/>
          <p:cNvSpPr>
            <a:spLocks noGrp="1"/>
          </p:cNvSpPr>
          <p:nvPr>
            <p:ph type="title"/>
          </p:nvPr>
        </p:nvSpPr>
        <p:spPr>
          <a:xfrm>
            <a:off x="274318" y="264629"/>
            <a:ext cx="7955280" cy="535531"/>
          </a:xfrm>
        </p:spPr>
        <p:txBody>
          <a:bodyPr/>
          <a:lstStyle/>
          <a:p>
            <a:r>
              <a:rPr lang="en-US" sz="3200" dirty="0"/>
              <a:t>Dell EMC Unity snapshots</a:t>
            </a:r>
          </a:p>
        </p:txBody>
      </p:sp>
      <p:sp>
        <p:nvSpPr>
          <p:cNvPr id="4" name="Can 3"/>
          <p:cNvSpPr/>
          <p:nvPr/>
        </p:nvSpPr>
        <p:spPr>
          <a:xfrm>
            <a:off x="577313" y="1962484"/>
            <a:ext cx="945335" cy="384816"/>
          </a:xfrm>
          <a:prstGeom prst="can">
            <a:avLst/>
          </a:prstGeom>
          <a:solidFill>
            <a:schemeClr val="bg1"/>
          </a:solidFill>
          <a:ln w="28575" cmpd="sng">
            <a:solidFill>
              <a:srgbClr val="FFFFFF"/>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2" name="Right Arrow 11"/>
          <p:cNvSpPr/>
          <p:nvPr/>
        </p:nvSpPr>
        <p:spPr>
          <a:xfrm>
            <a:off x="590151" y="2578168"/>
            <a:ext cx="4581559" cy="309362"/>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5" name="Can 4"/>
          <p:cNvSpPr/>
          <p:nvPr/>
        </p:nvSpPr>
        <p:spPr>
          <a:xfrm>
            <a:off x="574995" y="2514030"/>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r>
              <a:rPr lang="en-US" sz="1200" dirty="0">
                <a:solidFill>
                  <a:srgbClr val="FFFFFF"/>
                </a:solidFill>
                <a:latin typeface="Arial"/>
              </a:rPr>
              <a:t>Snap   1 </a:t>
            </a:r>
          </a:p>
        </p:txBody>
      </p:sp>
      <p:sp>
        <p:nvSpPr>
          <p:cNvPr id="6" name="Can 5"/>
          <p:cNvSpPr/>
          <p:nvPr/>
        </p:nvSpPr>
        <p:spPr>
          <a:xfrm>
            <a:off x="574995" y="3048453"/>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a:t>
            </a:r>
          </a:p>
          <a:p>
            <a:pPr algn="ctr">
              <a:lnSpc>
                <a:spcPct val="90000"/>
              </a:lnSpc>
              <a:spcBef>
                <a:spcPts val="600"/>
              </a:spcBef>
              <a:spcAft>
                <a:spcPts val="0"/>
              </a:spcAft>
            </a:pPr>
            <a:endParaRPr lang="en-US" sz="1200" dirty="0" err="1">
              <a:solidFill>
                <a:srgbClr val="FFFFFF"/>
              </a:solidFill>
              <a:latin typeface="Arial"/>
            </a:endParaRPr>
          </a:p>
        </p:txBody>
      </p:sp>
      <p:sp>
        <p:nvSpPr>
          <p:cNvPr id="7" name="Can 6"/>
          <p:cNvSpPr/>
          <p:nvPr/>
        </p:nvSpPr>
        <p:spPr>
          <a:xfrm>
            <a:off x="574995" y="3572306"/>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3</a:t>
            </a:r>
          </a:p>
          <a:p>
            <a:pPr algn="ctr">
              <a:lnSpc>
                <a:spcPct val="90000"/>
              </a:lnSpc>
              <a:spcBef>
                <a:spcPts val="600"/>
              </a:spcBef>
              <a:spcAft>
                <a:spcPts val="0"/>
              </a:spcAft>
            </a:pPr>
            <a:endParaRPr lang="en-US" sz="1200" dirty="0" err="1">
              <a:solidFill>
                <a:srgbClr val="FFFFFF"/>
              </a:solidFill>
              <a:latin typeface="Arial"/>
            </a:endParaRPr>
          </a:p>
        </p:txBody>
      </p:sp>
      <p:sp>
        <p:nvSpPr>
          <p:cNvPr id="8" name="Can 7"/>
          <p:cNvSpPr/>
          <p:nvPr/>
        </p:nvSpPr>
        <p:spPr>
          <a:xfrm>
            <a:off x="1709939" y="2514030"/>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1.1</a:t>
            </a:r>
          </a:p>
          <a:p>
            <a:pPr algn="ctr">
              <a:lnSpc>
                <a:spcPct val="90000"/>
              </a:lnSpc>
              <a:spcBef>
                <a:spcPts val="600"/>
              </a:spcBef>
              <a:spcAft>
                <a:spcPts val="0"/>
              </a:spcAft>
            </a:pPr>
            <a:endParaRPr lang="en-US" sz="1200" dirty="0" err="1">
              <a:solidFill>
                <a:srgbClr val="FFFFFF"/>
              </a:solidFill>
              <a:latin typeface="Arial"/>
            </a:endParaRPr>
          </a:p>
        </p:txBody>
      </p:sp>
      <p:sp>
        <p:nvSpPr>
          <p:cNvPr id="9" name="Can 8"/>
          <p:cNvSpPr/>
          <p:nvPr/>
        </p:nvSpPr>
        <p:spPr>
          <a:xfrm>
            <a:off x="2824393" y="2514030"/>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1.2</a:t>
            </a:r>
          </a:p>
          <a:p>
            <a:pPr algn="ctr">
              <a:lnSpc>
                <a:spcPct val="90000"/>
              </a:lnSpc>
              <a:spcBef>
                <a:spcPts val="600"/>
              </a:spcBef>
              <a:spcAft>
                <a:spcPts val="0"/>
              </a:spcAft>
            </a:pPr>
            <a:endParaRPr lang="en-US" sz="1200" dirty="0" err="1">
              <a:solidFill>
                <a:srgbClr val="FFFFFF"/>
              </a:solidFill>
              <a:latin typeface="Arial"/>
            </a:endParaRPr>
          </a:p>
        </p:txBody>
      </p:sp>
      <p:sp>
        <p:nvSpPr>
          <p:cNvPr id="10" name="Can 9"/>
          <p:cNvSpPr/>
          <p:nvPr/>
        </p:nvSpPr>
        <p:spPr>
          <a:xfrm>
            <a:off x="3949093" y="2514030"/>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1.3</a:t>
            </a:r>
          </a:p>
          <a:p>
            <a:pPr algn="ctr">
              <a:lnSpc>
                <a:spcPct val="90000"/>
              </a:lnSpc>
              <a:spcBef>
                <a:spcPts val="600"/>
              </a:spcBef>
              <a:spcAft>
                <a:spcPts val="0"/>
              </a:spcAft>
            </a:pPr>
            <a:endParaRPr lang="en-US" sz="1200" dirty="0" err="1">
              <a:solidFill>
                <a:srgbClr val="FFFFFF"/>
              </a:solidFill>
              <a:latin typeface="Arial"/>
            </a:endParaRPr>
          </a:p>
        </p:txBody>
      </p:sp>
      <p:sp>
        <p:nvSpPr>
          <p:cNvPr id="11" name="Can 10"/>
          <p:cNvSpPr/>
          <p:nvPr/>
        </p:nvSpPr>
        <p:spPr>
          <a:xfrm>
            <a:off x="1709939" y="3048453"/>
            <a:ext cx="925996" cy="412239"/>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2.1</a:t>
            </a:r>
          </a:p>
          <a:p>
            <a:pPr algn="ctr">
              <a:lnSpc>
                <a:spcPct val="90000"/>
              </a:lnSpc>
              <a:spcBef>
                <a:spcPts val="600"/>
              </a:spcBef>
              <a:spcAft>
                <a:spcPts val="0"/>
              </a:spcAft>
            </a:pPr>
            <a:endParaRPr lang="en-US" sz="1200" dirty="0" err="1">
              <a:solidFill>
                <a:srgbClr val="FFFFFF"/>
              </a:solidFill>
              <a:latin typeface="Arial"/>
            </a:endParaRPr>
          </a:p>
        </p:txBody>
      </p:sp>
      <p:sp>
        <p:nvSpPr>
          <p:cNvPr id="22" name="TextBox 21"/>
          <p:cNvSpPr txBox="1"/>
          <p:nvPr/>
        </p:nvSpPr>
        <p:spPr>
          <a:xfrm>
            <a:off x="2577129" y="3989087"/>
            <a:ext cx="2195328" cy="307777"/>
          </a:xfrm>
          <a:prstGeom prst="rect">
            <a:avLst/>
          </a:prstGeom>
          <a:noFill/>
        </p:spPr>
        <p:txBody>
          <a:bodyPr wrap="square" rtlCol="0">
            <a:spAutoFit/>
          </a:bodyPr>
          <a:lstStyle/>
          <a:p>
            <a:pPr algn="ctr">
              <a:spcBef>
                <a:spcPts val="0"/>
              </a:spcBef>
              <a:spcAft>
                <a:spcPts val="0"/>
              </a:spcAft>
              <a:buClr>
                <a:srgbClr val="007DB8"/>
              </a:buClr>
            </a:pPr>
            <a:r>
              <a:rPr lang="en-US" sz="1400" dirty="0">
                <a:solidFill>
                  <a:srgbClr val="FFFFFF"/>
                </a:solidFill>
                <a:latin typeface="Arial"/>
              </a:rPr>
              <a:t>Total 256 per LUN </a:t>
            </a:r>
          </a:p>
        </p:txBody>
      </p:sp>
      <p:cxnSp>
        <p:nvCxnSpPr>
          <p:cNvPr id="27" name="Straight Connector 26"/>
          <p:cNvCxnSpPr/>
          <p:nvPr/>
        </p:nvCxnSpPr>
        <p:spPr>
          <a:xfrm flipV="1">
            <a:off x="1642134" y="1718776"/>
            <a:ext cx="461851" cy="359147"/>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565159" y="1731605"/>
            <a:ext cx="667118" cy="1410932"/>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501690" y="1744430"/>
            <a:ext cx="538825" cy="1269841"/>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9" idx="1"/>
          </p:cNvCxnSpPr>
          <p:nvPr/>
        </p:nvCxnSpPr>
        <p:spPr>
          <a:xfrm flipH="1" flipV="1">
            <a:off x="3220128" y="1757258"/>
            <a:ext cx="67263" cy="756772"/>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0" idx="1"/>
          </p:cNvCxnSpPr>
          <p:nvPr/>
        </p:nvCxnSpPr>
        <p:spPr>
          <a:xfrm flipH="1" flipV="1">
            <a:off x="4015533" y="1744430"/>
            <a:ext cx="396558" cy="769600"/>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
        <p:nvSpPr>
          <p:cNvPr id="54" name="Curved Right Arrow 53"/>
          <p:cNvSpPr/>
          <p:nvPr/>
        </p:nvSpPr>
        <p:spPr>
          <a:xfrm flipV="1">
            <a:off x="141124" y="2103572"/>
            <a:ext cx="372046" cy="1141575"/>
          </a:xfrm>
          <a:prstGeom prst="curvedRightArrow">
            <a:avLst>
              <a:gd name="adj1" fmla="val 25000"/>
              <a:gd name="adj2" fmla="val 70851"/>
              <a:gd name="adj3" fmla="val 42242"/>
            </a:avLst>
          </a:prstGeom>
          <a:solidFill>
            <a:srgbClr val="FFF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55" name="Curved Right Arrow 54"/>
          <p:cNvSpPr/>
          <p:nvPr/>
        </p:nvSpPr>
        <p:spPr>
          <a:xfrm rot="7560788" flipV="1">
            <a:off x="1763358" y="1431721"/>
            <a:ext cx="422015" cy="1246599"/>
          </a:xfrm>
          <a:prstGeom prst="curvedRightArrow">
            <a:avLst>
              <a:gd name="adj1" fmla="val 25000"/>
              <a:gd name="adj2" fmla="val 87540"/>
              <a:gd name="adj3" fmla="val 57807"/>
            </a:avLst>
          </a:prstGeom>
          <a:solidFill>
            <a:srgbClr val="FFF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56" name="Curved Right Arrow 55"/>
          <p:cNvSpPr/>
          <p:nvPr/>
        </p:nvSpPr>
        <p:spPr>
          <a:xfrm rot="3626055" flipH="1" flipV="1">
            <a:off x="1791413" y="3331113"/>
            <a:ext cx="470784" cy="1228194"/>
          </a:xfrm>
          <a:prstGeom prst="curvedRightArrow">
            <a:avLst>
              <a:gd name="adj1" fmla="val 25000"/>
              <a:gd name="adj2" fmla="val 70851"/>
              <a:gd name="adj3" fmla="val 42242"/>
            </a:avLst>
          </a:prstGeom>
          <a:solidFill>
            <a:srgbClr val="FFF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61" name="TextBox 60"/>
          <p:cNvSpPr txBox="1"/>
          <p:nvPr/>
        </p:nvSpPr>
        <p:spPr>
          <a:xfrm>
            <a:off x="6093379" y="2493215"/>
            <a:ext cx="2212645" cy="492443"/>
          </a:xfrm>
          <a:prstGeom prst="rect">
            <a:avLst/>
          </a:prstGeom>
          <a:noFill/>
        </p:spPr>
        <p:txBody>
          <a:bodyPr wrap="none" lIns="0" tIns="0" rIns="0" bIns="0" rtlCol="0" anchor="ctr" anchorCtr="0">
            <a:spAutoFit/>
          </a:bodyPr>
          <a:lstStyle>
            <a:defPPr>
              <a:defRPr lang="en-US"/>
            </a:defPPr>
            <a:lvl1pPr>
              <a:defRPr sz="1600">
                <a:solidFill>
                  <a:srgbClr val="FFFFFF"/>
                </a:solidFill>
              </a:defRPr>
            </a:lvl1pPr>
          </a:lstStyle>
          <a:p>
            <a:r>
              <a:rPr lang="en-US" dirty="0"/>
              <a:t>Refresh any snapshot </a:t>
            </a:r>
          </a:p>
          <a:p>
            <a:r>
              <a:rPr lang="en-US" dirty="0"/>
              <a:t>from any other snapshot</a:t>
            </a:r>
          </a:p>
        </p:txBody>
      </p:sp>
      <p:sp>
        <p:nvSpPr>
          <p:cNvPr id="62" name="TextBox 61"/>
          <p:cNvSpPr txBox="1"/>
          <p:nvPr/>
        </p:nvSpPr>
        <p:spPr>
          <a:xfrm>
            <a:off x="6093378" y="976026"/>
            <a:ext cx="2896673" cy="492443"/>
          </a:xfrm>
          <a:prstGeom prst="rect">
            <a:avLst/>
          </a:prstGeom>
          <a:noFill/>
        </p:spPr>
        <p:txBody>
          <a:bodyPr wrap="square" lIns="0" tIns="0" rIns="0" bIns="0" rtlCol="0" anchor="ctr" anchorCtr="0">
            <a:spAutoFit/>
          </a:bodyPr>
          <a:lstStyle/>
          <a:p>
            <a:r>
              <a:rPr lang="en-US" sz="1600" dirty="0">
                <a:solidFill>
                  <a:srgbClr val="FFFFFF"/>
                </a:solidFill>
              </a:rPr>
              <a:t>Supports snapshots of snapshots up to 10 levels deep</a:t>
            </a:r>
          </a:p>
        </p:txBody>
      </p:sp>
      <p:sp>
        <p:nvSpPr>
          <p:cNvPr id="63" name="TextBox 62"/>
          <p:cNvSpPr txBox="1"/>
          <p:nvPr/>
        </p:nvSpPr>
        <p:spPr>
          <a:xfrm>
            <a:off x="6093379" y="1714677"/>
            <a:ext cx="2337980" cy="492443"/>
          </a:xfrm>
          <a:prstGeom prst="rect">
            <a:avLst/>
          </a:prstGeom>
          <a:noFill/>
        </p:spPr>
        <p:txBody>
          <a:bodyPr wrap="none" lIns="0" tIns="0" rIns="0" bIns="0" rtlCol="0" anchor="ctr" anchorCtr="0">
            <a:spAutoFit/>
          </a:bodyPr>
          <a:lstStyle/>
          <a:p>
            <a:r>
              <a:rPr lang="en-US" sz="1600" dirty="0">
                <a:solidFill>
                  <a:srgbClr val="FFFFFF"/>
                </a:solidFill>
              </a:rPr>
              <a:t>All snapshots are writable  </a:t>
            </a:r>
          </a:p>
          <a:p>
            <a:r>
              <a:rPr lang="en-US" sz="1600" dirty="0">
                <a:solidFill>
                  <a:srgbClr val="FFFFFF"/>
                </a:solidFill>
              </a:rPr>
              <a:t>and mountable</a:t>
            </a:r>
          </a:p>
        </p:txBody>
      </p:sp>
      <p:sp>
        <p:nvSpPr>
          <p:cNvPr id="64" name="TextBox 63"/>
          <p:cNvSpPr txBox="1"/>
          <p:nvPr/>
        </p:nvSpPr>
        <p:spPr>
          <a:xfrm>
            <a:off x="6093379" y="3231866"/>
            <a:ext cx="2314937" cy="492443"/>
          </a:xfrm>
          <a:prstGeom prst="rect">
            <a:avLst/>
          </a:prstGeom>
          <a:noFill/>
        </p:spPr>
        <p:txBody>
          <a:bodyPr wrap="none" lIns="0" tIns="0" rIns="0" bIns="0" rtlCol="0" anchor="ctr" anchorCtr="0">
            <a:spAutoFit/>
          </a:bodyPr>
          <a:lstStyle/>
          <a:p>
            <a:r>
              <a:rPr lang="en-US" sz="1600" dirty="0">
                <a:solidFill>
                  <a:srgbClr val="FFFFFF"/>
                </a:solidFill>
              </a:rPr>
              <a:t>Built-in scheduler for </a:t>
            </a:r>
          </a:p>
          <a:p>
            <a:r>
              <a:rPr lang="en-US" sz="1600" dirty="0">
                <a:solidFill>
                  <a:srgbClr val="FFFFFF"/>
                </a:solidFill>
              </a:rPr>
              <a:t>simplicity of management </a:t>
            </a:r>
          </a:p>
        </p:txBody>
      </p:sp>
      <p:sp>
        <p:nvSpPr>
          <p:cNvPr id="65" name="TextBox 64"/>
          <p:cNvSpPr txBox="1"/>
          <p:nvPr/>
        </p:nvSpPr>
        <p:spPr>
          <a:xfrm>
            <a:off x="6093379" y="3983811"/>
            <a:ext cx="2531743" cy="492443"/>
          </a:xfrm>
          <a:prstGeom prst="rect">
            <a:avLst/>
          </a:prstGeom>
          <a:noFill/>
        </p:spPr>
        <p:txBody>
          <a:bodyPr wrap="none" lIns="0" tIns="0" rIns="0" bIns="0" rtlCol="0" anchor="ctr" anchorCtr="0">
            <a:spAutoFit/>
          </a:bodyPr>
          <a:lstStyle/>
          <a:p>
            <a:r>
              <a:rPr lang="en-US" sz="1600" dirty="0">
                <a:solidFill>
                  <a:srgbClr val="FFFFFF"/>
                </a:solidFill>
              </a:rPr>
              <a:t>Enable separate QOS limits </a:t>
            </a:r>
          </a:p>
          <a:p>
            <a:r>
              <a:rPr lang="en-US" sz="1600" dirty="0">
                <a:solidFill>
                  <a:srgbClr val="FFFFFF"/>
                </a:solidFill>
              </a:rPr>
              <a:t>on each snapshot and LUN </a:t>
            </a:r>
          </a:p>
        </p:txBody>
      </p:sp>
      <p:sp>
        <p:nvSpPr>
          <p:cNvPr id="66" name="Rectangle 65"/>
          <p:cNvSpPr/>
          <p:nvPr/>
        </p:nvSpPr>
        <p:spPr>
          <a:xfrm flipH="1">
            <a:off x="5520249" y="1018141"/>
            <a:ext cx="451556" cy="493006"/>
          </a:xfrm>
          <a:prstGeom prst="rect">
            <a:avLst/>
          </a:prstGeom>
        </p:spPr>
        <p:txBody>
          <a:bodyPr wrap="square">
            <a:spAutoFit/>
          </a:bodyPr>
          <a:lstStyle/>
          <a:p>
            <a:r>
              <a:rPr lang="en-US" sz="2800" dirty="0">
                <a:solidFill>
                  <a:srgbClr val="0599FF"/>
                </a:solidFill>
                <a:latin typeface="Zapf Dingbats"/>
                <a:ea typeface="Zapf Dingbats"/>
                <a:cs typeface="Zapf Dingbats"/>
              </a:rPr>
              <a:t>✔</a:t>
            </a:r>
            <a:endParaRPr lang="en-US" sz="2800" dirty="0">
              <a:solidFill>
                <a:srgbClr val="0599FF"/>
              </a:solidFill>
            </a:endParaRPr>
          </a:p>
        </p:txBody>
      </p:sp>
      <p:sp>
        <p:nvSpPr>
          <p:cNvPr id="67" name="Rectangle 66"/>
          <p:cNvSpPr/>
          <p:nvPr/>
        </p:nvSpPr>
        <p:spPr>
          <a:xfrm flipH="1">
            <a:off x="5520249" y="1766721"/>
            <a:ext cx="451556" cy="493006"/>
          </a:xfrm>
          <a:prstGeom prst="rect">
            <a:avLst/>
          </a:prstGeom>
        </p:spPr>
        <p:txBody>
          <a:bodyPr wrap="square">
            <a:spAutoFit/>
          </a:bodyPr>
          <a:lstStyle/>
          <a:p>
            <a:r>
              <a:rPr lang="en-US" sz="2800" dirty="0">
                <a:solidFill>
                  <a:srgbClr val="0599FF"/>
                </a:solidFill>
                <a:latin typeface="Zapf Dingbats"/>
                <a:ea typeface="Zapf Dingbats"/>
                <a:cs typeface="Zapf Dingbats"/>
              </a:rPr>
              <a:t>✔</a:t>
            </a:r>
            <a:endParaRPr lang="en-US" sz="2800" dirty="0">
              <a:solidFill>
                <a:srgbClr val="0599FF"/>
              </a:solidFill>
            </a:endParaRPr>
          </a:p>
        </p:txBody>
      </p:sp>
      <p:sp>
        <p:nvSpPr>
          <p:cNvPr id="68" name="Rectangle 67"/>
          <p:cNvSpPr/>
          <p:nvPr/>
        </p:nvSpPr>
        <p:spPr>
          <a:xfrm flipH="1">
            <a:off x="5520249" y="2515300"/>
            <a:ext cx="451556" cy="493006"/>
          </a:xfrm>
          <a:prstGeom prst="rect">
            <a:avLst/>
          </a:prstGeom>
        </p:spPr>
        <p:txBody>
          <a:bodyPr wrap="square">
            <a:spAutoFit/>
          </a:bodyPr>
          <a:lstStyle/>
          <a:p>
            <a:r>
              <a:rPr lang="en-US" sz="2800" dirty="0">
                <a:solidFill>
                  <a:srgbClr val="0599FF"/>
                </a:solidFill>
                <a:latin typeface="Zapf Dingbats"/>
                <a:ea typeface="Zapf Dingbats"/>
                <a:cs typeface="Zapf Dingbats"/>
              </a:rPr>
              <a:t>✔</a:t>
            </a:r>
            <a:endParaRPr lang="en-US" sz="2800" dirty="0">
              <a:solidFill>
                <a:srgbClr val="0599FF"/>
              </a:solidFill>
            </a:endParaRPr>
          </a:p>
        </p:txBody>
      </p:sp>
      <p:sp>
        <p:nvSpPr>
          <p:cNvPr id="69" name="Rectangle 68"/>
          <p:cNvSpPr/>
          <p:nvPr/>
        </p:nvSpPr>
        <p:spPr>
          <a:xfrm flipH="1">
            <a:off x="5520249" y="3263880"/>
            <a:ext cx="451556" cy="493006"/>
          </a:xfrm>
          <a:prstGeom prst="rect">
            <a:avLst/>
          </a:prstGeom>
        </p:spPr>
        <p:txBody>
          <a:bodyPr wrap="square">
            <a:spAutoFit/>
          </a:bodyPr>
          <a:lstStyle/>
          <a:p>
            <a:r>
              <a:rPr lang="en-US" sz="2800" dirty="0">
                <a:solidFill>
                  <a:srgbClr val="0599FF"/>
                </a:solidFill>
                <a:latin typeface="Zapf Dingbats"/>
                <a:ea typeface="Zapf Dingbats"/>
                <a:cs typeface="Zapf Dingbats"/>
              </a:rPr>
              <a:t>✔</a:t>
            </a:r>
            <a:endParaRPr lang="en-US" sz="2800" dirty="0">
              <a:solidFill>
                <a:srgbClr val="0599FF"/>
              </a:solidFill>
            </a:endParaRPr>
          </a:p>
        </p:txBody>
      </p:sp>
      <p:sp>
        <p:nvSpPr>
          <p:cNvPr id="70" name="Rectangle 69"/>
          <p:cNvSpPr/>
          <p:nvPr/>
        </p:nvSpPr>
        <p:spPr>
          <a:xfrm flipH="1">
            <a:off x="5520249" y="4012459"/>
            <a:ext cx="451556" cy="493006"/>
          </a:xfrm>
          <a:prstGeom prst="rect">
            <a:avLst/>
          </a:prstGeom>
        </p:spPr>
        <p:txBody>
          <a:bodyPr wrap="square">
            <a:spAutoFit/>
          </a:bodyPr>
          <a:lstStyle/>
          <a:p>
            <a:r>
              <a:rPr lang="en-US" sz="2800" dirty="0">
                <a:solidFill>
                  <a:srgbClr val="0599FF"/>
                </a:solidFill>
                <a:latin typeface="Zapf Dingbats"/>
                <a:ea typeface="Zapf Dingbats"/>
                <a:cs typeface="Zapf Dingbats"/>
              </a:rPr>
              <a:t>✔</a:t>
            </a:r>
            <a:endParaRPr lang="en-US" sz="2800" dirty="0">
              <a:solidFill>
                <a:srgbClr val="0599FF"/>
              </a:solidFill>
            </a:endParaRPr>
          </a:p>
        </p:txBody>
      </p:sp>
      <p:sp>
        <p:nvSpPr>
          <p:cNvPr id="80" name="Rectangle 79"/>
          <p:cNvSpPr/>
          <p:nvPr/>
        </p:nvSpPr>
        <p:spPr>
          <a:xfrm rot="20866169">
            <a:off x="2873738" y="3206676"/>
            <a:ext cx="1359894" cy="461760"/>
          </a:xfrm>
          <a:prstGeom prst="rect">
            <a:avLst/>
          </a:prstGeom>
          <a:solidFill>
            <a:schemeClr val="tx1">
              <a:lumMod val="75000"/>
            </a:schemeClr>
          </a:solidFill>
          <a:ln w="12700" cmpd="sng">
            <a:solidFill>
              <a:srgbClr val="FFFFFF"/>
            </a:solidFill>
          </a:ln>
          <a:effectLst/>
        </p:spPr>
        <p:txBody>
          <a:bodyPr wrap="square" lIns="182880" tIns="137160" rIns="137160" bIns="137160" rtlCol="0" anchor="ctr">
            <a:noAutofit/>
          </a:bodyPr>
          <a:lstStyle/>
          <a:p>
            <a:pPr algn="ctr">
              <a:lnSpc>
                <a:spcPct val="90000"/>
              </a:lnSpc>
              <a:spcBef>
                <a:spcPts val="600"/>
              </a:spcBef>
              <a:spcAft>
                <a:spcPts val="0"/>
              </a:spcAft>
            </a:pPr>
            <a:r>
              <a:rPr lang="en-US" sz="1600" dirty="0">
                <a:solidFill>
                  <a:srgbClr val="FFC000"/>
                </a:solidFill>
                <a:latin typeface="Arial"/>
              </a:rPr>
              <a:t>Integrated Scheduler</a:t>
            </a:r>
          </a:p>
        </p:txBody>
      </p:sp>
      <p:sp>
        <p:nvSpPr>
          <p:cNvPr id="81" name="TextBox 80"/>
          <p:cNvSpPr txBox="1"/>
          <p:nvPr/>
        </p:nvSpPr>
        <p:spPr>
          <a:xfrm>
            <a:off x="4216750" y="1480477"/>
            <a:ext cx="1035693" cy="523220"/>
          </a:xfrm>
          <a:prstGeom prst="rect">
            <a:avLst/>
          </a:prstGeom>
          <a:noFill/>
        </p:spPr>
        <p:txBody>
          <a:bodyPr wrap="square" rtlCol="0">
            <a:spAutoFit/>
          </a:bodyPr>
          <a:lstStyle/>
          <a:p>
            <a:pPr algn="ctr">
              <a:spcBef>
                <a:spcPts val="0"/>
              </a:spcBef>
              <a:spcAft>
                <a:spcPts val="0"/>
              </a:spcAft>
              <a:buClr>
                <a:srgbClr val="007DB8"/>
              </a:buClr>
            </a:pPr>
            <a:r>
              <a:rPr lang="en-US" sz="1400" dirty="0">
                <a:solidFill>
                  <a:srgbClr val="FFFFFF"/>
                </a:solidFill>
                <a:latin typeface="Arial"/>
              </a:rPr>
              <a:t>Multiple</a:t>
            </a:r>
          </a:p>
          <a:p>
            <a:pPr algn="ctr">
              <a:spcBef>
                <a:spcPts val="0"/>
              </a:spcBef>
              <a:spcAft>
                <a:spcPts val="0"/>
              </a:spcAft>
              <a:buClr>
                <a:srgbClr val="007DB8"/>
              </a:buClr>
            </a:pPr>
            <a:r>
              <a:rPr lang="en-US" sz="1400" dirty="0">
                <a:solidFill>
                  <a:srgbClr val="FFFFFF"/>
                </a:solidFill>
                <a:latin typeface="Arial"/>
              </a:rPr>
              <a:t>mounts</a:t>
            </a:r>
          </a:p>
        </p:txBody>
      </p:sp>
      <p:pic>
        <p:nvPicPr>
          <p:cNvPr id="53" name="Picture 52" descr="computer-icon-blue.png"/>
          <p:cNvPicPr>
            <a:picLocks noChangeAspect="1"/>
          </p:cNvPicPr>
          <p:nvPr/>
        </p:nvPicPr>
        <p:blipFill rotWithShape="1">
          <a:blip r:embed="rId2" cstate="print">
            <a:biLevel thresh="50000"/>
            <a:extLst>
              <a:ext uri="{28A0092B-C50C-407E-A947-70E740481C1C}">
                <a14:useLocalDpi xmlns:a14="http://schemas.microsoft.com/office/drawing/2010/main" val="0"/>
              </a:ext>
            </a:extLst>
          </a:blip>
          <a:srcRect l="19388" t="22285" r="20155" b="24789"/>
          <a:stretch/>
        </p:blipFill>
        <p:spPr>
          <a:xfrm>
            <a:off x="1708807" y="868150"/>
            <a:ext cx="895516" cy="748007"/>
          </a:xfrm>
          <a:prstGeom prst="rect">
            <a:avLst/>
          </a:prstGeom>
        </p:spPr>
      </p:pic>
      <p:pic>
        <p:nvPicPr>
          <p:cNvPr id="82" name="Picture 81" descr="computer-icon-blue.png"/>
          <p:cNvPicPr>
            <a:picLocks noChangeAspect="1"/>
          </p:cNvPicPr>
          <p:nvPr/>
        </p:nvPicPr>
        <p:blipFill rotWithShape="1">
          <a:blip r:embed="rId2" cstate="print">
            <a:biLevel thresh="50000"/>
            <a:extLst>
              <a:ext uri="{28A0092B-C50C-407E-A947-70E740481C1C}">
                <a14:useLocalDpi xmlns:a14="http://schemas.microsoft.com/office/drawing/2010/main" val="0"/>
              </a:ext>
            </a:extLst>
          </a:blip>
          <a:srcRect l="19388" t="22285" r="20155" b="24789"/>
          <a:stretch/>
        </p:blipFill>
        <p:spPr>
          <a:xfrm>
            <a:off x="2645339" y="868151"/>
            <a:ext cx="895516" cy="748007"/>
          </a:xfrm>
          <a:prstGeom prst="rect">
            <a:avLst/>
          </a:prstGeom>
        </p:spPr>
      </p:pic>
      <p:pic>
        <p:nvPicPr>
          <p:cNvPr id="83" name="Picture 82" descr="computer-icon-blue.png"/>
          <p:cNvPicPr>
            <a:picLocks noChangeAspect="1"/>
          </p:cNvPicPr>
          <p:nvPr/>
        </p:nvPicPr>
        <p:blipFill rotWithShape="1">
          <a:blip r:embed="rId2" cstate="print">
            <a:biLevel thresh="50000"/>
            <a:extLst>
              <a:ext uri="{28A0092B-C50C-407E-A947-70E740481C1C}">
                <a14:useLocalDpi xmlns:a14="http://schemas.microsoft.com/office/drawing/2010/main" val="0"/>
              </a:ext>
            </a:extLst>
          </a:blip>
          <a:srcRect l="19388" t="22285" r="20155" b="24789"/>
          <a:stretch/>
        </p:blipFill>
        <p:spPr>
          <a:xfrm>
            <a:off x="3569039" y="868151"/>
            <a:ext cx="895516" cy="748007"/>
          </a:xfrm>
          <a:prstGeom prst="rect">
            <a:avLst/>
          </a:prstGeom>
        </p:spPr>
      </p:pic>
      <p:pic>
        <p:nvPicPr>
          <p:cNvPr id="2" name="Picture 1" descr="speedometer-icon-blue.png"/>
          <p:cNvPicPr>
            <a:picLocks noChangeAspect="1"/>
          </p:cNvPicPr>
          <p:nvPr/>
        </p:nvPicPr>
        <p:blipFill rotWithShape="1">
          <a:blip r:embed="rId3" cstate="print">
            <a:biLevel thresh="50000"/>
            <a:extLst>
              <a:ext uri="{28A0092B-C50C-407E-A947-70E740481C1C}">
                <a14:useLocalDpi xmlns:a14="http://schemas.microsoft.com/office/drawing/2010/main" val="0"/>
              </a:ext>
            </a:extLst>
          </a:blip>
          <a:srcRect l="20995" t="21337" r="20995" b="21846"/>
          <a:stretch/>
        </p:blipFill>
        <p:spPr>
          <a:xfrm>
            <a:off x="3329015" y="2096242"/>
            <a:ext cx="415464" cy="406918"/>
          </a:xfrm>
          <a:prstGeom prst="rect">
            <a:avLst/>
          </a:prstGeom>
          <a:effectLst>
            <a:glow rad="63500">
              <a:schemeClr val="accent4">
                <a:satMod val="175000"/>
                <a:alpha val="40000"/>
              </a:schemeClr>
            </a:glow>
          </a:effectLst>
        </p:spPr>
      </p:pic>
      <p:pic>
        <p:nvPicPr>
          <p:cNvPr id="51" name="Picture 50" descr="speedometer-icon-blue.png"/>
          <p:cNvPicPr>
            <a:picLocks noChangeAspect="1"/>
          </p:cNvPicPr>
          <p:nvPr/>
        </p:nvPicPr>
        <p:blipFill rotWithShape="1">
          <a:blip r:embed="rId3" cstate="print">
            <a:biLevel thresh="50000"/>
            <a:extLst>
              <a:ext uri="{28A0092B-C50C-407E-A947-70E740481C1C}">
                <a14:useLocalDpi xmlns:a14="http://schemas.microsoft.com/office/drawing/2010/main" val="0"/>
              </a:ext>
            </a:extLst>
          </a:blip>
          <a:srcRect l="20995" t="21337" r="20995" b="21846"/>
          <a:stretch/>
        </p:blipFill>
        <p:spPr>
          <a:xfrm>
            <a:off x="867522" y="1471797"/>
            <a:ext cx="415464" cy="406918"/>
          </a:xfrm>
          <a:prstGeom prst="rect">
            <a:avLst/>
          </a:prstGeom>
          <a:effectLst>
            <a:glow rad="63500">
              <a:schemeClr val="accent4">
                <a:satMod val="175000"/>
                <a:alpha val="40000"/>
              </a:schemeClr>
            </a:glow>
          </a:effectLst>
        </p:spPr>
      </p:pic>
      <p:pic>
        <p:nvPicPr>
          <p:cNvPr id="52" name="Picture 51" descr="speedometer-icon-blue.png"/>
          <p:cNvPicPr>
            <a:picLocks noChangeAspect="1"/>
          </p:cNvPicPr>
          <p:nvPr/>
        </p:nvPicPr>
        <p:blipFill rotWithShape="1">
          <a:blip r:embed="rId3" cstate="print">
            <a:biLevel thresh="50000"/>
            <a:extLst>
              <a:ext uri="{28A0092B-C50C-407E-A947-70E740481C1C}">
                <a14:useLocalDpi xmlns:a14="http://schemas.microsoft.com/office/drawing/2010/main" val="0"/>
              </a:ext>
            </a:extLst>
          </a:blip>
          <a:srcRect l="20995" t="21337" r="20995" b="21846"/>
          <a:stretch/>
        </p:blipFill>
        <p:spPr>
          <a:xfrm>
            <a:off x="4401695" y="2083910"/>
            <a:ext cx="415464" cy="406918"/>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2189054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500"/>
                                        <p:tgtEl>
                                          <p:spTgt spid="66"/>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wipe(left)">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par>
                                <p:cTn id="59" presetID="22" presetClass="entr" presetSubtype="4"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left)">
                                      <p:cBhvr>
                                        <p:cTn id="64" dur="500"/>
                                        <p:tgtEl>
                                          <p:spTgt spid="67"/>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500"/>
                                        <p:tgtEl>
                                          <p:spTgt spid="6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down)">
                                      <p:cBhvr>
                                        <p:cTn id="73" dur="500"/>
                                        <p:tgtEl>
                                          <p:spTgt spid="5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wipe(left)">
                                      <p:cBhvr>
                                        <p:cTn id="79" dur="500"/>
                                        <p:tgtEl>
                                          <p:spTgt spid="5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wipe(left)">
                                      <p:cBhvr>
                                        <p:cTn id="82" dur="500"/>
                                        <p:tgtEl>
                                          <p:spTgt spid="68"/>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wipe(left)">
                                      <p:cBhvr>
                                        <p:cTn id="86" dur="500"/>
                                        <p:tgtEl>
                                          <p:spTgt spid="61"/>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80"/>
                                        </p:tgtEl>
                                        <p:attrNameLst>
                                          <p:attrName>style.visibility</p:attrName>
                                        </p:attrNameLst>
                                      </p:cBhvr>
                                      <p:to>
                                        <p:strVal val="visible"/>
                                      </p:to>
                                    </p:set>
                                    <p:anim calcmode="lin" valueType="num">
                                      <p:cBhvr>
                                        <p:cTn id="91" dur="500" fill="hold"/>
                                        <p:tgtEl>
                                          <p:spTgt spid="80"/>
                                        </p:tgtEl>
                                        <p:attrNameLst>
                                          <p:attrName>ppt_w</p:attrName>
                                        </p:attrNameLst>
                                      </p:cBhvr>
                                      <p:tavLst>
                                        <p:tav tm="0">
                                          <p:val>
                                            <p:fltVal val="0"/>
                                          </p:val>
                                        </p:tav>
                                        <p:tav tm="100000">
                                          <p:val>
                                            <p:strVal val="#ppt_w"/>
                                          </p:val>
                                        </p:tav>
                                      </p:tavLst>
                                    </p:anim>
                                    <p:anim calcmode="lin" valueType="num">
                                      <p:cBhvr>
                                        <p:cTn id="92" dur="500" fill="hold"/>
                                        <p:tgtEl>
                                          <p:spTgt spid="80"/>
                                        </p:tgtEl>
                                        <p:attrNameLst>
                                          <p:attrName>ppt_h</p:attrName>
                                        </p:attrNameLst>
                                      </p:cBhvr>
                                      <p:tavLst>
                                        <p:tav tm="0">
                                          <p:val>
                                            <p:fltVal val="0"/>
                                          </p:val>
                                        </p:tav>
                                        <p:tav tm="100000">
                                          <p:val>
                                            <p:strVal val="#ppt_h"/>
                                          </p:val>
                                        </p:tav>
                                      </p:tavLst>
                                    </p:anim>
                                    <p:anim calcmode="lin" valueType="num">
                                      <p:cBhvr>
                                        <p:cTn id="93" dur="500" fill="hold"/>
                                        <p:tgtEl>
                                          <p:spTgt spid="80"/>
                                        </p:tgtEl>
                                        <p:attrNameLst>
                                          <p:attrName>style.rotation</p:attrName>
                                        </p:attrNameLst>
                                      </p:cBhvr>
                                      <p:tavLst>
                                        <p:tav tm="0">
                                          <p:val>
                                            <p:fltVal val="360"/>
                                          </p:val>
                                        </p:tav>
                                        <p:tav tm="100000">
                                          <p:val>
                                            <p:fltVal val="0"/>
                                          </p:val>
                                        </p:tav>
                                      </p:tavLst>
                                    </p:anim>
                                    <p:animEffect transition="in" filter="fade">
                                      <p:cBhvr>
                                        <p:cTn id="94" dur="500"/>
                                        <p:tgtEl>
                                          <p:spTgt spid="80"/>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wipe(left)">
                                      <p:cBhvr>
                                        <p:cTn id="98" dur="500"/>
                                        <p:tgtEl>
                                          <p:spTgt spid="6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left)">
                                      <p:cBhvr>
                                        <p:cTn id="101" dur="500"/>
                                        <p:tgtEl>
                                          <p:spTgt spid="64"/>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51"/>
                                        </p:tgtEl>
                                        <p:attrNameLst>
                                          <p:attrName>style.visibility</p:attrName>
                                        </p:attrNameLst>
                                      </p:cBhvr>
                                      <p:to>
                                        <p:strVal val="visible"/>
                                      </p:to>
                                    </p:set>
                                    <p:anim calcmode="lin" valueType="num">
                                      <p:cBhvr>
                                        <p:cTn id="106" dur="500" fill="hold"/>
                                        <p:tgtEl>
                                          <p:spTgt spid="51"/>
                                        </p:tgtEl>
                                        <p:attrNameLst>
                                          <p:attrName>ppt_w</p:attrName>
                                        </p:attrNameLst>
                                      </p:cBhvr>
                                      <p:tavLst>
                                        <p:tav tm="0">
                                          <p:val>
                                            <p:fltVal val="0"/>
                                          </p:val>
                                        </p:tav>
                                        <p:tav tm="100000">
                                          <p:val>
                                            <p:strVal val="#ppt_w"/>
                                          </p:val>
                                        </p:tav>
                                      </p:tavLst>
                                    </p:anim>
                                    <p:anim calcmode="lin" valueType="num">
                                      <p:cBhvr>
                                        <p:cTn id="107" dur="500" fill="hold"/>
                                        <p:tgtEl>
                                          <p:spTgt spid="51"/>
                                        </p:tgtEl>
                                        <p:attrNameLst>
                                          <p:attrName>ppt_h</p:attrName>
                                        </p:attrNameLst>
                                      </p:cBhvr>
                                      <p:tavLst>
                                        <p:tav tm="0">
                                          <p:val>
                                            <p:fltVal val="0"/>
                                          </p:val>
                                        </p:tav>
                                        <p:tav tm="100000">
                                          <p:val>
                                            <p:strVal val="#ppt_h"/>
                                          </p:val>
                                        </p:tav>
                                      </p:tavLst>
                                    </p:anim>
                                    <p:animEffect transition="in" filter="fade">
                                      <p:cBhvr>
                                        <p:cTn id="108" dur="500"/>
                                        <p:tgtEl>
                                          <p:spTgt spid="51"/>
                                        </p:tgtEl>
                                      </p:cBhvr>
                                    </p:animEffect>
                                  </p:childTnLst>
                                </p:cTn>
                              </p:par>
                              <p:par>
                                <p:cTn id="109" presetID="53" presetClass="entr" presetSubtype="16"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500" fill="hold"/>
                                        <p:tgtEl>
                                          <p:spTgt spid="2"/>
                                        </p:tgtEl>
                                        <p:attrNameLst>
                                          <p:attrName>ppt_w</p:attrName>
                                        </p:attrNameLst>
                                      </p:cBhvr>
                                      <p:tavLst>
                                        <p:tav tm="0">
                                          <p:val>
                                            <p:fltVal val="0"/>
                                          </p:val>
                                        </p:tav>
                                        <p:tav tm="100000">
                                          <p:val>
                                            <p:strVal val="#ppt_w"/>
                                          </p:val>
                                        </p:tav>
                                      </p:tavLst>
                                    </p:anim>
                                    <p:anim calcmode="lin" valueType="num">
                                      <p:cBhvr>
                                        <p:cTn id="112" dur="500" fill="hold"/>
                                        <p:tgtEl>
                                          <p:spTgt spid="2"/>
                                        </p:tgtEl>
                                        <p:attrNameLst>
                                          <p:attrName>ppt_h</p:attrName>
                                        </p:attrNameLst>
                                      </p:cBhvr>
                                      <p:tavLst>
                                        <p:tav tm="0">
                                          <p:val>
                                            <p:fltVal val="0"/>
                                          </p:val>
                                        </p:tav>
                                        <p:tav tm="100000">
                                          <p:val>
                                            <p:strVal val="#ppt_h"/>
                                          </p:val>
                                        </p:tav>
                                      </p:tavLst>
                                    </p:anim>
                                    <p:animEffect transition="in" filter="fade">
                                      <p:cBhvr>
                                        <p:cTn id="113" dur="500"/>
                                        <p:tgtEl>
                                          <p:spTgt spid="2"/>
                                        </p:tgtEl>
                                      </p:cBhvr>
                                    </p:animEffect>
                                  </p:childTnLst>
                                </p:cTn>
                              </p:par>
                              <p:par>
                                <p:cTn id="114" presetID="53" presetClass="entr" presetSubtype="16" fill="hold" nodeType="withEffect">
                                  <p:stCondLst>
                                    <p:cond delay="0"/>
                                  </p:stCondLst>
                                  <p:childTnLst>
                                    <p:set>
                                      <p:cBhvr>
                                        <p:cTn id="115" dur="1" fill="hold">
                                          <p:stCondLst>
                                            <p:cond delay="0"/>
                                          </p:stCondLst>
                                        </p:cTn>
                                        <p:tgtEl>
                                          <p:spTgt spid="52"/>
                                        </p:tgtEl>
                                        <p:attrNameLst>
                                          <p:attrName>style.visibility</p:attrName>
                                        </p:attrNameLst>
                                      </p:cBhvr>
                                      <p:to>
                                        <p:strVal val="visible"/>
                                      </p:to>
                                    </p:set>
                                    <p:anim calcmode="lin" valueType="num">
                                      <p:cBhvr>
                                        <p:cTn id="116" dur="500" fill="hold"/>
                                        <p:tgtEl>
                                          <p:spTgt spid="52"/>
                                        </p:tgtEl>
                                        <p:attrNameLst>
                                          <p:attrName>ppt_w</p:attrName>
                                        </p:attrNameLst>
                                      </p:cBhvr>
                                      <p:tavLst>
                                        <p:tav tm="0">
                                          <p:val>
                                            <p:fltVal val="0"/>
                                          </p:val>
                                        </p:tav>
                                        <p:tav tm="100000">
                                          <p:val>
                                            <p:strVal val="#ppt_w"/>
                                          </p:val>
                                        </p:tav>
                                      </p:tavLst>
                                    </p:anim>
                                    <p:anim calcmode="lin" valueType="num">
                                      <p:cBhvr>
                                        <p:cTn id="117" dur="500" fill="hold"/>
                                        <p:tgtEl>
                                          <p:spTgt spid="52"/>
                                        </p:tgtEl>
                                        <p:attrNameLst>
                                          <p:attrName>ppt_h</p:attrName>
                                        </p:attrNameLst>
                                      </p:cBhvr>
                                      <p:tavLst>
                                        <p:tav tm="0">
                                          <p:val>
                                            <p:fltVal val="0"/>
                                          </p:val>
                                        </p:tav>
                                        <p:tav tm="100000">
                                          <p:val>
                                            <p:strVal val="#ppt_h"/>
                                          </p:val>
                                        </p:tav>
                                      </p:tavLst>
                                    </p:anim>
                                    <p:animEffect transition="in" filter="fade">
                                      <p:cBhvr>
                                        <p:cTn id="118" dur="500"/>
                                        <p:tgtEl>
                                          <p:spTgt spid="52"/>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wipe(left)">
                                      <p:cBhvr>
                                        <p:cTn id="122" dur="500"/>
                                        <p:tgtEl>
                                          <p:spTgt spid="70"/>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wipe(left)">
                                      <p:cBhvr>
                                        <p:cTn id="1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P spid="8" grpId="0" animBg="1"/>
      <p:bldP spid="9" grpId="0" animBg="1"/>
      <p:bldP spid="10" grpId="0" animBg="1"/>
      <p:bldP spid="11" grpId="0" animBg="1"/>
      <p:bldP spid="54" grpId="0" animBg="1"/>
      <p:bldP spid="55" grpId="0" animBg="1"/>
      <p:bldP spid="56" grpId="0" animBg="1"/>
      <p:bldP spid="61" grpId="0"/>
      <p:bldP spid="62" grpId="0"/>
      <p:bldP spid="63" grpId="0"/>
      <p:bldP spid="64" grpId="0"/>
      <p:bldP spid="65" grpId="0"/>
      <p:bldP spid="66" grpId="0"/>
      <p:bldP spid="67" grpId="0"/>
      <p:bldP spid="68" grpId="0"/>
      <p:bldP spid="69" grpId="0"/>
      <p:bldP spid="70" grpId="0"/>
      <p:bldP spid="80" grpId="0" animBg="1"/>
      <p:bldP spid="8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18" y="264629"/>
            <a:ext cx="7955280" cy="535531"/>
          </a:xfrm>
        </p:spPr>
        <p:txBody>
          <a:bodyPr/>
          <a:lstStyle/>
          <a:p>
            <a:r>
              <a:rPr lang="en-US" sz="3200" dirty="0"/>
              <a:t>Snapshot Backup and Archive </a:t>
            </a:r>
          </a:p>
        </p:txBody>
      </p:sp>
      <p:sp>
        <p:nvSpPr>
          <p:cNvPr id="16" name="Right Arrow 15"/>
          <p:cNvSpPr/>
          <p:nvPr/>
        </p:nvSpPr>
        <p:spPr>
          <a:xfrm rot="5400000">
            <a:off x="-412780" y="2045126"/>
            <a:ext cx="2362902" cy="273526"/>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4" name="Right Arrow 13"/>
          <p:cNvSpPr/>
          <p:nvPr/>
        </p:nvSpPr>
        <p:spPr>
          <a:xfrm>
            <a:off x="378333" y="2188568"/>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5" name="Right Arrow 14"/>
          <p:cNvSpPr/>
          <p:nvPr/>
        </p:nvSpPr>
        <p:spPr>
          <a:xfrm>
            <a:off x="378334" y="2672280"/>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4" name="Can 3"/>
          <p:cNvSpPr/>
          <p:nvPr/>
        </p:nvSpPr>
        <p:spPr>
          <a:xfrm>
            <a:off x="358782" y="1000436"/>
            <a:ext cx="766364" cy="392218"/>
          </a:xfrm>
          <a:prstGeom prst="can">
            <a:avLst/>
          </a:prstGeom>
          <a:solidFill>
            <a:schemeClr val="bg1"/>
          </a:solidFill>
          <a:ln w="28575" cmpd="sng">
            <a:solidFill>
              <a:srgbClr val="FFFFFF"/>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12" name="Right Arrow 11"/>
          <p:cNvSpPr/>
          <p:nvPr/>
        </p:nvSpPr>
        <p:spPr>
          <a:xfrm>
            <a:off x="369190" y="1627963"/>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5" name="Can 4"/>
          <p:cNvSpPr/>
          <p:nvPr/>
        </p:nvSpPr>
        <p:spPr>
          <a:xfrm>
            <a:off x="356903" y="1562591"/>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r>
              <a:rPr lang="en-US" sz="1200" dirty="0">
                <a:solidFill>
                  <a:srgbClr val="FFFFFF"/>
                </a:solidFill>
                <a:latin typeface="Arial"/>
              </a:rPr>
              <a:t>Snap   1 </a:t>
            </a:r>
          </a:p>
        </p:txBody>
      </p:sp>
      <p:sp>
        <p:nvSpPr>
          <p:cNvPr id="6" name="Can 5"/>
          <p:cNvSpPr/>
          <p:nvPr/>
        </p:nvSpPr>
        <p:spPr>
          <a:xfrm>
            <a:off x="356903" y="2107294"/>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a:t>
            </a:r>
          </a:p>
          <a:p>
            <a:pPr algn="ctr">
              <a:lnSpc>
                <a:spcPct val="90000"/>
              </a:lnSpc>
              <a:spcBef>
                <a:spcPts val="600"/>
              </a:spcBef>
              <a:spcAft>
                <a:spcPts val="0"/>
              </a:spcAft>
            </a:pPr>
            <a:endParaRPr lang="en-US" sz="1200" dirty="0" err="1">
              <a:solidFill>
                <a:srgbClr val="FFFFFF"/>
              </a:solidFill>
              <a:latin typeface="Arial"/>
            </a:endParaRPr>
          </a:p>
        </p:txBody>
      </p:sp>
      <p:sp>
        <p:nvSpPr>
          <p:cNvPr id="7" name="Can 6"/>
          <p:cNvSpPr/>
          <p:nvPr/>
        </p:nvSpPr>
        <p:spPr>
          <a:xfrm>
            <a:off x="356903" y="2641224"/>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3</a:t>
            </a:r>
          </a:p>
          <a:p>
            <a:pPr algn="ctr">
              <a:lnSpc>
                <a:spcPct val="90000"/>
              </a:lnSpc>
              <a:spcBef>
                <a:spcPts val="600"/>
              </a:spcBef>
              <a:spcAft>
                <a:spcPts val="0"/>
              </a:spcAft>
            </a:pPr>
            <a:endParaRPr lang="en-US" sz="1200" dirty="0" err="1">
              <a:solidFill>
                <a:srgbClr val="FFFFFF"/>
              </a:solidFill>
              <a:latin typeface="Arial"/>
            </a:endParaRPr>
          </a:p>
        </p:txBody>
      </p:sp>
      <p:sp>
        <p:nvSpPr>
          <p:cNvPr id="8" name="Can 7"/>
          <p:cNvSpPr/>
          <p:nvPr/>
        </p:nvSpPr>
        <p:spPr>
          <a:xfrm>
            <a:off x="1276980" y="1562591"/>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1.1</a:t>
            </a:r>
          </a:p>
          <a:p>
            <a:pPr algn="ctr">
              <a:lnSpc>
                <a:spcPct val="90000"/>
              </a:lnSpc>
              <a:spcBef>
                <a:spcPts val="600"/>
              </a:spcBef>
              <a:spcAft>
                <a:spcPts val="0"/>
              </a:spcAft>
            </a:pPr>
            <a:endParaRPr lang="en-US" sz="1200" dirty="0" err="1">
              <a:solidFill>
                <a:srgbClr val="FFFFFF"/>
              </a:solidFill>
              <a:latin typeface="Arial"/>
            </a:endParaRPr>
          </a:p>
        </p:txBody>
      </p:sp>
      <p:sp>
        <p:nvSpPr>
          <p:cNvPr id="9" name="Can 8"/>
          <p:cNvSpPr/>
          <p:nvPr/>
        </p:nvSpPr>
        <p:spPr>
          <a:xfrm>
            <a:off x="2180445" y="1562591"/>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1.2</a:t>
            </a:r>
          </a:p>
          <a:p>
            <a:pPr algn="ctr">
              <a:lnSpc>
                <a:spcPct val="90000"/>
              </a:lnSpc>
              <a:spcBef>
                <a:spcPts val="600"/>
              </a:spcBef>
              <a:spcAft>
                <a:spcPts val="0"/>
              </a:spcAft>
            </a:pPr>
            <a:endParaRPr lang="en-US" sz="1200" dirty="0" err="1">
              <a:solidFill>
                <a:srgbClr val="FFFFFF"/>
              </a:solidFill>
              <a:latin typeface="Arial"/>
            </a:endParaRPr>
          </a:p>
        </p:txBody>
      </p:sp>
      <p:sp>
        <p:nvSpPr>
          <p:cNvPr id="10" name="Can 9"/>
          <p:cNvSpPr/>
          <p:nvPr/>
        </p:nvSpPr>
        <p:spPr>
          <a:xfrm>
            <a:off x="3092217" y="1562591"/>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1.3</a:t>
            </a:r>
          </a:p>
          <a:p>
            <a:pPr algn="ctr">
              <a:lnSpc>
                <a:spcPct val="90000"/>
              </a:lnSpc>
              <a:spcBef>
                <a:spcPts val="600"/>
              </a:spcBef>
              <a:spcAft>
                <a:spcPts val="0"/>
              </a:spcAft>
            </a:pPr>
            <a:endParaRPr lang="en-US" sz="1200" dirty="0" err="1">
              <a:solidFill>
                <a:srgbClr val="FFFFFF"/>
              </a:solidFill>
              <a:latin typeface="Arial"/>
            </a:endParaRPr>
          </a:p>
        </p:txBody>
      </p:sp>
      <p:sp>
        <p:nvSpPr>
          <p:cNvPr id="11" name="Can 10"/>
          <p:cNvSpPr/>
          <p:nvPr/>
        </p:nvSpPr>
        <p:spPr>
          <a:xfrm>
            <a:off x="1276980" y="2107294"/>
            <a:ext cx="750687" cy="420168"/>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2.1</a:t>
            </a:r>
          </a:p>
          <a:p>
            <a:pPr algn="ctr">
              <a:lnSpc>
                <a:spcPct val="90000"/>
              </a:lnSpc>
              <a:spcBef>
                <a:spcPts val="600"/>
              </a:spcBef>
              <a:spcAft>
                <a:spcPts val="0"/>
              </a:spcAft>
            </a:pPr>
            <a:endParaRPr lang="en-US" sz="1200" dirty="0" err="1">
              <a:solidFill>
                <a:srgbClr val="FFFFFF"/>
              </a:solidFill>
              <a:latin typeface="Arial"/>
            </a:endParaRPr>
          </a:p>
        </p:txBody>
      </p:sp>
      <p:grpSp>
        <p:nvGrpSpPr>
          <p:cNvPr id="18" name="Group 17"/>
          <p:cNvGrpSpPr/>
          <p:nvPr/>
        </p:nvGrpSpPr>
        <p:grpSpPr>
          <a:xfrm>
            <a:off x="5012343" y="1548258"/>
            <a:ext cx="3735610" cy="1850365"/>
            <a:chOff x="5012343" y="1958745"/>
            <a:chExt cx="3735610" cy="1850365"/>
          </a:xfrm>
        </p:grpSpPr>
        <p:sp>
          <p:nvSpPr>
            <p:cNvPr id="83" name="Right Arrow 82"/>
            <p:cNvSpPr/>
            <p:nvPr/>
          </p:nvSpPr>
          <p:spPr>
            <a:xfrm rot="5400000">
              <a:off x="4508816" y="2779494"/>
              <a:ext cx="1808147" cy="251085"/>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84" name="Right Arrow 83"/>
            <p:cNvSpPr/>
            <p:nvPr/>
          </p:nvSpPr>
          <p:spPr>
            <a:xfrm>
              <a:off x="5033773" y="2584722"/>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85" name="Right Arrow 84"/>
            <p:cNvSpPr/>
            <p:nvPr/>
          </p:nvSpPr>
          <p:spPr>
            <a:xfrm>
              <a:off x="5033774" y="3068434"/>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87" name="Right Arrow 86"/>
            <p:cNvSpPr/>
            <p:nvPr/>
          </p:nvSpPr>
          <p:spPr>
            <a:xfrm>
              <a:off x="5024630" y="2024117"/>
              <a:ext cx="3714179" cy="315313"/>
            </a:xfrm>
            <a:prstGeom prst="rightArrow">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grpSp>
          <p:nvGrpSpPr>
            <p:cNvPr id="88" name="Group 87"/>
            <p:cNvGrpSpPr/>
            <p:nvPr/>
          </p:nvGrpSpPr>
          <p:grpSpPr>
            <a:xfrm>
              <a:off x="5012343" y="1958745"/>
              <a:ext cx="3486001" cy="1498801"/>
              <a:chOff x="1177958" y="2200118"/>
              <a:chExt cx="4408589" cy="1784428"/>
            </a:xfrm>
          </p:grpSpPr>
          <p:sp>
            <p:nvSpPr>
              <p:cNvPr id="89" name="Can 88"/>
              <p:cNvSpPr/>
              <p:nvPr/>
            </p:nvSpPr>
            <p:spPr>
              <a:xfrm>
                <a:off x="1177958" y="2200118"/>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r>
                  <a:rPr lang="en-US" sz="1200" dirty="0">
                    <a:solidFill>
                      <a:srgbClr val="FFFFFF"/>
                    </a:solidFill>
                    <a:latin typeface="Arial"/>
                  </a:rPr>
                  <a:t>Snap   1 </a:t>
                </a:r>
              </a:p>
            </p:txBody>
          </p:sp>
          <p:sp>
            <p:nvSpPr>
              <p:cNvPr id="90" name="Can 89"/>
              <p:cNvSpPr/>
              <p:nvPr/>
            </p:nvSpPr>
            <p:spPr>
              <a:xfrm>
                <a:off x="1177958" y="2848625"/>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a:t>
                </a:r>
              </a:p>
              <a:p>
                <a:pPr algn="ctr">
                  <a:lnSpc>
                    <a:spcPct val="90000"/>
                  </a:lnSpc>
                  <a:spcBef>
                    <a:spcPts val="600"/>
                  </a:spcBef>
                  <a:spcAft>
                    <a:spcPts val="0"/>
                  </a:spcAft>
                </a:pPr>
                <a:endParaRPr lang="en-US" sz="1200" dirty="0" err="1">
                  <a:solidFill>
                    <a:srgbClr val="FFFFFF"/>
                  </a:solidFill>
                  <a:latin typeface="Arial"/>
                </a:endParaRPr>
              </a:p>
            </p:txBody>
          </p:sp>
          <p:sp>
            <p:nvSpPr>
              <p:cNvPr id="91" name="Can 90"/>
              <p:cNvSpPr/>
              <p:nvPr/>
            </p:nvSpPr>
            <p:spPr>
              <a:xfrm>
                <a:off x="1177958" y="3484306"/>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3</a:t>
                </a:r>
              </a:p>
              <a:p>
                <a:pPr algn="ctr">
                  <a:lnSpc>
                    <a:spcPct val="90000"/>
                  </a:lnSpc>
                  <a:spcBef>
                    <a:spcPts val="600"/>
                  </a:spcBef>
                  <a:spcAft>
                    <a:spcPts val="0"/>
                  </a:spcAft>
                </a:pPr>
                <a:endParaRPr lang="en-US" sz="1200" dirty="0" err="1">
                  <a:solidFill>
                    <a:srgbClr val="FFFFFF"/>
                  </a:solidFill>
                  <a:latin typeface="Arial"/>
                </a:endParaRPr>
              </a:p>
            </p:txBody>
          </p:sp>
          <p:sp>
            <p:nvSpPr>
              <p:cNvPr id="92" name="Can 91"/>
              <p:cNvSpPr/>
              <p:nvPr/>
            </p:nvSpPr>
            <p:spPr>
              <a:xfrm>
                <a:off x="2341538" y="2200118"/>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1.1</a:t>
                </a:r>
              </a:p>
              <a:p>
                <a:pPr algn="ctr">
                  <a:lnSpc>
                    <a:spcPct val="90000"/>
                  </a:lnSpc>
                  <a:spcBef>
                    <a:spcPts val="600"/>
                  </a:spcBef>
                  <a:spcAft>
                    <a:spcPts val="0"/>
                  </a:spcAft>
                </a:pPr>
                <a:endParaRPr lang="en-US" sz="1200" dirty="0" err="1">
                  <a:solidFill>
                    <a:srgbClr val="FFFFFF"/>
                  </a:solidFill>
                  <a:latin typeface="Arial"/>
                </a:endParaRPr>
              </a:p>
            </p:txBody>
          </p:sp>
          <p:sp>
            <p:nvSpPr>
              <p:cNvPr id="93" name="Can 92"/>
              <p:cNvSpPr/>
              <p:nvPr/>
            </p:nvSpPr>
            <p:spPr>
              <a:xfrm>
                <a:off x="3484110" y="2200118"/>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1.2</a:t>
                </a:r>
              </a:p>
              <a:p>
                <a:pPr algn="ctr">
                  <a:lnSpc>
                    <a:spcPct val="90000"/>
                  </a:lnSpc>
                  <a:spcBef>
                    <a:spcPts val="600"/>
                  </a:spcBef>
                  <a:spcAft>
                    <a:spcPts val="0"/>
                  </a:spcAft>
                </a:pPr>
                <a:endParaRPr lang="en-US" sz="1200" dirty="0" err="1">
                  <a:solidFill>
                    <a:srgbClr val="FFFFFF"/>
                  </a:solidFill>
                  <a:latin typeface="Arial"/>
                </a:endParaRPr>
              </a:p>
            </p:txBody>
          </p:sp>
          <p:sp>
            <p:nvSpPr>
              <p:cNvPr id="94" name="Can 93"/>
              <p:cNvSpPr/>
              <p:nvPr/>
            </p:nvSpPr>
            <p:spPr>
              <a:xfrm>
                <a:off x="4637187" y="2200118"/>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1.3</a:t>
                </a:r>
              </a:p>
              <a:p>
                <a:pPr algn="ctr">
                  <a:lnSpc>
                    <a:spcPct val="90000"/>
                  </a:lnSpc>
                  <a:spcBef>
                    <a:spcPts val="600"/>
                  </a:spcBef>
                  <a:spcAft>
                    <a:spcPts val="0"/>
                  </a:spcAft>
                </a:pPr>
                <a:endParaRPr lang="en-US" sz="1200" dirty="0" err="1">
                  <a:solidFill>
                    <a:srgbClr val="FFFFFF"/>
                  </a:solidFill>
                  <a:latin typeface="Arial"/>
                </a:endParaRPr>
              </a:p>
            </p:txBody>
          </p:sp>
          <p:sp>
            <p:nvSpPr>
              <p:cNvPr id="95" name="Can 94"/>
              <p:cNvSpPr/>
              <p:nvPr/>
            </p:nvSpPr>
            <p:spPr>
              <a:xfrm>
                <a:off x="2341538" y="2848625"/>
                <a:ext cx="949360" cy="500240"/>
              </a:xfrm>
              <a:prstGeom prst="can">
                <a:avLst/>
              </a:prstGeom>
              <a:solidFill>
                <a:srgbClr val="7F7F7F"/>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1200" dirty="0">
                  <a:solidFill>
                    <a:srgbClr val="FFFFFF"/>
                  </a:solidFill>
                </a:endParaRPr>
              </a:p>
              <a:p>
                <a:pPr algn="ctr">
                  <a:lnSpc>
                    <a:spcPct val="90000"/>
                  </a:lnSpc>
                  <a:spcBef>
                    <a:spcPts val="600"/>
                  </a:spcBef>
                  <a:spcAft>
                    <a:spcPts val="0"/>
                  </a:spcAft>
                </a:pPr>
                <a:r>
                  <a:rPr lang="en-US" sz="1200" dirty="0">
                    <a:solidFill>
                      <a:srgbClr val="FFFFFF"/>
                    </a:solidFill>
                  </a:rPr>
                  <a:t>Snap 2.1</a:t>
                </a:r>
              </a:p>
              <a:p>
                <a:pPr algn="ctr">
                  <a:lnSpc>
                    <a:spcPct val="90000"/>
                  </a:lnSpc>
                  <a:spcBef>
                    <a:spcPts val="600"/>
                  </a:spcBef>
                  <a:spcAft>
                    <a:spcPts val="0"/>
                  </a:spcAft>
                </a:pPr>
                <a:endParaRPr lang="en-US" sz="1200" dirty="0" err="1">
                  <a:solidFill>
                    <a:srgbClr val="FFFFFF"/>
                  </a:solidFill>
                  <a:latin typeface="Arial"/>
                </a:endParaRPr>
              </a:p>
            </p:txBody>
          </p:sp>
        </p:grpSp>
      </p:grpSp>
      <p:pic>
        <p:nvPicPr>
          <p:cNvPr id="19" name="Picture 18" descr="erp b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561" y="3642777"/>
            <a:ext cx="1828800" cy="977135"/>
          </a:xfrm>
          <a:prstGeom prst="rect">
            <a:avLst/>
          </a:prstGeom>
        </p:spPr>
      </p:pic>
      <p:pic>
        <p:nvPicPr>
          <p:cNvPr id="42" name="Picture 41" descr="erp b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2913" y="3666908"/>
            <a:ext cx="1828800" cy="977135"/>
          </a:xfrm>
          <a:prstGeom prst="rect">
            <a:avLst/>
          </a:prstGeom>
        </p:spPr>
      </p:pic>
      <p:pic>
        <p:nvPicPr>
          <p:cNvPr id="43" name="Picture 42" descr="cloud wh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4668" y="3561499"/>
            <a:ext cx="1398977" cy="790971"/>
          </a:xfrm>
          <a:prstGeom prst="rect">
            <a:avLst/>
          </a:prstGeom>
        </p:spPr>
      </p:pic>
      <p:sp>
        <p:nvSpPr>
          <p:cNvPr id="44" name="Right Arrow 43"/>
          <p:cNvSpPr/>
          <p:nvPr/>
        </p:nvSpPr>
        <p:spPr>
          <a:xfrm>
            <a:off x="4088289" y="957004"/>
            <a:ext cx="790222" cy="3654777"/>
          </a:xfrm>
          <a:prstGeom prst="rightArrow">
            <a:avLst>
              <a:gd name="adj1" fmla="val 72787"/>
              <a:gd name="adj2" fmla="val 53304"/>
            </a:avLst>
          </a:prstGeom>
          <a:gradFill flip="none" rotWithShape="1">
            <a:gsLst>
              <a:gs pos="0">
                <a:srgbClr val="3DC6EF">
                  <a:alpha val="0"/>
                </a:srgbClr>
              </a:gs>
              <a:gs pos="50000">
                <a:srgbClr val="3DC6EF">
                  <a:alpha val="82000"/>
                </a:srgbClr>
              </a:gs>
              <a:gs pos="100000">
                <a:srgbClr val="3DC6EF">
                  <a:alpha val="82000"/>
                </a:srgbClr>
              </a:gs>
            </a:gsLst>
            <a:lin ang="0" scaled="1"/>
            <a:tileRect/>
          </a:gra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000000"/>
              </a:solidFill>
            </a:endParaRPr>
          </a:p>
        </p:txBody>
      </p:sp>
      <p:sp>
        <p:nvSpPr>
          <p:cNvPr id="2" name="TextBox 1"/>
          <p:cNvSpPr txBox="1"/>
          <p:nvPr/>
        </p:nvSpPr>
        <p:spPr>
          <a:xfrm>
            <a:off x="1140611" y="3351102"/>
            <a:ext cx="2022528" cy="276999"/>
          </a:xfrm>
          <a:prstGeom prst="rect">
            <a:avLst/>
          </a:prstGeom>
          <a:noFill/>
        </p:spPr>
        <p:txBody>
          <a:bodyPr wrap="square" rtlCol="0">
            <a:spAutoFit/>
          </a:bodyPr>
          <a:lstStyle/>
          <a:p>
            <a:pPr algn="ctr">
              <a:spcBef>
                <a:spcPts val="0"/>
              </a:spcBef>
              <a:spcAft>
                <a:spcPts val="0"/>
              </a:spcAft>
              <a:buClr>
                <a:srgbClr val="007DB8"/>
              </a:buClr>
            </a:pPr>
            <a:r>
              <a:rPr lang="en-US" sz="1200" dirty="0">
                <a:solidFill>
                  <a:srgbClr val="FFFFFF"/>
                </a:solidFill>
                <a:latin typeface="Arial"/>
              </a:rPr>
              <a:t>Retention period = 7 days</a:t>
            </a:r>
          </a:p>
        </p:txBody>
      </p:sp>
      <p:sp>
        <p:nvSpPr>
          <p:cNvPr id="39" name="TextBox 38"/>
          <p:cNvSpPr txBox="1"/>
          <p:nvPr/>
        </p:nvSpPr>
        <p:spPr>
          <a:xfrm>
            <a:off x="6055358" y="3386382"/>
            <a:ext cx="2022528" cy="276999"/>
          </a:xfrm>
          <a:prstGeom prst="rect">
            <a:avLst/>
          </a:prstGeom>
          <a:noFill/>
        </p:spPr>
        <p:txBody>
          <a:bodyPr wrap="square" rtlCol="0">
            <a:spAutoFit/>
          </a:bodyPr>
          <a:lstStyle/>
          <a:p>
            <a:pPr algn="ctr">
              <a:spcBef>
                <a:spcPts val="0"/>
              </a:spcBef>
              <a:spcAft>
                <a:spcPts val="0"/>
              </a:spcAft>
              <a:buClr>
                <a:srgbClr val="007DB8"/>
              </a:buClr>
            </a:pPr>
            <a:r>
              <a:rPr lang="en-US" sz="1200" dirty="0">
                <a:solidFill>
                  <a:srgbClr val="FFFFFF"/>
                </a:solidFill>
                <a:latin typeface="Arial"/>
              </a:rPr>
              <a:t>Retention period = 90 days</a:t>
            </a:r>
          </a:p>
        </p:txBody>
      </p:sp>
      <p:sp>
        <p:nvSpPr>
          <p:cNvPr id="40" name="TextBox 39"/>
          <p:cNvSpPr txBox="1"/>
          <p:nvPr/>
        </p:nvSpPr>
        <p:spPr>
          <a:xfrm>
            <a:off x="6995603" y="4385496"/>
            <a:ext cx="2124880" cy="276999"/>
          </a:xfrm>
          <a:prstGeom prst="rect">
            <a:avLst/>
          </a:prstGeom>
          <a:noFill/>
        </p:spPr>
        <p:txBody>
          <a:bodyPr wrap="square" rtlCol="0">
            <a:spAutoFit/>
          </a:bodyPr>
          <a:lstStyle/>
          <a:p>
            <a:pPr algn="ctr">
              <a:spcBef>
                <a:spcPts val="0"/>
              </a:spcBef>
              <a:spcAft>
                <a:spcPts val="0"/>
              </a:spcAft>
              <a:buClr>
                <a:srgbClr val="007DB8"/>
              </a:buClr>
            </a:pPr>
            <a:r>
              <a:rPr lang="en-US" sz="1200" dirty="0">
                <a:solidFill>
                  <a:srgbClr val="FFFFFF"/>
                </a:solidFill>
                <a:latin typeface="Arial"/>
              </a:rPr>
              <a:t>Retention period = 50 years</a:t>
            </a:r>
          </a:p>
        </p:txBody>
      </p:sp>
    </p:spTree>
    <p:extLst>
      <p:ext uri="{BB962C8B-B14F-4D97-AF65-F5344CB8AC3E}">
        <p14:creationId xmlns:p14="http://schemas.microsoft.com/office/powerpoint/2010/main" val="34411881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1.61402E-6 3.95062E-6 L -0.1319 0.00277 " pathEditMode="relative" rAng="0" ptsTypes="AA">
                                      <p:cBhvr>
                                        <p:cTn id="38" dur="2000" fill="hold"/>
                                        <p:tgtEl>
                                          <p:spTgt spid="42"/>
                                        </p:tgtEl>
                                        <p:attrNameLst>
                                          <p:attrName>ppt_x</p:attrName>
                                          <p:attrName>ppt_y</p:attrName>
                                        </p:attrNameLst>
                                      </p:cBhvr>
                                      <p:rCtr x="-6595" y="123"/>
                                    </p:animMotion>
                                  </p:childTnLst>
                                </p:cTn>
                              </p:par>
                              <p:par>
                                <p:cTn id="39" presetID="0" presetClass="path" presetSubtype="0" accel="50000" decel="50000" fill="hold" grpId="1" nodeType="withEffect">
                                  <p:stCondLst>
                                    <p:cond delay="0"/>
                                  </p:stCondLst>
                                  <p:childTnLst>
                                    <p:animMotion origin="layout" path="M 2.76437E-6 3.27262E-6 L -0.13336 -0.00093 " pathEditMode="relative" rAng="0" ptsTypes="AA">
                                      <p:cBhvr>
                                        <p:cTn id="40" dur="2000" fill="hold"/>
                                        <p:tgtEl>
                                          <p:spTgt spid="39"/>
                                        </p:tgtEl>
                                        <p:attrNameLst>
                                          <p:attrName>ppt_x</p:attrName>
                                          <p:attrName>ppt_y</p:attrName>
                                        </p:attrNameLst>
                                      </p:cBhvr>
                                      <p:rCtr x="-6668" y="-62"/>
                                    </p:animMotion>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1000"/>
                                        <p:tgtEl>
                                          <p:spTgt spid="43"/>
                                        </p:tgtEl>
                                      </p:cBhvr>
                                    </p:animEffect>
                                    <p:anim calcmode="lin" valueType="num">
                                      <p:cBhvr>
                                        <p:cTn id="45" dur="1000" fill="hold"/>
                                        <p:tgtEl>
                                          <p:spTgt spid="43"/>
                                        </p:tgtEl>
                                        <p:attrNameLst>
                                          <p:attrName>ppt_x</p:attrName>
                                        </p:attrNameLst>
                                      </p:cBhvr>
                                      <p:tavLst>
                                        <p:tav tm="0">
                                          <p:val>
                                            <p:strVal val="#ppt_x"/>
                                          </p:val>
                                        </p:tav>
                                        <p:tav tm="100000">
                                          <p:val>
                                            <p:strVal val="#ppt_x"/>
                                          </p:val>
                                        </p:tav>
                                      </p:tavLst>
                                    </p:anim>
                                    <p:anim calcmode="lin" valueType="num">
                                      <p:cBhvr>
                                        <p:cTn id="46" dur="1000" fill="hold"/>
                                        <p:tgtEl>
                                          <p:spTgt spid="43"/>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44" grpId="0" animBg="1"/>
      <p:bldP spid="2" grpId="0"/>
      <p:bldP spid="39" grpId="0"/>
      <p:bldP spid="39" grpId="1"/>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18" y="264629"/>
            <a:ext cx="7955280" cy="535531"/>
          </a:xfrm>
        </p:spPr>
        <p:txBody>
          <a:bodyPr/>
          <a:lstStyle/>
          <a:p>
            <a:r>
              <a:rPr lang="en-US" sz="3200" dirty="0"/>
              <a:t>2-Way NDMP support</a:t>
            </a:r>
          </a:p>
        </p:txBody>
      </p:sp>
      <p:pic>
        <p:nvPicPr>
          <p:cNvPr id="4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8" t="5023" r="1603" b="40697"/>
          <a:stretch/>
        </p:blipFill>
        <p:spPr bwMode="auto">
          <a:xfrm>
            <a:off x="836535" y="3306573"/>
            <a:ext cx="2273592" cy="454726"/>
          </a:xfrm>
          <a:prstGeom prst="rect">
            <a:avLst/>
          </a:prstGeom>
          <a:noFill/>
          <a:ln w="9525">
            <a:noFill/>
            <a:miter lim="800000"/>
            <a:headEnd/>
            <a:tailEnd/>
          </a:ln>
        </p:spPr>
      </p:pic>
      <p:sp>
        <p:nvSpPr>
          <p:cNvPr id="6" name="Rounded Rectangle 5"/>
          <p:cNvSpPr/>
          <p:nvPr/>
        </p:nvSpPr>
        <p:spPr>
          <a:xfrm>
            <a:off x="1281100" y="2520510"/>
            <a:ext cx="1384460" cy="254471"/>
          </a:xfrm>
          <a:prstGeom prst="roundRect">
            <a:avLst/>
          </a:prstGeom>
          <a:solidFill>
            <a:schemeClr val="accent2"/>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tx2"/>
                </a:solidFill>
              </a:rPr>
              <a:t>LAN or WAN</a:t>
            </a:r>
          </a:p>
        </p:txBody>
      </p:sp>
      <p:sp>
        <p:nvSpPr>
          <p:cNvPr id="9" name="TextBox 8"/>
          <p:cNvSpPr txBox="1"/>
          <p:nvPr/>
        </p:nvSpPr>
        <p:spPr>
          <a:xfrm>
            <a:off x="3051897" y="3285630"/>
            <a:ext cx="879138" cy="523220"/>
          </a:xfrm>
          <a:prstGeom prst="rect">
            <a:avLst/>
          </a:prstGeom>
          <a:noFill/>
        </p:spPr>
        <p:txBody>
          <a:bodyPr wrap="square" rtlCol="0">
            <a:spAutoFit/>
          </a:bodyPr>
          <a:lstStyle/>
          <a:p>
            <a:pPr algn="ctr"/>
            <a:r>
              <a:rPr lang="en-US" sz="1400" dirty="0">
                <a:solidFill>
                  <a:schemeClr val="tx2"/>
                </a:solidFill>
              </a:rPr>
              <a:t>Primary System</a:t>
            </a:r>
          </a:p>
        </p:txBody>
      </p:sp>
      <p:sp>
        <p:nvSpPr>
          <p:cNvPr id="10" name="TextBox 9"/>
          <p:cNvSpPr txBox="1"/>
          <p:nvPr/>
        </p:nvSpPr>
        <p:spPr>
          <a:xfrm>
            <a:off x="7456892" y="3788094"/>
            <a:ext cx="1050882" cy="738664"/>
          </a:xfrm>
          <a:prstGeom prst="rect">
            <a:avLst/>
          </a:prstGeom>
          <a:noFill/>
        </p:spPr>
        <p:txBody>
          <a:bodyPr wrap="square" rtlCol="0">
            <a:spAutoFit/>
          </a:bodyPr>
          <a:lstStyle/>
          <a:p>
            <a:pPr algn="ctr"/>
            <a:r>
              <a:rPr lang="en-US" sz="1400" dirty="0">
                <a:solidFill>
                  <a:schemeClr val="tx2"/>
                </a:solidFill>
              </a:rPr>
              <a:t>Secondary System</a:t>
            </a:r>
          </a:p>
          <a:p>
            <a:pPr algn="ctr"/>
            <a:r>
              <a:rPr lang="en-US" sz="1400" dirty="0">
                <a:solidFill>
                  <a:schemeClr val="tx2"/>
                </a:solidFill>
              </a:rPr>
              <a:t>(TLU)</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461" y="3306573"/>
            <a:ext cx="1934863" cy="524485"/>
          </a:xfrm>
          <a:prstGeom prst="rect">
            <a:avLst/>
          </a:prstGeom>
        </p:spPr>
      </p:pic>
      <p:sp>
        <p:nvSpPr>
          <p:cNvPr id="59" name="TextBox 58"/>
          <p:cNvSpPr txBox="1"/>
          <p:nvPr/>
        </p:nvSpPr>
        <p:spPr>
          <a:xfrm>
            <a:off x="777900" y="1355908"/>
            <a:ext cx="697627" cy="369332"/>
          </a:xfrm>
          <a:prstGeom prst="rect">
            <a:avLst/>
          </a:prstGeom>
          <a:noFill/>
        </p:spPr>
        <p:txBody>
          <a:bodyPr wrap="none" rtlCol="0">
            <a:spAutoFit/>
          </a:bodyPr>
          <a:lstStyle/>
          <a:p>
            <a:pPr algn="ctr"/>
            <a:r>
              <a:rPr lang="en-US" sz="1800" dirty="0">
                <a:solidFill>
                  <a:schemeClr val="tx2"/>
                </a:solidFill>
              </a:rPr>
              <a:t>DMA</a:t>
            </a: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527" y="1062151"/>
            <a:ext cx="956846" cy="956846"/>
          </a:xfrm>
          <a:prstGeom prst="rect">
            <a:avLst/>
          </a:prstGeom>
          <a:ln>
            <a:solidFill>
              <a:schemeClr val="tx2"/>
            </a:solidFill>
          </a:ln>
        </p:spPr>
      </p:pic>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29105" r="18704"/>
          <a:stretch/>
        </p:blipFill>
        <p:spPr>
          <a:xfrm>
            <a:off x="1563753" y="1095901"/>
            <a:ext cx="835612" cy="922352"/>
          </a:xfrm>
          <a:prstGeom prst="rect">
            <a:avLst/>
          </a:prstGeom>
        </p:spPr>
      </p:pic>
      <p:sp>
        <p:nvSpPr>
          <p:cNvPr id="31" name="Content Placeholder 2"/>
          <p:cNvSpPr txBox="1">
            <a:spLocks/>
          </p:cNvSpPr>
          <p:nvPr/>
        </p:nvSpPr>
        <p:spPr>
          <a:xfrm>
            <a:off x="3277287" y="1191917"/>
            <a:ext cx="5615989" cy="972616"/>
          </a:xfrm>
          <a:prstGeom prst="rect">
            <a:avLst/>
          </a:prstGeom>
          <a:noFill/>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117475" indent="-117475">
              <a:spcBef>
                <a:spcPts val="0"/>
              </a:spcBef>
            </a:pPr>
            <a:r>
              <a:rPr lang="en-US" sz="1600" dirty="0">
                <a:solidFill>
                  <a:schemeClr val="tx2"/>
                </a:solidFill>
              </a:rPr>
              <a:t>Transfer data directly between Storage Array &amp; Tape Library Unit (TLU)</a:t>
            </a:r>
          </a:p>
          <a:p>
            <a:pPr marL="117475" indent="-117475">
              <a:spcBef>
                <a:spcPts val="0"/>
              </a:spcBef>
            </a:pPr>
            <a:r>
              <a:rPr lang="en-US" sz="1600" dirty="0">
                <a:solidFill>
                  <a:schemeClr val="tx2"/>
                </a:solidFill>
              </a:rPr>
              <a:t>Direct attached eliminates backup data on the network</a:t>
            </a:r>
          </a:p>
          <a:p>
            <a:pPr marL="117475" indent="-117475">
              <a:spcBef>
                <a:spcPts val="0"/>
              </a:spcBef>
            </a:pPr>
            <a:r>
              <a:rPr lang="en-US" sz="1600" dirty="0">
                <a:solidFill>
                  <a:schemeClr val="tx2"/>
                </a:solidFill>
              </a:rPr>
              <a:t>Improves backup times</a:t>
            </a:r>
          </a:p>
          <a:p>
            <a:pPr marL="117475" indent="-117475">
              <a:spcBef>
                <a:spcPts val="0"/>
              </a:spcBef>
            </a:pPr>
            <a:r>
              <a:rPr lang="en-US" sz="1600" dirty="0">
                <a:solidFill>
                  <a:schemeClr val="tx2"/>
                </a:solidFill>
              </a:rPr>
              <a:t>Offsite backup for disaster recovery</a:t>
            </a:r>
          </a:p>
        </p:txBody>
      </p:sp>
      <p:cxnSp>
        <p:nvCxnSpPr>
          <p:cNvPr id="51" name="Straight Arrow Connector 72"/>
          <p:cNvCxnSpPr/>
          <p:nvPr/>
        </p:nvCxnSpPr>
        <p:spPr>
          <a:xfrm rot="16200000" flipH="1">
            <a:off x="1564361" y="3058302"/>
            <a:ext cx="533192" cy="594"/>
          </a:xfrm>
          <a:prstGeom prst="bentConnector3">
            <a:avLst>
              <a:gd name="adj1" fmla="val 50000"/>
            </a:avLst>
          </a:prstGeom>
          <a:ln w="38100" cmpd="sng">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72"/>
          <p:cNvCxnSpPr/>
          <p:nvPr/>
        </p:nvCxnSpPr>
        <p:spPr>
          <a:xfrm rot="5400000">
            <a:off x="1634854" y="2280038"/>
            <a:ext cx="475707" cy="1"/>
          </a:xfrm>
          <a:prstGeom prst="bentConnector3">
            <a:avLst>
              <a:gd name="adj1" fmla="val 50000"/>
            </a:avLst>
          </a:prstGeom>
          <a:ln w="38100" cmpd="sng">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99"/>
          <p:cNvCxnSpPr/>
          <p:nvPr/>
        </p:nvCxnSpPr>
        <p:spPr>
          <a:xfrm flipV="1">
            <a:off x="2112124" y="2796819"/>
            <a:ext cx="2027" cy="523560"/>
          </a:xfrm>
          <a:prstGeom prst="straightConnector1">
            <a:avLst/>
          </a:prstGeom>
          <a:ln w="38100" cmpd="sng">
            <a:solidFill>
              <a:srgbClr val="FFA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99"/>
          <p:cNvCxnSpPr>
            <a:stCxn id="32" idx="0"/>
            <a:endCxn id="6" idx="3"/>
          </p:cNvCxnSpPr>
          <p:nvPr/>
        </p:nvCxnSpPr>
        <p:spPr>
          <a:xfrm rot="16200000" flipV="1">
            <a:off x="4731814" y="581493"/>
            <a:ext cx="658827" cy="4791333"/>
          </a:xfrm>
          <a:prstGeom prst="bentConnector2">
            <a:avLst/>
          </a:prstGeom>
          <a:ln w="38100" cmpd="sng">
            <a:solidFill>
              <a:srgbClr val="FFA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99"/>
          <p:cNvCxnSpPr>
            <a:stCxn id="41" idx="2"/>
            <a:endCxn id="45" idx="1"/>
          </p:cNvCxnSpPr>
          <p:nvPr/>
        </p:nvCxnSpPr>
        <p:spPr>
          <a:xfrm rot="16200000" flipH="1">
            <a:off x="2615659" y="3118971"/>
            <a:ext cx="666112" cy="1950768"/>
          </a:xfrm>
          <a:prstGeom prst="bentConnector2">
            <a:avLst/>
          </a:prstGeom>
          <a:ln w="38100" cmpd="sng">
            <a:solidFill>
              <a:srgbClr val="FFA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55" name="&quot;A&quot; File - Within FS Folder"/>
          <p:cNvGrpSpPr/>
          <p:nvPr/>
        </p:nvGrpSpPr>
        <p:grpSpPr>
          <a:xfrm>
            <a:off x="1856250" y="3639024"/>
            <a:ext cx="227197" cy="393057"/>
            <a:chOff x="3822535" y="1449710"/>
            <a:chExt cx="392646" cy="679287"/>
          </a:xfrm>
        </p:grpSpPr>
        <p:pic>
          <p:nvPicPr>
            <p:cNvPr id="56" name="Picture 55"/>
            <p:cNvPicPr>
              <a:picLocks noChangeAspect="1"/>
            </p:cNvPicPr>
            <p:nvPr/>
          </p:nvPicPr>
          <p:blipFill>
            <a:blip r:embed="rId7"/>
            <a:stretch>
              <a:fillRect/>
            </a:stretch>
          </p:blipFill>
          <p:spPr>
            <a:xfrm>
              <a:off x="3850976" y="1449710"/>
              <a:ext cx="364205" cy="466344"/>
            </a:xfrm>
            <a:prstGeom prst="rect">
              <a:avLst/>
            </a:prstGeom>
          </p:spPr>
        </p:pic>
        <p:sp>
          <p:nvSpPr>
            <p:cNvPr id="57" name="TextBox 56"/>
            <p:cNvSpPr txBox="1"/>
            <p:nvPr/>
          </p:nvSpPr>
          <p:spPr>
            <a:xfrm>
              <a:off x="3822535" y="1490712"/>
              <a:ext cx="364206" cy="638285"/>
            </a:xfrm>
            <a:prstGeom prst="rect">
              <a:avLst/>
            </a:prstGeom>
            <a:noFill/>
          </p:spPr>
          <p:txBody>
            <a:bodyPr wrap="square" rtlCol="0">
              <a:spAutoFit/>
            </a:bodyPr>
            <a:lstStyle/>
            <a:p>
              <a:endParaRPr lang="en-US" sz="1800" b="1" dirty="0">
                <a:solidFill>
                  <a:schemeClr val="bg2">
                    <a:lumMod val="75000"/>
                  </a:schemeClr>
                </a:solidFill>
              </a:endParaRPr>
            </a:p>
          </p:txBody>
        </p:sp>
      </p:grpSp>
      <p:sp>
        <p:nvSpPr>
          <p:cNvPr id="60" name="TextBox 59"/>
          <p:cNvSpPr txBox="1"/>
          <p:nvPr/>
        </p:nvSpPr>
        <p:spPr>
          <a:xfrm>
            <a:off x="2131630" y="2868367"/>
            <a:ext cx="533929"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Data</a:t>
            </a:r>
          </a:p>
        </p:txBody>
      </p:sp>
      <p:sp>
        <p:nvSpPr>
          <p:cNvPr id="61" name="TextBox 60"/>
          <p:cNvSpPr txBox="1"/>
          <p:nvPr/>
        </p:nvSpPr>
        <p:spPr>
          <a:xfrm>
            <a:off x="875461" y="2905410"/>
            <a:ext cx="910891"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Metadata</a:t>
            </a:r>
          </a:p>
        </p:txBody>
      </p:sp>
      <p:cxnSp>
        <p:nvCxnSpPr>
          <p:cNvPr id="64" name="Straight Arrow Connector 99"/>
          <p:cNvCxnSpPr/>
          <p:nvPr/>
        </p:nvCxnSpPr>
        <p:spPr>
          <a:xfrm rot="5400000" flipH="1" flipV="1">
            <a:off x="1878627" y="2265635"/>
            <a:ext cx="475707" cy="1"/>
          </a:xfrm>
          <a:prstGeom prst="bentConnector3">
            <a:avLst>
              <a:gd name="adj1" fmla="val 50000"/>
            </a:avLst>
          </a:prstGeom>
          <a:ln w="38100" cmpd="sng">
            <a:solidFill>
              <a:srgbClr val="FFA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65" name="&quot;A&quot; File - Within FS Folder"/>
          <p:cNvGrpSpPr/>
          <p:nvPr/>
        </p:nvGrpSpPr>
        <p:grpSpPr>
          <a:xfrm>
            <a:off x="1859730" y="3634530"/>
            <a:ext cx="227200" cy="393056"/>
            <a:chOff x="3822531" y="1449710"/>
            <a:chExt cx="392650" cy="679285"/>
          </a:xfrm>
        </p:grpSpPr>
        <p:pic>
          <p:nvPicPr>
            <p:cNvPr id="68" name="Picture 67"/>
            <p:cNvPicPr>
              <a:picLocks noChangeAspect="1"/>
            </p:cNvPicPr>
            <p:nvPr/>
          </p:nvPicPr>
          <p:blipFill>
            <a:blip r:embed="rId7"/>
            <a:stretch>
              <a:fillRect/>
            </a:stretch>
          </p:blipFill>
          <p:spPr>
            <a:xfrm>
              <a:off x="3850976" y="1449710"/>
              <a:ext cx="364205" cy="466344"/>
            </a:xfrm>
            <a:prstGeom prst="rect">
              <a:avLst/>
            </a:prstGeom>
          </p:spPr>
        </p:pic>
        <p:sp>
          <p:nvSpPr>
            <p:cNvPr id="70" name="TextBox 69"/>
            <p:cNvSpPr txBox="1"/>
            <p:nvPr/>
          </p:nvSpPr>
          <p:spPr>
            <a:xfrm>
              <a:off x="3822531" y="1490710"/>
              <a:ext cx="364206" cy="638285"/>
            </a:xfrm>
            <a:prstGeom prst="rect">
              <a:avLst/>
            </a:prstGeom>
            <a:noFill/>
          </p:spPr>
          <p:txBody>
            <a:bodyPr wrap="square" rtlCol="0">
              <a:spAutoFit/>
            </a:bodyPr>
            <a:lstStyle/>
            <a:p>
              <a:endParaRPr lang="en-US" sz="1800" b="1" dirty="0">
                <a:solidFill>
                  <a:schemeClr val="bg2">
                    <a:lumMod val="75000"/>
                  </a:schemeClr>
                </a:solidFill>
              </a:endParaRPr>
            </a:p>
          </p:txBody>
        </p:sp>
      </p:grpSp>
      <p:sp>
        <p:nvSpPr>
          <p:cNvPr id="74" name="TextBox 73"/>
          <p:cNvSpPr txBox="1"/>
          <p:nvPr/>
        </p:nvSpPr>
        <p:spPr>
          <a:xfrm>
            <a:off x="900028" y="2113196"/>
            <a:ext cx="910891"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Metadata</a:t>
            </a:r>
          </a:p>
        </p:txBody>
      </p:sp>
      <p:sp>
        <p:nvSpPr>
          <p:cNvPr id="77" name="TextBox 76"/>
          <p:cNvSpPr txBox="1"/>
          <p:nvPr/>
        </p:nvSpPr>
        <p:spPr>
          <a:xfrm>
            <a:off x="2131631" y="2126149"/>
            <a:ext cx="533928"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Data</a:t>
            </a:r>
          </a:p>
        </p:txBody>
      </p:sp>
      <p:sp>
        <p:nvSpPr>
          <p:cNvPr id="45" name="Rounded Rectangle 44"/>
          <p:cNvSpPr/>
          <p:nvPr/>
        </p:nvSpPr>
        <p:spPr>
          <a:xfrm>
            <a:off x="3924099" y="4202331"/>
            <a:ext cx="1541750" cy="450160"/>
          </a:xfrm>
          <a:prstGeom prst="roundRect">
            <a:avLst/>
          </a:prstGeom>
          <a:solidFill>
            <a:schemeClr val="accent3"/>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tx2"/>
                </a:solidFill>
              </a:rPr>
              <a:t>FC Connectivity</a:t>
            </a:r>
          </a:p>
        </p:txBody>
      </p:sp>
      <p:cxnSp>
        <p:nvCxnSpPr>
          <p:cNvPr id="47" name="Straight Arrow Connector 99"/>
          <p:cNvCxnSpPr>
            <a:stCxn id="45" idx="3"/>
          </p:cNvCxnSpPr>
          <p:nvPr/>
        </p:nvCxnSpPr>
        <p:spPr>
          <a:xfrm flipV="1">
            <a:off x="5465849" y="3831058"/>
            <a:ext cx="1991044" cy="596353"/>
          </a:xfrm>
          <a:prstGeom prst="bentConnector2">
            <a:avLst/>
          </a:prstGeom>
          <a:ln w="38100" cmpd="sng">
            <a:solidFill>
              <a:srgbClr val="FFA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576198" y="4094355"/>
            <a:ext cx="533929"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Data</a:t>
            </a:r>
          </a:p>
        </p:txBody>
      </p:sp>
      <p:sp>
        <p:nvSpPr>
          <p:cNvPr id="66" name="TextBox 65"/>
          <p:cNvSpPr txBox="1"/>
          <p:nvPr/>
        </p:nvSpPr>
        <p:spPr>
          <a:xfrm>
            <a:off x="6186409" y="4099064"/>
            <a:ext cx="533929"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Data</a:t>
            </a:r>
          </a:p>
        </p:txBody>
      </p:sp>
      <p:sp>
        <p:nvSpPr>
          <p:cNvPr id="38" name="TextBox 37"/>
          <p:cNvSpPr txBox="1"/>
          <p:nvPr/>
        </p:nvSpPr>
        <p:spPr>
          <a:xfrm>
            <a:off x="4794263" y="2630725"/>
            <a:ext cx="533928" cy="307777"/>
          </a:xfrm>
          <a:prstGeom prst="rect">
            <a:avLst/>
          </a:prstGeom>
          <a:noFill/>
        </p:spPr>
        <p:txBody>
          <a:bodyPr wrap="none" rtlCol="0">
            <a:spAutoFit/>
          </a:bodyPr>
          <a:lstStyle/>
          <a:p>
            <a:pPr algn="ctr"/>
            <a:r>
              <a:rPr lang="en-US" sz="1400" b="1" dirty="0">
                <a:solidFill>
                  <a:schemeClr val="tx2"/>
                </a:solidFill>
                <a:latin typeface="Calibri" pitchFamily="34" charset="0"/>
                <a:cs typeface="Calibri" pitchFamily="34" charset="0"/>
              </a:rPr>
              <a:t>Data</a:t>
            </a:r>
          </a:p>
        </p:txBody>
      </p:sp>
      <p:grpSp>
        <p:nvGrpSpPr>
          <p:cNvPr id="35" name="&quot;A&quot; File - Within FS Folder"/>
          <p:cNvGrpSpPr/>
          <p:nvPr/>
        </p:nvGrpSpPr>
        <p:grpSpPr>
          <a:xfrm>
            <a:off x="1872707" y="3625167"/>
            <a:ext cx="227200" cy="393056"/>
            <a:chOff x="3822531" y="1449710"/>
            <a:chExt cx="392650" cy="679285"/>
          </a:xfrm>
        </p:grpSpPr>
        <p:pic>
          <p:nvPicPr>
            <p:cNvPr id="36" name="Picture 35"/>
            <p:cNvPicPr>
              <a:picLocks noChangeAspect="1"/>
            </p:cNvPicPr>
            <p:nvPr/>
          </p:nvPicPr>
          <p:blipFill>
            <a:blip r:embed="rId7"/>
            <a:stretch>
              <a:fillRect/>
            </a:stretch>
          </p:blipFill>
          <p:spPr>
            <a:xfrm>
              <a:off x="3850976" y="1449710"/>
              <a:ext cx="364205" cy="466344"/>
            </a:xfrm>
            <a:prstGeom prst="rect">
              <a:avLst/>
            </a:prstGeom>
          </p:spPr>
        </p:pic>
        <p:sp>
          <p:nvSpPr>
            <p:cNvPr id="37" name="TextBox 36"/>
            <p:cNvSpPr txBox="1"/>
            <p:nvPr/>
          </p:nvSpPr>
          <p:spPr>
            <a:xfrm>
              <a:off x="3822531" y="1490710"/>
              <a:ext cx="364206" cy="638285"/>
            </a:xfrm>
            <a:prstGeom prst="rect">
              <a:avLst/>
            </a:prstGeom>
            <a:noFill/>
          </p:spPr>
          <p:txBody>
            <a:bodyPr wrap="square" rtlCol="0">
              <a:spAutoFit/>
            </a:bodyPr>
            <a:lstStyle/>
            <a:p>
              <a:endParaRPr lang="en-US" sz="1800" b="1" dirty="0">
                <a:solidFill>
                  <a:schemeClr val="bg2">
                    <a:lumMod val="75000"/>
                  </a:schemeClr>
                </a:solidFill>
              </a:endParaRPr>
            </a:p>
          </p:txBody>
        </p:sp>
      </p:grpSp>
      <p:grpSp>
        <p:nvGrpSpPr>
          <p:cNvPr id="39" name="&quot;A&quot; File - Within FS Folder"/>
          <p:cNvGrpSpPr/>
          <p:nvPr/>
        </p:nvGrpSpPr>
        <p:grpSpPr>
          <a:xfrm>
            <a:off x="1859730" y="3646392"/>
            <a:ext cx="227200" cy="393056"/>
            <a:chOff x="3822531" y="1449710"/>
            <a:chExt cx="392650" cy="679285"/>
          </a:xfrm>
        </p:grpSpPr>
        <p:pic>
          <p:nvPicPr>
            <p:cNvPr id="40" name="Picture 39"/>
            <p:cNvPicPr>
              <a:picLocks noChangeAspect="1"/>
            </p:cNvPicPr>
            <p:nvPr/>
          </p:nvPicPr>
          <p:blipFill>
            <a:blip r:embed="rId7"/>
            <a:stretch>
              <a:fillRect/>
            </a:stretch>
          </p:blipFill>
          <p:spPr>
            <a:xfrm>
              <a:off x="3850976" y="1449710"/>
              <a:ext cx="364205" cy="466344"/>
            </a:xfrm>
            <a:prstGeom prst="rect">
              <a:avLst/>
            </a:prstGeom>
          </p:spPr>
        </p:pic>
        <p:sp>
          <p:nvSpPr>
            <p:cNvPr id="42" name="TextBox 41"/>
            <p:cNvSpPr txBox="1"/>
            <p:nvPr/>
          </p:nvSpPr>
          <p:spPr>
            <a:xfrm>
              <a:off x="3822531" y="1490710"/>
              <a:ext cx="364206" cy="638285"/>
            </a:xfrm>
            <a:prstGeom prst="rect">
              <a:avLst/>
            </a:prstGeom>
            <a:noFill/>
          </p:spPr>
          <p:txBody>
            <a:bodyPr wrap="square" rtlCol="0">
              <a:spAutoFit/>
            </a:bodyPr>
            <a:lstStyle/>
            <a:p>
              <a:endParaRPr lang="en-US" sz="1800" b="1" dirty="0">
                <a:solidFill>
                  <a:schemeClr val="bg2">
                    <a:lumMod val="75000"/>
                  </a:schemeClr>
                </a:solidFill>
              </a:endParaRPr>
            </a:p>
          </p:txBody>
        </p:sp>
      </p:grpSp>
      <p:sp>
        <p:nvSpPr>
          <p:cNvPr id="5" name="Rectangle 4"/>
          <p:cNvSpPr/>
          <p:nvPr/>
        </p:nvSpPr>
        <p:spPr>
          <a:xfrm>
            <a:off x="3271772" y="931329"/>
            <a:ext cx="1326005" cy="369332"/>
          </a:xfrm>
          <a:prstGeom prst="rect">
            <a:avLst/>
          </a:prstGeom>
          <a:noFill/>
        </p:spPr>
        <p:txBody>
          <a:bodyPr wrap="none" lIns="91440" tIns="45720" rIns="91440" bIns="45720">
            <a:spAutoFit/>
          </a:bodyPr>
          <a:lstStyle/>
          <a:p>
            <a:pPr algn="ctr"/>
            <a:r>
              <a:rPr lang="en-US" sz="1800" b="1" dirty="0">
                <a:solidFill>
                  <a:schemeClr val="bg1"/>
                </a:solidFill>
              </a:rPr>
              <a:t>BENEFITS</a:t>
            </a:r>
            <a:endParaRPr lang="en-US" sz="1600" b="1" dirty="0">
              <a:solidFill>
                <a:schemeClr val="bg1"/>
              </a:solidFill>
            </a:endParaRPr>
          </a:p>
        </p:txBody>
      </p:sp>
    </p:spTree>
    <p:extLst>
      <p:ext uri="{BB962C8B-B14F-4D97-AF65-F5344CB8AC3E}">
        <p14:creationId xmlns:p14="http://schemas.microsoft.com/office/powerpoint/2010/main" val="325531626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7"/>
                                        </p:tgtEl>
                                      </p:cBhvr>
                                    </p:animEffect>
                                    <p:set>
                                      <p:cBhvr>
                                        <p:cTn id="10" dur="1" fill="hold">
                                          <p:stCondLst>
                                            <p:cond delay="499"/>
                                          </p:stCondLst>
                                        </p:cTn>
                                        <p:tgtEl>
                                          <p:spTgt spid="7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0"/>
                                        </p:tgtEl>
                                      </p:cBhvr>
                                    </p:animEffect>
                                    <p:set>
                                      <p:cBhvr>
                                        <p:cTn id="13" dur="1" fill="hold">
                                          <p:stCondLst>
                                            <p:cond delay="499"/>
                                          </p:stCondLst>
                                        </p:cTn>
                                        <p:tgtEl>
                                          <p:spTgt spid="6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3"/>
                                        </p:tgtEl>
                                      </p:cBhvr>
                                    </p:animEffect>
                                    <p:set>
                                      <p:cBhvr>
                                        <p:cTn id="16" dur="1" fill="hold">
                                          <p:stCondLst>
                                            <p:cond delay="499"/>
                                          </p:stCondLst>
                                        </p:cTn>
                                        <p:tgtEl>
                                          <p:spTgt spid="5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1.66667E-6 5.18519E-6 L -1.66667E-6 5.18519E-6 C 0.00034 0.00525 0.00052 0.01081 0.00104 0.01636 C 0.00121 0.01883 0.00208 0.0213 0.00208 0.02377 C 0.00416 0.11791 -0.01042 0.09538 0.00729 0.11914 C 0.00764 0.12069 0.00746 0.12315 0.00833 0.12439 C 0.00903 0.12593 0.01024 0.12593 0.01128 0.12624 C 0.01545 0.12778 0.01962 0.12902 0.02378 0.12994 C 0.02847 0.13118 0.0335 0.13118 0.03819 0.13365 C 0.06284 0.1463 0.04288 0.13735 0.1 0.1392 C 0.1401 0.14815 0.11215 0.1426 0.20625 0.1392 C 0.25104 0.13766 0.17864 0.13766 0.21354 0.1355 C 0.23264 0.13427 0.25191 0.13427 0.27118 0.13365 C 0.27847 0.13303 0.28559 0.13272 0.29288 0.1318 C 0.29462 0.13149 0.29635 0.13025 0.29809 0.12994 C 0.30798 0.12902 0.31788 0.12871 0.32795 0.12809 C 0.33177 0.12748 0.33541 0.12717 0.33923 0.12624 C 0.34132 0.12593 0.3434 0.12439 0.34548 0.12439 L 0.59913 0.12254 C 0.60034 0.11914 0.6026 0.1139 0.6033 0.10988 C 0.60382 0.10556 0.60382 0.10124 0.60434 0.09692 C 0.60451 0.09507 0.60503 0.09322 0.60538 0.09136 C 0.60364 0.03519 0.6059 0.07192 0.6033 0.04939 C 0.60243 0.04322 0.60191 0.03704 0.60121 0.03087 C 0.60034 0.02439 0.60069 0.02099 0.59809 0.01636 C 0.59722 0.01482 0.596 0.0139 0.59496 0.01266 C 0.59462 0.01081 0.59462 0.00865 0.59392 0.00711 C 0.59323 0.00556 0.59184 0.00494 0.5908 0.0034 C 0.58975 0.00186 0.58889 -0.0003 0.58784 -0.00185 C 0.5868 -0.00339 0.58559 -0.00431 0.58472 -0.00555 C 0.58194 -0.00987 0.58177 -0.01234 0.57847 -0.01481 C 0.57656 -0.01635 0.5743 -0.01728 0.57222 -0.01851 L 0.56927 -0.02036 C 0.56458 -0.02561 0.56771 -0.02314 0.56198 -0.02592 C 0.55955 -0.02685 0.55468 -0.02931 0.55468 -0.02931 " pathEditMode="relative" ptsTypes="AAAAAAAAAAAAAAAAAAAAAAAAAAAAAAAAAAA">
                                      <p:cBhvr>
                                        <p:cTn id="38" dur="2000" fill="hold"/>
                                        <p:tgtEl>
                                          <p:spTgt spid="65"/>
                                        </p:tgtEl>
                                        <p:attrNameLst>
                                          <p:attrName>ppt_x</p:attrName>
                                          <p:attrName>ppt_y</p:attrName>
                                        </p:attrNameLst>
                                      </p:cBhvr>
                                    </p:animMotion>
                                  </p:childTnLst>
                                </p:cTn>
                              </p:par>
                            </p:childTnLst>
                          </p:cTn>
                        </p:par>
                        <p:par>
                          <p:cTn id="39" fill="hold">
                            <p:stCondLst>
                              <p:cond delay="2000"/>
                            </p:stCondLst>
                            <p:childTnLst>
                              <p:par>
                                <p:cTn id="40" presetID="0" presetClass="path" presetSubtype="0" accel="50000" decel="50000" fill="hold" nodeType="afterEffect">
                                  <p:stCondLst>
                                    <p:cond delay="0"/>
                                  </p:stCondLst>
                                  <p:childTnLst>
                                    <p:animMotion origin="layout" path="M -4.44444E-6 1.11022E-16 L -4.44444E-6 0.00031 C 0.00035 0.00525 0.00053 0.0108 0.00105 0.01636 C 0.00122 0.01883 0.00209 0.0213 0.00209 0.02377 C 0.00417 0.1179 -0.01041 0.09537 0.0073 0.11914 C 0.00764 0.12068 0.00747 0.12315 0.00834 0.12438 C 0.00903 0.12593 0.01025 0.12593 0.01129 0.12623 C 0.01546 0.12778 0.01962 0.12901 0.02379 0.12994 C 0.02848 0.13117 0.03351 0.13117 0.0382 0.13364 C 0.06285 0.1463 0.04289 0.13735 0.1 0.1392 C 0.14011 0.14815 0.11216 0.14259 0.20625 0.1392 C 0.25105 0.13765 0.17865 0.13765 0.21355 0.13549 C 0.23264 0.13426 0.25191 0.13426 0.27119 0.13364 C 0.27848 0.13302 0.28559 0.13272 0.29289 0.13179 C 0.29462 0.13148 0.29636 0.13025 0.29809 0.12994 C 0.30799 0.12901 0.31789 0.1287 0.32796 0.12809 C 0.33178 0.12747 0.33542 0.12716 0.33924 0.12623 C 0.34132 0.12593 0.34341 0.12438 0.34549 0.12438 L 0.59914 0.12253 C 0.60035 0.11914 0.60261 0.11389 0.6033 0.10988 C 0.60382 0.10556 0.60382 0.10123 0.60434 0.09691 C 0.60452 0.09506 0.60504 0.09321 0.60539 0.09136 C 0.60365 0.03519 0.60591 0.07191 0.6033 0.04938 C 0.60244 0.04321 0.60191 0.03704 0.60122 0.03086 C 0.60035 0.02438 0.6007 0.02099 0.59809 0.01636 C 0.59723 0.01481 0.59601 0.01389 0.59497 0.01265 C 0.59462 0.0108 0.59462 0.00864 0.59393 0.0071 C 0.59323 0.00556 0.59184 0.00494 0.5908 0.0034 C 0.58976 0.00185 0.58889 -0.00031 0.58785 -0.00185 C 0.58681 -0.0034 0.58559 -0.00432 0.58473 -0.00556 C 0.58195 -0.00988 0.58178 -0.01235 0.57848 -0.01481 C 0.57657 -0.01636 0.57431 -0.01728 0.57223 -0.01852 L 0.56928 -0.02037 C 0.56459 -0.02562 0.56771 -0.02315 0.56198 -0.02593 C 0.55955 -0.02685 0.55469 -0.02932 0.55469 -0.02901 " pathEditMode="relative" rAng="0" ptsTypes="AAAAAAAAAAAAAAAAAAAAAAAAAAAAAAAAAAA">
                                      <p:cBhvr>
                                        <p:cTn id="41" dur="2000" fill="hold"/>
                                        <p:tgtEl>
                                          <p:spTgt spid="35"/>
                                        </p:tgtEl>
                                        <p:attrNameLst>
                                          <p:attrName>ppt_x</p:attrName>
                                          <p:attrName>ppt_y</p:attrName>
                                        </p:attrNameLst>
                                      </p:cBhvr>
                                      <p:rCtr x="30174" y="5710"/>
                                    </p:animMotion>
                                  </p:childTnLst>
                                </p:cTn>
                              </p:par>
                            </p:childTnLst>
                          </p:cTn>
                        </p:par>
                        <p:par>
                          <p:cTn id="42" fill="hold">
                            <p:stCondLst>
                              <p:cond delay="4000"/>
                            </p:stCondLst>
                            <p:childTnLst>
                              <p:par>
                                <p:cTn id="43" presetID="0" presetClass="path" presetSubtype="0" accel="50000" decel="50000" fill="hold" nodeType="afterEffect">
                                  <p:stCondLst>
                                    <p:cond delay="0"/>
                                  </p:stCondLst>
                                  <p:childTnLst>
                                    <p:animMotion origin="layout" path="M 4.44444E-6 -9.87654E-7 L 4.44444E-6 0.00031 C 0.00034 0.00525 0.00052 0.0108 0.00104 0.01636 C 0.00121 0.01883 0.00208 0.0213 0.00208 0.02377 C 0.00416 0.1179 -0.01042 0.09537 0.00729 0.11914 C 0.00763 0.12068 0.00746 0.12315 0.00833 0.12438 C 0.00902 0.12593 0.01024 0.12593 0.01128 0.12624 C 0.01545 0.12778 0.01961 0.12901 0.02378 0.12994 C 0.02847 0.13117 0.0335 0.13117 0.03819 0.13364 C 0.06284 0.1463 0.04288 0.13735 0.1 0.1392 C 0.1401 0.14815 0.11215 0.14259 0.20625 0.1392 C 0.25104 0.13766 0.17864 0.13766 0.21354 0.13549 C 0.23263 0.13426 0.25191 0.13426 0.27118 0.13364 C 0.27847 0.13303 0.28559 0.13272 0.29288 0.13179 C 0.29461 0.13148 0.29635 0.13025 0.29809 0.12994 C 0.30798 0.12901 0.31788 0.1287 0.32795 0.12809 C 0.33177 0.12747 0.33541 0.12716 0.33923 0.12624 C 0.34132 0.12593 0.3434 0.12438 0.34548 0.12438 L 0.59913 0.12253 C 0.60034 0.11914 0.6026 0.11389 0.60329 0.10988 C 0.60382 0.10556 0.60382 0.10124 0.60434 0.09691 C 0.60451 0.09506 0.60503 0.09321 0.60538 0.09136 C 0.60364 0.03519 0.6059 0.07191 0.60329 0.04938 C 0.60243 0.04321 0.60191 0.03704 0.60121 0.03087 C 0.60034 0.02438 0.60069 0.02099 0.59809 0.01636 C 0.59722 0.01482 0.596 0.01389 0.59496 0.01266 C 0.59461 0.0108 0.59461 0.00864 0.59392 0.0071 C 0.59322 0.00556 0.59184 0.00494 0.59079 0.0034 C 0.58975 0.00185 0.58888 -0.00031 0.58784 -0.00185 C 0.5868 -0.00339 0.58559 -0.00432 0.58472 -0.00555 C 0.58194 -0.00988 0.58177 -0.01234 0.57847 -0.01481 C 0.57656 -0.01636 0.5743 -0.01728 0.57222 -0.01852 L 0.56927 -0.02037 C 0.56458 -0.02562 0.5677 -0.02315 0.56197 -0.02592 C 0.55954 -0.02685 0.55468 -0.02932 0.55468 -0.02901 " pathEditMode="relative" rAng="0" ptsTypes="AAAAAAAAAAAAAAAAAAAAAAAAAAAAAAAAAAA">
                                      <p:cBhvr>
                                        <p:cTn id="44" dur="2000" fill="hold"/>
                                        <p:tgtEl>
                                          <p:spTgt spid="39"/>
                                        </p:tgtEl>
                                        <p:attrNameLst>
                                          <p:attrName>ppt_x</p:attrName>
                                          <p:attrName>ppt_y</p:attrName>
                                        </p:attrNameLst>
                                      </p:cBhvr>
                                      <p:rCtr x="30174" y="57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77" grpId="0"/>
      <p:bldP spid="45" grpId="0" animBg="1"/>
      <p:bldP spid="49" grpId="0"/>
      <p:bldP spid="66"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p:cNvSpPr>
            <a:spLocks noGrp="1"/>
          </p:cNvSpPr>
          <p:nvPr>
            <p:ph type="ctrTitle"/>
          </p:nvPr>
        </p:nvSpPr>
        <p:spPr>
          <a:xfrm>
            <a:off x="379413" y="228600"/>
            <a:ext cx="8458200" cy="428625"/>
          </a:xfrm>
        </p:spPr>
        <p:txBody>
          <a:bodyPr/>
          <a:lstStyle/>
          <a:p>
            <a:r>
              <a:rPr lang="en-US" sz="3200" dirty="0">
                <a:solidFill>
                  <a:schemeClr val="tx2"/>
                </a:solidFill>
              </a:rPr>
              <a:t>Automated iCDM with AppSync</a:t>
            </a:r>
          </a:p>
        </p:txBody>
      </p:sp>
      <p:sp>
        <p:nvSpPr>
          <p:cNvPr id="29" name="TextBox 28"/>
          <p:cNvSpPr txBox="1"/>
          <p:nvPr/>
        </p:nvSpPr>
        <p:spPr>
          <a:xfrm>
            <a:off x="2705630" y="3643615"/>
            <a:ext cx="6140318" cy="369332"/>
          </a:xfrm>
          <a:prstGeom prst="rect">
            <a:avLst/>
          </a:prstGeom>
          <a:noFill/>
        </p:spPr>
        <p:txBody>
          <a:bodyPr wrap="square" lIns="0" tIns="0" rIns="0" bIns="0" rtlCol="0">
            <a:spAutoFit/>
          </a:bodyPr>
          <a:lstStyle/>
          <a:p>
            <a:r>
              <a:rPr lang="en-US" sz="1200" b="1" dirty="0">
                <a:solidFill>
                  <a:srgbClr val="FFFFFF"/>
                </a:solidFill>
                <a:latin typeface="Arial"/>
              </a:rPr>
              <a:t>SMART:</a:t>
            </a:r>
            <a:r>
              <a:rPr lang="en-US" sz="1200" dirty="0">
                <a:solidFill>
                  <a:srgbClr val="FFFFFF"/>
                </a:solidFill>
                <a:latin typeface="Arial"/>
              </a:rPr>
              <a:t> Automates discovery and awareness of applications &amp; copy/replication services relationship &amp; adapts to changes</a:t>
            </a:r>
          </a:p>
        </p:txBody>
      </p:sp>
      <p:sp>
        <p:nvSpPr>
          <p:cNvPr id="30" name="TextBox 29"/>
          <p:cNvSpPr txBox="1"/>
          <p:nvPr/>
        </p:nvSpPr>
        <p:spPr>
          <a:xfrm>
            <a:off x="2705629" y="4192388"/>
            <a:ext cx="6461423" cy="369332"/>
          </a:xfrm>
          <a:prstGeom prst="rect">
            <a:avLst/>
          </a:prstGeom>
          <a:noFill/>
        </p:spPr>
        <p:txBody>
          <a:bodyPr wrap="square" lIns="0" tIns="0" rIns="0" bIns="0" rtlCol="0">
            <a:spAutoFit/>
          </a:bodyPr>
          <a:lstStyle/>
          <a:p>
            <a:r>
              <a:rPr lang="en-US" sz="1200" b="1" dirty="0">
                <a:solidFill>
                  <a:srgbClr val="FFFFFF"/>
                </a:solidFill>
                <a:latin typeface="Arial"/>
              </a:rPr>
              <a:t>FRICTIONLESS:</a:t>
            </a:r>
            <a:r>
              <a:rPr lang="en-US" sz="1200" dirty="0">
                <a:solidFill>
                  <a:srgbClr val="FFFFFF"/>
                </a:solidFill>
                <a:latin typeface="Arial"/>
              </a:rPr>
              <a:t> Applications owners &amp; storage admins are on the same page with a transparent copy workflow</a:t>
            </a:r>
          </a:p>
        </p:txBody>
      </p:sp>
      <p:sp>
        <p:nvSpPr>
          <p:cNvPr id="31" name="TextBox 30"/>
          <p:cNvSpPr txBox="1"/>
          <p:nvPr/>
        </p:nvSpPr>
        <p:spPr>
          <a:xfrm>
            <a:off x="2705630" y="3094843"/>
            <a:ext cx="6348848" cy="369332"/>
          </a:xfrm>
          <a:prstGeom prst="rect">
            <a:avLst/>
          </a:prstGeom>
          <a:noFill/>
        </p:spPr>
        <p:txBody>
          <a:bodyPr wrap="square" lIns="0" tIns="0" rIns="0" bIns="0" rtlCol="0">
            <a:spAutoFit/>
          </a:bodyPr>
          <a:lstStyle/>
          <a:p>
            <a:r>
              <a:rPr lang="en-US" sz="1200" b="1" dirty="0">
                <a:solidFill>
                  <a:srgbClr val="FFFFFF"/>
                </a:solidFill>
                <a:latin typeface="Arial"/>
              </a:rPr>
              <a:t>SIMPLE:</a:t>
            </a:r>
            <a:r>
              <a:rPr lang="en-US" sz="1200" dirty="0">
                <a:solidFill>
                  <a:srgbClr val="FFFFFF"/>
                </a:solidFill>
                <a:latin typeface="Arial"/>
              </a:rPr>
              <a:t> One stop shop for copy creation &amp; scheduling across applications with self service for app owners </a:t>
            </a:r>
            <a:endParaRPr lang="en-US" sz="1600" dirty="0">
              <a:solidFill>
                <a:srgbClr val="FFFFFF"/>
              </a:solidFill>
              <a:latin typeface="Arial"/>
            </a:endParaRPr>
          </a:p>
        </p:txBody>
      </p:sp>
      <p:pic>
        <p:nvPicPr>
          <p:cNvPr id="44" name="Picture 43"/>
          <p:cNvPicPr>
            <a:picLocks noChangeAspect="1"/>
          </p:cNvPicPr>
          <p:nvPr/>
        </p:nvPicPr>
        <p:blipFill rotWithShape="1">
          <a:blip r:embed="rId3" cstate="screen">
            <a:extLst>
              <a:ext uri="{28A0092B-C50C-407E-A947-70E740481C1C}">
                <a14:useLocalDpi xmlns:a14="http://schemas.microsoft.com/office/drawing/2010/main"/>
              </a:ext>
            </a:extLst>
          </a:blip>
          <a:srcRect l="26049" r="11272" b="7109"/>
          <a:stretch/>
        </p:blipFill>
        <p:spPr>
          <a:xfrm>
            <a:off x="738851" y="1640931"/>
            <a:ext cx="1491328" cy="2323463"/>
          </a:xfrm>
          <a:prstGeom prst="rect">
            <a:avLst/>
          </a:prstGeom>
        </p:spPr>
      </p:pic>
      <p:sp>
        <p:nvSpPr>
          <p:cNvPr id="4" name="Rectangle 3"/>
          <p:cNvSpPr/>
          <p:nvPr/>
        </p:nvSpPr>
        <p:spPr>
          <a:xfrm>
            <a:off x="2612761" y="2781401"/>
            <a:ext cx="4082336" cy="338554"/>
          </a:xfrm>
          <a:prstGeom prst="rect">
            <a:avLst/>
          </a:prstGeom>
        </p:spPr>
        <p:txBody>
          <a:bodyPr wrap="none">
            <a:spAutoFit/>
          </a:bodyPr>
          <a:lstStyle/>
          <a:p>
            <a:r>
              <a:rPr lang="en-US" sz="1600" b="1" dirty="0">
                <a:solidFill>
                  <a:schemeClr val="bg1"/>
                </a:solidFill>
              </a:rPr>
              <a:t>Solution:</a:t>
            </a:r>
            <a:r>
              <a:rPr lang="en-US" sz="1600" b="1" dirty="0">
                <a:solidFill>
                  <a:schemeClr val="bg1">
                    <a:lumMod val="20000"/>
                    <a:lumOff val="80000"/>
                  </a:schemeClr>
                </a:solidFill>
              </a:rPr>
              <a:t> </a:t>
            </a:r>
            <a:r>
              <a:rPr lang="en-US" sz="1600" b="1" dirty="0">
                <a:solidFill>
                  <a:schemeClr val="tx2"/>
                </a:solidFill>
              </a:rPr>
              <a:t>Application-aware Automation</a:t>
            </a:r>
          </a:p>
        </p:txBody>
      </p:sp>
      <p:sp>
        <p:nvSpPr>
          <p:cNvPr id="47" name="Rectangle 46"/>
          <p:cNvSpPr/>
          <p:nvPr/>
        </p:nvSpPr>
        <p:spPr>
          <a:xfrm>
            <a:off x="2606367" y="1374790"/>
            <a:ext cx="3624710" cy="338554"/>
          </a:xfrm>
          <a:prstGeom prst="rect">
            <a:avLst/>
          </a:prstGeom>
        </p:spPr>
        <p:txBody>
          <a:bodyPr wrap="none">
            <a:spAutoFit/>
          </a:bodyPr>
          <a:lstStyle/>
          <a:p>
            <a:r>
              <a:rPr lang="en-US" sz="1600" b="1" dirty="0">
                <a:solidFill>
                  <a:schemeClr val="bg1"/>
                </a:solidFill>
              </a:rPr>
              <a:t>Challenge:</a:t>
            </a:r>
            <a:r>
              <a:rPr lang="en-US" sz="1600" b="1" dirty="0">
                <a:solidFill>
                  <a:schemeClr val="bg1">
                    <a:lumMod val="20000"/>
                    <a:lumOff val="80000"/>
                  </a:schemeClr>
                </a:solidFill>
              </a:rPr>
              <a:t> </a:t>
            </a:r>
            <a:r>
              <a:rPr lang="en-US" sz="1600" b="1" dirty="0">
                <a:solidFill>
                  <a:schemeClr val="tx2"/>
                </a:solidFill>
              </a:rPr>
              <a:t>Everyone Needs a Copy</a:t>
            </a:r>
            <a:endParaRPr lang="en-US" b="1" dirty="0">
              <a:solidFill>
                <a:schemeClr val="tx2"/>
              </a:solidFill>
            </a:endParaRPr>
          </a:p>
        </p:txBody>
      </p:sp>
      <p:grpSp>
        <p:nvGrpSpPr>
          <p:cNvPr id="6" name="Group 5"/>
          <p:cNvGrpSpPr/>
          <p:nvPr/>
        </p:nvGrpSpPr>
        <p:grpSpPr>
          <a:xfrm>
            <a:off x="2717246" y="1727568"/>
            <a:ext cx="5840936" cy="797309"/>
            <a:chOff x="2717246" y="1727568"/>
            <a:chExt cx="5840936" cy="797309"/>
          </a:xfrm>
        </p:grpSpPr>
        <p:sp>
          <p:nvSpPr>
            <p:cNvPr id="118" name="Rectangle 117"/>
            <p:cNvSpPr/>
            <p:nvPr/>
          </p:nvSpPr>
          <p:spPr>
            <a:xfrm>
              <a:off x="2717246" y="1727568"/>
              <a:ext cx="5840936" cy="797309"/>
            </a:xfrm>
            <a:prstGeom prst="rect">
              <a:avLst/>
            </a:prstGeom>
            <a:gradFill flip="none" rotWithShape="1">
              <a:gsLst>
                <a:gs pos="29650">
                  <a:schemeClr val="tx2">
                    <a:alpha val="6000"/>
                  </a:schemeClr>
                </a:gs>
                <a:gs pos="43200">
                  <a:srgbClr val="000000">
                    <a:alpha val="10000"/>
                  </a:srgbClr>
                </a:gs>
                <a:gs pos="0">
                  <a:schemeClr val="tx1">
                    <a:lumMod val="60000"/>
                    <a:lumOff val="40000"/>
                    <a:alpha val="41000"/>
                  </a:schemeClr>
                </a:gs>
                <a:gs pos="16000">
                  <a:schemeClr val="dk1">
                    <a:shade val="51000"/>
                    <a:satMod val="130000"/>
                    <a:alpha val="3000"/>
                  </a:schemeClr>
                </a:gs>
                <a:gs pos="80000">
                  <a:schemeClr val="dk1">
                    <a:shade val="93000"/>
                    <a:satMod val="130000"/>
                    <a:alpha val="30000"/>
                  </a:schemeClr>
                </a:gs>
                <a:gs pos="100000">
                  <a:schemeClr val="dk1">
                    <a:shade val="94000"/>
                    <a:satMod val="135000"/>
                    <a:alpha val="50000"/>
                  </a:schemeClr>
                </a:gs>
              </a:gsLst>
              <a:lin ang="1800000" scaled="0"/>
              <a:tileRect/>
            </a:gradFill>
            <a:ln w="3175">
              <a:gradFill>
                <a:gsLst>
                  <a:gs pos="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a:ln>
            <a:scene3d>
              <a:camera prst="orthographicFront">
                <a:rot lat="0" lon="0" rev="0"/>
              </a:camera>
              <a:lightRig rig="threePt" dir="t">
                <a:rot lat="0" lon="0" rev="1200000"/>
              </a:lightRig>
            </a:scene3d>
            <a:sp3d>
              <a:bevelT w="25400" h="19050"/>
            </a:sp3d>
          </p:spPr>
          <p:style>
            <a:lnRef idx="0">
              <a:schemeClr val="dk1"/>
            </a:lnRef>
            <a:fillRef idx="3">
              <a:schemeClr val="dk1"/>
            </a:fillRef>
            <a:effectRef idx="3">
              <a:schemeClr val="dk1"/>
            </a:effectRef>
            <a:fontRef idx="minor">
              <a:schemeClr val="lt1"/>
            </a:fontRef>
          </p:style>
          <p:txBody>
            <a:bodyPr wrap="square" lIns="91440" tIns="137160" rIns="137160" bIns="137160" rtlCol="0" anchor="ctr">
              <a:noAutofit/>
            </a:bodyPr>
            <a:lstStyle/>
            <a:p>
              <a:pPr algn="ctr">
                <a:lnSpc>
                  <a:spcPct val="90000"/>
                </a:lnSpc>
                <a:spcBef>
                  <a:spcPts val="600"/>
                </a:spcBef>
                <a:spcAft>
                  <a:spcPts val="0"/>
                </a:spcAft>
                <a:defRPr/>
              </a:pPr>
              <a:endParaRPr lang="en-US" sz="1050" dirty="0">
                <a:solidFill>
                  <a:srgbClr val="FFFFFF"/>
                </a:solidFill>
              </a:endParaRPr>
            </a:p>
          </p:txBody>
        </p:sp>
        <p:grpSp>
          <p:nvGrpSpPr>
            <p:cNvPr id="72" name="Group 127"/>
            <p:cNvGrpSpPr>
              <a:grpSpLocks noChangeAspect="1"/>
            </p:cNvGrpSpPr>
            <p:nvPr/>
          </p:nvGrpSpPr>
          <p:grpSpPr bwMode="auto">
            <a:xfrm>
              <a:off x="4247829" y="1798091"/>
              <a:ext cx="633182" cy="488876"/>
              <a:chOff x="3597" y="2297"/>
              <a:chExt cx="645" cy="498"/>
            </a:xfrm>
            <a:solidFill>
              <a:schemeClr val="tx2"/>
            </a:solidFill>
          </p:grpSpPr>
          <p:sp>
            <p:nvSpPr>
              <p:cNvPr id="73" name="Freeform 128"/>
              <p:cNvSpPr>
                <a:spLocks noEditPoints="1"/>
              </p:cNvSpPr>
              <p:nvPr/>
            </p:nvSpPr>
            <p:spPr bwMode="auto">
              <a:xfrm>
                <a:off x="3597" y="2297"/>
                <a:ext cx="645" cy="498"/>
              </a:xfrm>
              <a:custGeom>
                <a:avLst/>
                <a:gdLst>
                  <a:gd name="T0" fmla="*/ 0 w 645"/>
                  <a:gd name="T1" fmla="*/ 0 h 498"/>
                  <a:gd name="T2" fmla="*/ 0 w 645"/>
                  <a:gd name="T3" fmla="*/ 80 h 498"/>
                  <a:gd name="T4" fmla="*/ 0 w 645"/>
                  <a:gd name="T5" fmla="*/ 498 h 498"/>
                  <a:gd name="T6" fmla="*/ 645 w 645"/>
                  <a:gd name="T7" fmla="*/ 498 h 498"/>
                  <a:gd name="T8" fmla="*/ 645 w 645"/>
                  <a:gd name="T9" fmla="*/ 80 h 498"/>
                  <a:gd name="T10" fmla="*/ 645 w 645"/>
                  <a:gd name="T11" fmla="*/ 0 h 498"/>
                  <a:gd name="T12" fmla="*/ 0 w 645"/>
                  <a:gd name="T13" fmla="*/ 0 h 498"/>
                  <a:gd name="T14" fmla="*/ 19 w 645"/>
                  <a:gd name="T15" fmla="*/ 19 h 498"/>
                  <a:gd name="T16" fmla="*/ 626 w 645"/>
                  <a:gd name="T17" fmla="*/ 19 h 498"/>
                  <a:gd name="T18" fmla="*/ 626 w 645"/>
                  <a:gd name="T19" fmla="*/ 59 h 498"/>
                  <a:gd name="T20" fmla="*/ 19 w 645"/>
                  <a:gd name="T21" fmla="*/ 59 h 498"/>
                  <a:gd name="T22" fmla="*/ 19 w 645"/>
                  <a:gd name="T23" fmla="*/ 19 h 498"/>
                  <a:gd name="T24" fmla="*/ 626 w 645"/>
                  <a:gd name="T25" fmla="*/ 479 h 498"/>
                  <a:gd name="T26" fmla="*/ 19 w 645"/>
                  <a:gd name="T27" fmla="*/ 479 h 498"/>
                  <a:gd name="T28" fmla="*/ 19 w 645"/>
                  <a:gd name="T29" fmla="*/ 80 h 498"/>
                  <a:gd name="T30" fmla="*/ 626 w 645"/>
                  <a:gd name="T31" fmla="*/ 80 h 498"/>
                  <a:gd name="T32" fmla="*/ 626 w 645"/>
                  <a:gd name="T33" fmla="*/ 47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5" h="498">
                    <a:moveTo>
                      <a:pt x="0" y="0"/>
                    </a:moveTo>
                    <a:lnTo>
                      <a:pt x="0" y="80"/>
                    </a:lnTo>
                    <a:lnTo>
                      <a:pt x="0" y="498"/>
                    </a:lnTo>
                    <a:lnTo>
                      <a:pt x="645" y="498"/>
                    </a:lnTo>
                    <a:lnTo>
                      <a:pt x="645" y="80"/>
                    </a:lnTo>
                    <a:lnTo>
                      <a:pt x="645" y="0"/>
                    </a:lnTo>
                    <a:lnTo>
                      <a:pt x="0" y="0"/>
                    </a:lnTo>
                    <a:close/>
                    <a:moveTo>
                      <a:pt x="19" y="19"/>
                    </a:moveTo>
                    <a:lnTo>
                      <a:pt x="626" y="19"/>
                    </a:lnTo>
                    <a:lnTo>
                      <a:pt x="626" y="59"/>
                    </a:lnTo>
                    <a:lnTo>
                      <a:pt x="19" y="59"/>
                    </a:lnTo>
                    <a:lnTo>
                      <a:pt x="19" y="19"/>
                    </a:lnTo>
                    <a:close/>
                    <a:moveTo>
                      <a:pt x="626" y="479"/>
                    </a:moveTo>
                    <a:lnTo>
                      <a:pt x="19" y="479"/>
                    </a:lnTo>
                    <a:lnTo>
                      <a:pt x="19" y="80"/>
                    </a:lnTo>
                    <a:lnTo>
                      <a:pt x="626" y="80"/>
                    </a:lnTo>
                    <a:lnTo>
                      <a:pt x="62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129"/>
              <p:cNvSpPr>
                <a:spLocks noChangeArrowheads="1"/>
              </p:cNvSpPr>
              <p:nvPr/>
            </p:nvSpPr>
            <p:spPr bwMode="auto">
              <a:xfrm>
                <a:off x="3628" y="2326"/>
                <a:ext cx="20"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130"/>
              <p:cNvSpPr>
                <a:spLocks noChangeArrowheads="1"/>
              </p:cNvSpPr>
              <p:nvPr/>
            </p:nvSpPr>
            <p:spPr bwMode="auto">
              <a:xfrm>
                <a:off x="3663" y="2326"/>
                <a:ext cx="1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131"/>
              <p:cNvSpPr>
                <a:spLocks noChangeArrowheads="1"/>
              </p:cNvSpPr>
              <p:nvPr/>
            </p:nvSpPr>
            <p:spPr bwMode="auto">
              <a:xfrm>
                <a:off x="3697" y="2326"/>
                <a:ext cx="1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132"/>
              <p:cNvSpPr>
                <a:spLocks noChangeArrowheads="1"/>
              </p:cNvSpPr>
              <p:nvPr/>
            </p:nvSpPr>
            <p:spPr bwMode="auto">
              <a:xfrm>
                <a:off x="3716" y="2410"/>
                <a:ext cx="57"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133"/>
              <p:cNvSpPr>
                <a:spLocks noChangeArrowheads="1"/>
              </p:cNvSpPr>
              <p:nvPr/>
            </p:nvSpPr>
            <p:spPr bwMode="auto">
              <a:xfrm>
                <a:off x="3847" y="2410"/>
                <a:ext cx="116"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134"/>
              <p:cNvSpPr>
                <a:spLocks noChangeArrowheads="1"/>
              </p:cNvSpPr>
              <p:nvPr/>
            </p:nvSpPr>
            <p:spPr bwMode="auto">
              <a:xfrm>
                <a:off x="3790" y="2410"/>
                <a:ext cx="2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135"/>
              <p:cNvSpPr>
                <a:spLocks noChangeArrowheads="1"/>
              </p:cNvSpPr>
              <p:nvPr/>
            </p:nvSpPr>
            <p:spPr bwMode="auto">
              <a:xfrm>
                <a:off x="3735" y="2500"/>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136"/>
              <p:cNvSpPr>
                <a:spLocks noChangeArrowheads="1"/>
              </p:cNvSpPr>
              <p:nvPr/>
            </p:nvSpPr>
            <p:spPr bwMode="auto">
              <a:xfrm>
                <a:off x="3875" y="2500"/>
                <a:ext cx="8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137"/>
              <p:cNvSpPr>
                <a:spLocks noChangeArrowheads="1"/>
              </p:cNvSpPr>
              <p:nvPr/>
            </p:nvSpPr>
            <p:spPr bwMode="auto">
              <a:xfrm>
                <a:off x="3810" y="2500"/>
                <a:ext cx="3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138"/>
              <p:cNvSpPr>
                <a:spLocks noChangeArrowheads="1"/>
              </p:cNvSpPr>
              <p:nvPr/>
            </p:nvSpPr>
            <p:spPr bwMode="auto">
              <a:xfrm>
                <a:off x="3966" y="2589"/>
                <a:ext cx="17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39"/>
              <p:cNvSpPr>
                <a:spLocks noChangeArrowheads="1"/>
              </p:cNvSpPr>
              <p:nvPr/>
            </p:nvSpPr>
            <p:spPr bwMode="auto">
              <a:xfrm>
                <a:off x="3813" y="2589"/>
                <a:ext cx="13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40"/>
              <p:cNvSpPr>
                <a:spLocks noChangeArrowheads="1"/>
              </p:cNvSpPr>
              <p:nvPr/>
            </p:nvSpPr>
            <p:spPr bwMode="auto">
              <a:xfrm>
                <a:off x="4054" y="2500"/>
                <a:ext cx="101"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41"/>
              <p:cNvSpPr>
                <a:spLocks noChangeArrowheads="1"/>
              </p:cNvSpPr>
              <p:nvPr/>
            </p:nvSpPr>
            <p:spPr bwMode="auto">
              <a:xfrm>
                <a:off x="3988" y="2500"/>
                <a:ext cx="47"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142"/>
              <p:cNvSpPr>
                <a:spLocks noChangeArrowheads="1"/>
              </p:cNvSpPr>
              <p:nvPr/>
            </p:nvSpPr>
            <p:spPr bwMode="auto">
              <a:xfrm>
                <a:off x="3766" y="2544"/>
                <a:ext cx="3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143"/>
              <p:cNvSpPr>
                <a:spLocks noChangeArrowheads="1"/>
              </p:cNvSpPr>
              <p:nvPr/>
            </p:nvSpPr>
            <p:spPr bwMode="auto">
              <a:xfrm>
                <a:off x="3813" y="2544"/>
                <a:ext cx="13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144"/>
              <p:cNvSpPr>
                <a:spLocks noChangeArrowheads="1"/>
              </p:cNvSpPr>
              <p:nvPr/>
            </p:nvSpPr>
            <p:spPr bwMode="auto">
              <a:xfrm>
                <a:off x="4045" y="2410"/>
                <a:ext cx="116"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145"/>
              <p:cNvSpPr>
                <a:spLocks noChangeArrowheads="1"/>
              </p:cNvSpPr>
              <p:nvPr/>
            </p:nvSpPr>
            <p:spPr bwMode="auto">
              <a:xfrm>
                <a:off x="3987" y="2410"/>
                <a:ext cx="27"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146"/>
              <p:cNvSpPr>
                <a:spLocks noChangeArrowheads="1"/>
              </p:cNvSpPr>
              <p:nvPr/>
            </p:nvSpPr>
            <p:spPr bwMode="auto">
              <a:xfrm>
                <a:off x="3716" y="2455"/>
                <a:ext cx="22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47"/>
              <p:cNvSpPr>
                <a:spLocks noChangeArrowheads="1"/>
              </p:cNvSpPr>
              <p:nvPr/>
            </p:nvSpPr>
            <p:spPr bwMode="auto">
              <a:xfrm>
                <a:off x="3716" y="2635"/>
                <a:ext cx="31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148"/>
              <p:cNvSpPr>
                <a:spLocks noChangeArrowheads="1"/>
              </p:cNvSpPr>
              <p:nvPr/>
            </p:nvSpPr>
            <p:spPr bwMode="auto">
              <a:xfrm>
                <a:off x="3716" y="2680"/>
                <a:ext cx="365"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149"/>
              <p:cNvSpPr>
                <a:spLocks noChangeArrowheads="1"/>
              </p:cNvSpPr>
              <p:nvPr/>
            </p:nvSpPr>
            <p:spPr bwMode="auto">
              <a:xfrm>
                <a:off x="3716" y="2724"/>
                <a:ext cx="1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150"/>
              <p:cNvSpPr>
                <a:spLocks noChangeArrowheads="1"/>
              </p:cNvSpPr>
              <p:nvPr/>
            </p:nvSpPr>
            <p:spPr bwMode="auto">
              <a:xfrm>
                <a:off x="3650" y="2410"/>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151"/>
              <p:cNvSpPr>
                <a:spLocks noChangeArrowheads="1"/>
              </p:cNvSpPr>
              <p:nvPr/>
            </p:nvSpPr>
            <p:spPr bwMode="auto">
              <a:xfrm>
                <a:off x="3650" y="2455"/>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152"/>
              <p:cNvSpPr>
                <a:spLocks noChangeArrowheads="1"/>
              </p:cNvSpPr>
              <p:nvPr/>
            </p:nvSpPr>
            <p:spPr bwMode="auto">
              <a:xfrm>
                <a:off x="3650" y="2500"/>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53"/>
              <p:cNvSpPr>
                <a:spLocks noChangeArrowheads="1"/>
              </p:cNvSpPr>
              <p:nvPr/>
            </p:nvSpPr>
            <p:spPr bwMode="auto">
              <a:xfrm>
                <a:off x="3650" y="2544"/>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54"/>
              <p:cNvSpPr>
                <a:spLocks noChangeArrowheads="1"/>
              </p:cNvSpPr>
              <p:nvPr/>
            </p:nvSpPr>
            <p:spPr bwMode="auto">
              <a:xfrm>
                <a:off x="3650" y="2589"/>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55"/>
              <p:cNvSpPr>
                <a:spLocks noChangeArrowheads="1"/>
              </p:cNvSpPr>
              <p:nvPr/>
            </p:nvSpPr>
            <p:spPr bwMode="auto">
              <a:xfrm>
                <a:off x="3650" y="2634"/>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56"/>
              <p:cNvSpPr>
                <a:spLocks noChangeArrowheads="1"/>
              </p:cNvSpPr>
              <p:nvPr/>
            </p:nvSpPr>
            <p:spPr bwMode="auto">
              <a:xfrm>
                <a:off x="3650" y="2679"/>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57"/>
              <p:cNvSpPr>
                <a:spLocks noChangeArrowheads="1"/>
              </p:cNvSpPr>
              <p:nvPr/>
            </p:nvSpPr>
            <p:spPr bwMode="auto">
              <a:xfrm>
                <a:off x="3650" y="2723"/>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3" name="Freeform 72"/>
            <p:cNvSpPr>
              <a:spLocks noEditPoints="1"/>
            </p:cNvSpPr>
            <p:nvPr/>
          </p:nvSpPr>
          <p:spPr bwMode="auto">
            <a:xfrm>
              <a:off x="6712734" y="1785404"/>
              <a:ext cx="490348" cy="501563"/>
            </a:xfrm>
            <a:custGeom>
              <a:avLst/>
              <a:gdLst>
                <a:gd name="T0" fmla="*/ 3 w 385"/>
                <a:gd name="T1" fmla="*/ 328 h 441"/>
                <a:gd name="T2" fmla="*/ 47 w 385"/>
                <a:gd name="T3" fmla="*/ 352 h 441"/>
                <a:gd name="T4" fmla="*/ 155 w 385"/>
                <a:gd name="T5" fmla="*/ 419 h 441"/>
                <a:gd name="T6" fmla="*/ 197 w 385"/>
                <a:gd name="T7" fmla="*/ 440 h 441"/>
                <a:gd name="T8" fmla="*/ 326 w 385"/>
                <a:gd name="T9" fmla="*/ 343 h 441"/>
                <a:gd name="T10" fmla="*/ 346 w 385"/>
                <a:gd name="T11" fmla="*/ 352 h 441"/>
                <a:gd name="T12" fmla="*/ 383 w 385"/>
                <a:gd name="T13" fmla="*/ 280 h 441"/>
                <a:gd name="T14" fmla="*/ 385 w 385"/>
                <a:gd name="T15" fmla="*/ 155 h 441"/>
                <a:gd name="T16" fmla="*/ 384 w 385"/>
                <a:gd name="T17" fmla="*/ 109 h 441"/>
                <a:gd name="T18" fmla="*/ 323 w 385"/>
                <a:gd name="T19" fmla="*/ 97 h 441"/>
                <a:gd name="T20" fmla="*/ 196 w 385"/>
                <a:gd name="T21" fmla="*/ 1 h 441"/>
                <a:gd name="T22" fmla="*/ 153 w 385"/>
                <a:gd name="T23" fmla="*/ 26 h 441"/>
                <a:gd name="T24" fmla="*/ 43 w 385"/>
                <a:gd name="T25" fmla="*/ 86 h 441"/>
                <a:gd name="T26" fmla="*/ 5 w 385"/>
                <a:gd name="T27" fmla="*/ 158 h 441"/>
                <a:gd name="T28" fmla="*/ 3 w 385"/>
                <a:gd name="T29" fmla="*/ 282 h 441"/>
                <a:gd name="T30" fmla="*/ 48 w 385"/>
                <a:gd name="T31" fmla="*/ 344 h 441"/>
                <a:gd name="T32" fmla="*/ 48 w 385"/>
                <a:gd name="T33" fmla="*/ 344 h 441"/>
                <a:gd name="T34" fmla="*/ 84 w 385"/>
                <a:gd name="T35" fmla="*/ 280 h 441"/>
                <a:gd name="T36" fmla="*/ 28 w 385"/>
                <a:gd name="T37" fmla="*/ 171 h 441"/>
                <a:gd name="T38" fmla="*/ 45 w 385"/>
                <a:gd name="T39" fmla="*/ 180 h 441"/>
                <a:gd name="T40" fmla="*/ 79 w 385"/>
                <a:gd name="T41" fmla="*/ 116 h 441"/>
                <a:gd name="T42" fmla="*/ 154 w 385"/>
                <a:gd name="T43" fmla="*/ 370 h 441"/>
                <a:gd name="T44" fmla="*/ 68 w 385"/>
                <a:gd name="T45" fmla="*/ 340 h 441"/>
                <a:gd name="T46" fmla="*/ 124 w 385"/>
                <a:gd name="T47" fmla="*/ 264 h 441"/>
                <a:gd name="T48" fmla="*/ 193 w 385"/>
                <a:gd name="T49" fmla="*/ 218 h 441"/>
                <a:gd name="T50" fmla="*/ 193 w 385"/>
                <a:gd name="T51" fmla="*/ 218 h 441"/>
                <a:gd name="T52" fmla="*/ 196 w 385"/>
                <a:gd name="T53" fmla="*/ 223 h 441"/>
                <a:gd name="T54" fmla="*/ 129 w 385"/>
                <a:gd name="T55" fmla="*/ 260 h 441"/>
                <a:gd name="T56" fmla="*/ 159 w 385"/>
                <a:gd name="T57" fmla="*/ 378 h 441"/>
                <a:gd name="T58" fmla="*/ 194 w 385"/>
                <a:gd name="T59" fmla="*/ 390 h 441"/>
                <a:gd name="T60" fmla="*/ 194 w 385"/>
                <a:gd name="T61" fmla="*/ 390 h 441"/>
                <a:gd name="T62" fmla="*/ 230 w 385"/>
                <a:gd name="T63" fmla="*/ 414 h 441"/>
                <a:gd name="T64" fmla="*/ 235 w 385"/>
                <a:gd name="T65" fmla="*/ 370 h 441"/>
                <a:gd name="T66" fmla="*/ 197 w 385"/>
                <a:gd name="T67" fmla="*/ 303 h 441"/>
                <a:gd name="T68" fmla="*/ 303 w 385"/>
                <a:gd name="T69" fmla="*/ 330 h 441"/>
                <a:gd name="T70" fmla="*/ 342 w 385"/>
                <a:gd name="T71" fmla="*/ 180 h 441"/>
                <a:gd name="T72" fmla="*/ 360 w 385"/>
                <a:gd name="T73" fmla="*/ 171 h 441"/>
                <a:gd name="T74" fmla="*/ 303 w 385"/>
                <a:gd name="T75" fmla="*/ 280 h 441"/>
                <a:gd name="T76" fmla="*/ 342 w 385"/>
                <a:gd name="T77" fmla="*/ 180 h 441"/>
                <a:gd name="T78" fmla="*/ 308 w 385"/>
                <a:gd name="T79" fmla="*/ 153 h 441"/>
                <a:gd name="T80" fmla="*/ 340 w 385"/>
                <a:gd name="T81" fmla="*/ 307 h 441"/>
                <a:gd name="T82" fmla="*/ 346 w 385"/>
                <a:gd name="T83" fmla="*/ 344 h 441"/>
                <a:gd name="T84" fmla="*/ 375 w 385"/>
                <a:gd name="T85" fmla="*/ 283 h 441"/>
                <a:gd name="T86" fmla="*/ 375 w 385"/>
                <a:gd name="T87" fmla="*/ 283 h 441"/>
                <a:gd name="T88" fmla="*/ 378 w 385"/>
                <a:gd name="T89" fmla="*/ 116 h 441"/>
                <a:gd name="T90" fmla="*/ 343 w 385"/>
                <a:gd name="T91" fmla="*/ 129 h 441"/>
                <a:gd name="T92" fmla="*/ 236 w 385"/>
                <a:gd name="T93" fmla="*/ 69 h 441"/>
                <a:gd name="T94" fmla="*/ 302 w 385"/>
                <a:gd name="T95" fmla="*/ 109 h 441"/>
                <a:gd name="T96" fmla="*/ 262 w 385"/>
                <a:gd name="T97" fmla="*/ 178 h 441"/>
                <a:gd name="T98" fmla="*/ 230 w 385"/>
                <a:gd name="T99" fmla="*/ 68 h 441"/>
                <a:gd name="T100" fmla="*/ 230 w 385"/>
                <a:gd name="T101" fmla="*/ 68 h 441"/>
                <a:gd name="T102" fmla="*/ 163 w 385"/>
                <a:gd name="T103" fmla="*/ 26 h 441"/>
                <a:gd name="T104" fmla="*/ 160 w 385"/>
                <a:gd name="T105" fmla="*/ 68 h 441"/>
                <a:gd name="T106" fmla="*/ 153 w 385"/>
                <a:gd name="T107" fmla="*/ 70 h 441"/>
                <a:gd name="T108" fmla="*/ 126 w 385"/>
                <a:gd name="T109" fmla="*/ 178 h 441"/>
                <a:gd name="T110" fmla="*/ 84 w 385"/>
                <a:gd name="T111" fmla="*/ 108 h 441"/>
                <a:gd name="T112" fmla="*/ 76 w 385"/>
                <a:gd name="T113" fmla="*/ 111 h 441"/>
                <a:gd name="T114" fmla="*/ 10 w 385"/>
                <a:gd name="T115" fmla="*/ 153 h 441"/>
                <a:gd name="T116" fmla="*/ 10 w 385"/>
                <a:gd name="T117" fmla="*/ 153 h 441"/>
                <a:gd name="T118" fmla="*/ 12 w 385"/>
                <a:gd name="T119" fmla="*/ 283 h 441"/>
                <a:gd name="T120" fmla="*/ 10 w 385"/>
                <a:gd name="T121" fmla="*/ 32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 h="441">
                  <a:moveTo>
                    <a:pt x="3" y="283"/>
                  </a:moveTo>
                  <a:cubicBezTo>
                    <a:pt x="3" y="283"/>
                    <a:pt x="3" y="283"/>
                    <a:pt x="3" y="283"/>
                  </a:cubicBezTo>
                  <a:cubicBezTo>
                    <a:pt x="3" y="284"/>
                    <a:pt x="3" y="284"/>
                    <a:pt x="3" y="284"/>
                  </a:cubicBezTo>
                  <a:cubicBezTo>
                    <a:pt x="3" y="328"/>
                    <a:pt x="3" y="328"/>
                    <a:pt x="3" y="328"/>
                  </a:cubicBezTo>
                  <a:cubicBezTo>
                    <a:pt x="3" y="329"/>
                    <a:pt x="4" y="330"/>
                    <a:pt x="5" y="330"/>
                  </a:cubicBezTo>
                  <a:cubicBezTo>
                    <a:pt x="43" y="352"/>
                    <a:pt x="43" y="352"/>
                    <a:pt x="43" y="352"/>
                  </a:cubicBezTo>
                  <a:cubicBezTo>
                    <a:pt x="44" y="353"/>
                    <a:pt x="44" y="353"/>
                    <a:pt x="45" y="353"/>
                  </a:cubicBezTo>
                  <a:cubicBezTo>
                    <a:pt x="47" y="352"/>
                    <a:pt x="47" y="352"/>
                    <a:pt x="47" y="352"/>
                  </a:cubicBezTo>
                  <a:cubicBezTo>
                    <a:pt x="61" y="343"/>
                    <a:pt x="61" y="343"/>
                    <a:pt x="61" y="343"/>
                  </a:cubicBezTo>
                  <a:cubicBezTo>
                    <a:pt x="153" y="396"/>
                    <a:pt x="153" y="396"/>
                    <a:pt x="153" y="396"/>
                  </a:cubicBezTo>
                  <a:cubicBezTo>
                    <a:pt x="153" y="416"/>
                    <a:pt x="153" y="416"/>
                    <a:pt x="153" y="416"/>
                  </a:cubicBezTo>
                  <a:cubicBezTo>
                    <a:pt x="153" y="418"/>
                    <a:pt x="154" y="419"/>
                    <a:pt x="155" y="419"/>
                  </a:cubicBezTo>
                  <a:cubicBezTo>
                    <a:pt x="193" y="441"/>
                    <a:pt x="193" y="441"/>
                    <a:pt x="193" y="441"/>
                  </a:cubicBezTo>
                  <a:cubicBezTo>
                    <a:pt x="194" y="441"/>
                    <a:pt x="195" y="441"/>
                    <a:pt x="196" y="441"/>
                  </a:cubicBezTo>
                  <a:cubicBezTo>
                    <a:pt x="197" y="440"/>
                    <a:pt x="197" y="440"/>
                    <a:pt x="197" y="440"/>
                  </a:cubicBezTo>
                  <a:cubicBezTo>
                    <a:pt x="197" y="440"/>
                    <a:pt x="197" y="440"/>
                    <a:pt x="197" y="440"/>
                  </a:cubicBezTo>
                  <a:cubicBezTo>
                    <a:pt x="235" y="419"/>
                    <a:pt x="235" y="419"/>
                    <a:pt x="235" y="419"/>
                  </a:cubicBezTo>
                  <a:cubicBezTo>
                    <a:pt x="236" y="418"/>
                    <a:pt x="236" y="417"/>
                    <a:pt x="236" y="416"/>
                  </a:cubicBezTo>
                  <a:cubicBezTo>
                    <a:pt x="236" y="395"/>
                    <a:pt x="236" y="395"/>
                    <a:pt x="236" y="395"/>
                  </a:cubicBezTo>
                  <a:cubicBezTo>
                    <a:pt x="326" y="343"/>
                    <a:pt x="326" y="343"/>
                    <a:pt x="326" y="343"/>
                  </a:cubicBezTo>
                  <a:cubicBezTo>
                    <a:pt x="342" y="352"/>
                    <a:pt x="342" y="352"/>
                    <a:pt x="342" y="352"/>
                  </a:cubicBezTo>
                  <a:cubicBezTo>
                    <a:pt x="342" y="353"/>
                    <a:pt x="343" y="353"/>
                    <a:pt x="344" y="353"/>
                  </a:cubicBezTo>
                  <a:cubicBezTo>
                    <a:pt x="346" y="352"/>
                    <a:pt x="346" y="352"/>
                    <a:pt x="346" y="352"/>
                  </a:cubicBezTo>
                  <a:cubicBezTo>
                    <a:pt x="346" y="352"/>
                    <a:pt x="346" y="352"/>
                    <a:pt x="346" y="352"/>
                  </a:cubicBezTo>
                  <a:cubicBezTo>
                    <a:pt x="383" y="330"/>
                    <a:pt x="383" y="330"/>
                    <a:pt x="383" y="330"/>
                  </a:cubicBezTo>
                  <a:cubicBezTo>
                    <a:pt x="384" y="330"/>
                    <a:pt x="385" y="328"/>
                    <a:pt x="385" y="327"/>
                  </a:cubicBezTo>
                  <a:cubicBezTo>
                    <a:pt x="384" y="281"/>
                    <a:pt x="384" y="281"/>
                    <a:pt x="384" y="281"/>
                  </a:cubicBezTo>
                  <a:cubicBezTo>
                    <a:pt x="383" y="281"/>
                    <a:pt x="383" y="281"/>
                    <a:pt x="383" y="280"/>
                  </a:cubicBezTo>
                  <a:cubicBezTo>
                    <a:pt x="366" y="271"/>
                    <a:pt x="366" y="271"/>
                    <a:pt x="366" y="271"/>
                  </a:cubicBezTo>
                  <a:cubicBezTo>
                    <a:pt x="366" y="167"/>
                    <a:pt x="366" y="167"/>
                    <a:pt x="366" y="167"/>
                  </a:cubicBezTo>
                  <a:cubicBezTo>
                    <a:pt x="383" y="158"/>
                    <a:pt x="383" y="158"/>
                    <a:pt x="383" y="158"/>
                  </a:cubicBezTo>
                  <a:cubicBezTo>
                    <a:pt x="384" y="157"/>
                    <a:pt x="385" y="156"/>
                    <a:pt x="385" y="155"/>
                  </a:cubicBezTo>
                  <a:cubicBezTo>
                    <a:pt x="384" y="110"/>
                    <a:pt x="384" y="110"/>
                    <a:pt x="384" y="110"/>
                  </a:cubicBezTo>
                  <a:cubicBezTo>
                    <a:pt x="384" y="110"/>
                    <a:pt x="384" y="110"/>
                    <a:pt x="384" y="109"/>
                  </a:cubicBezTo>
                  <a:cubicBezTo>
                    <a:pt x="384" y="109"/>
                    <a:pt x="384" y="109"/>
                    <a:pt x="384" y="109"/>
                  </a:cubicBezTo>
                  <a:cubicBezTo>
                    <a:pt x="384" y="109"/>
                    <a:pt x="384" y="109"/>
                    <a:pt x="384" y="109"/>
                  </a:cubicBezTo>
                  <a:cubicBezTo>
                    <a:pt x="383" y="108"/>
                    <a:pt x="383" y="108"/>
                    <a:pt x="383" y="108"/>
                  </a:cubicBezTo>
                  <a:cubicBezTo>
                    <a:pt x="344" y="86"/>
                    <a:pt x="344" y="86"/>
                    <a:pt x="344" y="86"/>
                  </a:cubicBezTo>
                  <a:cubicBezTo>
                    <a:pt x="344" y="85"/>
                    <a:pt x="342" y="85"/>
                    <a:pt x="341" y="86"/>
                  </a:cubicBezTo>
                  <a:cubicBezTo>
                    <a:pt x="323" y="97"/>
                    <a:pt x="323" y="97"/>
                    <a:pt x="323" y="97"/>
                  </a:cubicBezTo>
                  <a:cubicBezTo>
                    <a:pt x="236" y="46"/>
                    <a:pt x="236" y="46"/>
                    <a:pt x="236" y="46"/>
                  </a:cubicBezTo>
                  <a:cubicBezTo>
                    <a:pt x="235" y="24"/>
                    <a:pt x="235" y="24"/>
                    <a:pt x="235" y="24"/>
                  </a:cubicBezTo>
                  <a:cubicBezTo>
                    <a:pt x="235" y="23"/>
                    <a:pt x="235" y="23"/>
                    <a:pt x="234" y="22"/>
                  </a:cubicBezTo>
                  <a:cubicBezTo>
                    <a:pt x="196" y="1"/>
                    <a:pt x="196" y="1"/>
                    <a:pt x="196" y="1"/>
                  </a:cubicBezTo>
                  <a:cubicBezTo>
                    <a:pt x="195" y="0"/>
                    <a:pt x="194" y="0"/>
                    <a:pt x="193" y="1"/>
                  </a:cubicBezTo>
                  <a:cubicBezTo>
                    <a:pt x="154" y="23"/>
                    <a:pt x="154" y="23"/>
                    <a:pt x="154" y="23"/>
                  </a:cubicBezTo>
                  <a:cubicBezTo>
                    <a:pt x="154" y="23"/>
                    <a:pt x="154" y="23"/>
                    <a:pt x="154" y="23"/>
                  </a:cubicBezTo>
                  <a:cubicBezTo>
                    <a:pt x="153" y="26"/>
                    <a:pt x="153" y="26"/>
                    <a:pt x="153" y="26"/>
                  </a:cubicBezTo>
                  <a:cubicBezTo>
                    <a:pt x="153" y="45"/>
                    <a:pt x="153" y="45"/>
                    <a:pt x="153" y="45"/>
                  </a:cubicBezTo>
                  <a:cubicBezTo>
                    <a:pt x="64" y="97"/>
                    <a:pt x="64" y="97"/>
                    <a:pt x="64" y="97"/>
                  </a:cubicBezTo>
                  <a:cubicBezTo>
                    <a:pt x="46" y="86"/>
                    <a:pt x="46" y="86"/>
                    <a:pt x="46" y="86"/>
                  </a:cubicBezTo>
                  <a:cubicBezTo>
                    <a:pt x="45" y="85"/>
                    <a:pt x="44" y="85"/>
                    <a:pt x="43" y="86"/>
                  </a:cubicBezTo>
                  <a:cubicBezTo>
                    <a:pt x="4" y="109"/>
                    <a:pt x="4" y="109"/>
                    <a:pt x="4" y="109"/>
                  </a:cubicBezTo>
                  <a:cubicBezTo>
                    <a:pt x="3" y="111"/>
                    <a:pt x="3" y="111"/>
                    <a:pt x="3" y="111"/>
                  </a:cubicBezTo>
                  <a:cubicBezTo>
                    <a:pt x="3" y="155"/>
                    <a:pt x="3" y="155"/>
                    <a:pt x="3" y="155"/>
                  </a:cubicBezTo>
                  <a:cubicBezTo>
                    <a:pt x="3" y="156"/>
                    <a:pt x="4" y="157"/>
                    <a:pt x="5" y="158"/>
                  </a:cubicBezTo>
                  <a:cubicBezTo>
                    <a:pt x="21" y="167"/>
                    <a:pt x="21" y="167"/>
                    <a:pt x="21" y="167"/>
                  </a:cubicBezTo>
                  <a:cubicBezTo>
                    <a:pt x="21" y="271"/>
                    <a:pt x="21" y="271"/>
                    <a:pt x="21" y="271"/>
                  </a:cubicBezTo>
                  <a:cubicBezTo>
                    <a:pt x="4" y="281"/>
                    <a:pt x="4" y="281"/>
                    <a:pt x="4" y="281"/>
                  </a:cubicBezTo>
                  <a:cubicBezTo>
                    <a:pt x="3" y="282"/>
                    <a:pt x="3" y="282"/>
                    <a:pt x="3" y="282"/>
                  </a:cubicBezTo>
                  <a:cubicBezTo>
                    <a:pt x="0" y="281"/>
                    <a:pt x="0" y="281"/>
                    <a:pt x="0" y="281"/>
                  </a:cubicBezTo>
                  <a:cubicBezTo>
                    <a:pt x="0" y="281"/>
                    <a:pt x="0" y="281"/>
                    <a:pt x="0" y="281"/>
                  </a:cubicBezTo>
                  <a:cubicBezTo>
                    <a:pt x="3" y="283"/>
                    <a:pt x="3" y="283"/>
                    <a:pt x="3" y="283"/>
                  </a:cubicBezTo>
                  <a:close/>
                  <a:moveTo>
                    <a:pt x="48" y="344"/>
                  </a:moveTo>
                  <a:cubicBezTo>
                    <a:pt x="47" y="307"/>
                    <a:pt x="47" y="307"/>
                    <a:pt x="47" y="307"/>
                  </a:cubicBezTo>
                  <a:cubicBezTo>
                    <a:pt x="79" y="289"/>
                    <a:pt x="79" y="289"/>
                    <a:pt x="79" y="289"/>
                  </a:cubicBezTo>
                  <a:cubicBezTo>
                    <a:pt x="80" y="326"/>
                    <a:pt x="80" y="326"/>
                    <a:pt x="80" y="326"/>
                  </a:cubicBezTo>
                  <a:lnTo>
                    <a:pt x="48" y="344"/>
                  </a:lnTo>
                  <a:close/>
                  <a:moveTo>
                    <a:pt x="81" y="159"/>
                  </a:moveTo>
                  <a:cubicBezTo>
                    <a:pt x="122" y="183"/>
                    <a:pt x="122" y="183"/>
                    <a:pt x="122" y="183"/>
                  </a:cubicBezTo>
                  <a:cubicBezTo>
                    <a:pt x="122" y="258"/>
                    <a:pt x="122" y="258"/>
                    <a:pt x="122" y="258"/>
                  </a:cubicBezTo>
                  <a:cubicBezTo>
                    <a:pt x="84" y="280"/>
                    <a:pt x="84" y="280"/>
                    <a:pt x="84" y="280"/>
                  </a:cubicBezTo>
                  <a:cubicBezTo>
                    <a:pt x="46" y="259"/>
                    <a:pt x="46" y="259"/>
                    <a:pt x="46" y="259"/>
                  </a:cubicBezTo>
                  <a:cubicBezTo>
                    <a:pt x="45" y="258"/>
                    <a:pt x="44" y="258"/>
                    <a:pt x="43" y="259"/>
                  </a:cubicBezTo>
                  <a:cubicBezTo>
                    <a:pt x="28" y="267"/>
                    <a:pt x="28" y="267"/>
                    <a:pt x="28" y="267"/>
                  </a:cubicBezTo>
                  <a:cubicBezTo>
                    <a:pt x="28" y="171"/>
                    <a:pt x="28" y="171"/>
                    <a:pt x="28" y="171"/>
                  </a:cubicBezTo>
                  <a:cubicBezTo>
                    <a:pt x="43" y="180"/>
                    <a:pt x="43" y="180"/>
                    <a:pt x="43" y="180"/>
                  </a:cubicBezTo>
                  <a:cubicBezTo>
                    <a:pt x="43" y="180"/>
                    <a:pt x="43" y="180"/>
                    <a:pt x="44" y="180"/>
                  </a:cubicBezTo>
                  <a:cubicBezTo>
                    <a:pt x="44" y="180"/>
                    <a:pt x="44" y="180"/>
                    <a:pt x="44" y="180"/>
                  </a:cubicBezTo>
                  <a:cubicBezTo>
                    <a:pt x="44" y="180"/>
                    <a:pt x="45" y="180"/>
                    <a:pt x="45" y="180"/>
                  </a:cubicBezTo>
                  <a:cubicBezTo>
                    <a:pt x="46" y="180"/>
                    <a:pt x="46" y="180"/>
                    <a:pt x="46" y="180"/>
                  </a:cubicBezTo>
                  <a:lnTo>
                    <a:pt x="81" y="159"/>
                  </a:lnTo>
                  <a:close/>
                  <a:moveTo>
                    <a:pt x="47" y="135"/>
                  </a:moveTo>
                  <a:cubicBezTo>
                    <a:pt x="79" y="116"/>
                    <a:pt x="79" y="116"/>
                    <a:pt x="79" y="116"/>
                  </a:cubicBezTo>
                  <a:cubicBezTo>
                    <a:pt x="80" y="153"/>
                    <a:pt x="80" y="153"/>
                    <a:pt x="80" y="153"/>
                  </a:cubicBezTo>
                  <a:cubicBezTo>
                    <a:pt x="48" y="172"/>
                    <a:pt x="48" y="172"/>
                    <a:pt x="48" y="172"/>
                  </a:cubicBezTo>
                  <a:lnTo>
                    <a:pt x="47" y="135"/>
                  </a:lnTo>
                  <a:close/>
                  <a:moveTo>
                    <a:pt x="154" y="370"/>
                  </a:moveTo>
                  <a:cubicBezTo>
                    <a:pt x="153" y="372"/>
                    <a:pt x="153" y="372"/>
                    <a:pt x="153" y="372"/>
                  </a:cubicBezTo>
                  <a:cubicBezTo>
                    <a:pt x="153" y="372"/>
                    <a:pt x="153" y="372"/>
                    <a:pt x="153" y="372"/>
                  </a:cubicBezTo>
                  <a:cubicBezTo>
                    <a:pt x="153" y="389"/>
                    <a:pt x="153" y="389"/>
                    <a:pt x="153" y="389"/>
                  </a:cubicBezTo>
                  <a:cubicBezTo>
                    <a:pt x="68" y="340"/>
                    <a:pt x="68" y="340"/>
                    <a:pt x="68" y="340"/>
                  </a:cubicBezTo>
                  <a:cubicBezTo>
                    <a:pt x="84" y="330"/>
                    <a:pt x="84" y="330"/>
                    <a:pt x="84" y="330"/>
                  </a:cubicBezTo>
                  <a:cubicBezTo>
                    <a:pt x="85" y="330"/>
                    <a:pt x="86" y="328"/>
                    <a:pt x="86" y="327"/>
                  </a:cubicBezTo>
                  <a:cubicBezTo>
                    <a:pt x="86" y="287"/>
                    <a:pt x="86" y="287"/>
                    <a:pt x="86" y="287"/>
                  </a:cubicBezTo>
                  <a:cubicBezTo>
                    <a:pt x="124" y="264"/>
                    <a:pt x="124" y="264"/>
                    <a:pt x="124" y="264"/>
                  </a:cubicBezTo>
                  <a:cubicBezTo>
                    <a:pt x="191" y="302"/>
                    <a:pt x="191" y="302"/>
                    <a:pt x="191" y="302"/>
                  </a:cubicBezTo>
                  <a:cubicBezTo>
                    <a:pt x="191" y="349"/>
                    <a:pt x="191" y="349"/>
                    <a:pt x="191" y="349"/>
                  </a:cubicBezTo>
                  <a:lnTo>
                    <a:pt x="154" y="370"/>
                  </a:lnTo>
                  <a:close/>
                  <a:moveTo>
                    <a:pt x="193" y="218"/>
                  </a:moveTo>
                  <a:cubicBezTo>
                    <a:pt x="131" y="182"/>
                    <a:pt x="131" y="182"/>
                    <a:pt x="131" y="182"/>
                  </a:cubicBezTo>
                  <a:cubicBezTo>
                    <a:pt x="194" y="146"/>
                    <a:pt x="194" y="146"/>
                    <a:pt x="194" y="146"/>
                  </a:cubicBezTo>
                  <a:cubicBezTo>
                    <a:pt x="256" y="182"/>
                    <a:pt x="256" y="182"/>
                    <a:pt x="256" y="182"/>
                  </a:cubicBezTo>
                  <a:lnTo>
                    <a:pt x="193" y="218"/>
                  </a:lnTo>
                  <a:close/>
                  <a:moveTo>
                    <a:pt x="259" y="187"/>
                  </a:moveTo>
                  <a:cubicBezTo>
                    <a:pt x="259" y="259"/>
                    <a:pt x="259" y="259"/>
                    <a:pt x="259" y="259"/>
                  </a:cubicBezTo>
                  <a:cubicBezTo>
                    <a:pt x="197" y="295"/>
                    <a:pt x="197" y="295"/>
                    <a:pt x="197" y="295"/>
                  </a:cubicBezTo>
                  <a:cubicBezTo>
                    <a:pt x="196" y="223"/>
                    <a:pt x="196" y="223"/>
                    <a:pt x="196" y="223"/>
                  </a:cubicBezTo>
                  <a:lnTo>
                    <a:pt x="259" y="187"/>
                  </a:lnTo>
                  <a:close/>
                  <a:moveTo>
                    <a:pt x="190" y="223"/>
                  </a:moveTo>
                  <a:cubicBezTo>
                    <a:pt x="191" y="295"/>
                    <a:pt x="191" y="295"/>
                    <a:pt x="191" y="295"/>
                  </a:cubicBezTo>
                  <a:cubicBezTo>
                    <a:pt x="129" y="260"/>
                    <a:pt x="129" y="260"/>
                    <a:pt x="129" y="260"/>
                  </a:cubicBezTo>
                  <a:cubicBezTo>
                    <a:pt x="128" y="188"/>
                    <a:pt x="128" y="188"/>
                    <a:pt x="128" y="188"/>
                  </a:cubicBezTo>
                  <a:lnTo>
                    <a:pt x="190" y="223"/>
                  </a:lnTo>
                  <a:close/>
                  <a:moveTo>
                    <a:pt x="160" y="415"/>
                  </a:moveTo>
                  <a:cubicBezTo>
                    <a:pt x="159" y="378"/>
                    <a:pt x="159" y="378"/>
                    <a:pt x="159" y="378"/>
                  </a:cubicBezTo>
                  <a:cubicBezTo>
                    <a:pt x="191" y="396"/>
                    <a:pt x="191" y="396"/>
                    <a:pt x="191" y="396"/>
                  </a:cubicBezTo>
                  <a:cubicBezTo>
                    <a:pt x="192" y="433"/>
                    <a:pt x="192" y="433"/>
                    <a:pt x="192" y="433"/>
                  </a:cubicBezTo>
                  <a:lnTo>
                    <a:pt x="160" y="415"/>
                  </a:lnTo>
                  <a:close/>
                  <a:moveTo>
                    <a:pt x="194" y="390"/>
                  </a:moveTo>
                  <a:cubicBezTo>
                    <a:pt x="163" y="372"/>
                    <a:pt x="163" y="372"/>
                    <a:pt x="163" y="372"/>
                  </a:cubicBezTo>
                  <a:cubicBezTo>
                    <a:pt x="195" y="354"/>
                    <a:pt x="195" y="354"/>
                    <a:pt x="195" y="354"/>
                  </a:cubicBezTo>
                  <a:cubicBezTo>
                    <a:pt x="226" y="372"/>
                    <a:pt x="226" y="372"/>
                    <a:pt x="226" y="372"/>
                  </a:cubicBezTo>
                  <a:lnTo>
                    <a:pt x="194" y="390"/>
                  </a:lnTo>
                  <a:close/>
                  <a:moveTo>
                    <a:pt x="198" y="433"/>
                  </a:moveTo>
                  <a:cubicBezTo>
                    <a:pt x="197" y="396"/>
                    <a:pt x="197" y="396"/>
                    <a:pt x="197" y="396"/>
                  </a:cubicBezTo>
                  <a:cubicBezTo>
                    <a:pt x="230" y="377"/>
                    <a:pt x="230" y="377"/>
                    <a:pt x="230" y="377"/>
                  </a:cubicBezTo>
                  <a:cubicBezTo>
                    <a:pt x="230" y="414"/>
                    <a:pt x="230" y="414"/>
                    <a:pt x="230" y="414"/>
                  </a:cubicBezTo>
                  <a:lnTo>
                    <a:pt x="198" y="433"/>
                  </a:lnTo>
                  <a:close/>
                  <a:moveTo>
                    <a:pt x="236" y="388"/>
                  </a:moveTo>
                  <a:cubicBezTo>
                    <a:pt x="236" y="371"/>
                    <a:pt x="236" y="371"/>
                    <a:pt x="236" y="371"/>
                  </a:cubicBezTo>
                  <a:cubicBezTo>
                    <a:pt x="235" y="370"/>
                    <a:pt x="235" y="370"/>
                    <a:pt x="235" y="370"/>
                  </a:cubicBezTo>
                  <a:cubicBezTo>
                    <a:pt x="235" y="370"/>
                    <a:pt x="235" y="370"/>
                    <a:pt x="235" y="370"/>
                  </a:cubicBezTo>
                  <a:cubicBezTo>
                    <a:pt x="235" y="370"/>
                    <a:pt x="235" y="369"/>
                    <a:pt x="234" y="369"/>
                  </a:cubicBezTo>
                  <a:cubicBezTo>
                    <a:pt x="197" y="348"/>
                    <a:pt x="197" y="348"/>
                    <a:pt x="197" y="348"/>
                  </a:cubicBezTo>
                  <a:cubicBezTo>
                    <a:pt x="197" y="303"/>
                    <a:pt x="197" y="303"/>
                    <a:pt x="197" y="303"/>
                  </a:cubicBezTo>
                  <a:cubicBezTo>
                    <a:pt x="263" y="264"/>
                    <a:pt x="263" y="264"/>
                    <a:pt x="263" y="264"/>
                  </a:cubicBezTo>
                  <a:cubicBezTo>
                    <a:pt x="301" y="287"/>
                    <a:pt x="301" y="287"/>
                    <a:pt x="301" y="287"/>
                  </a:cubicBezTo>
                  <a:cubicBezTo>
                    <a:pt x="302" y="328"/>
                    <a:pt x="302" y="328"/>
                    <a:pt x="302" y="328"/>
                  </a:cubicBezTo>
                  <a:cubicBezTo>
                    <a:pt x="302" y="329"/>
                    <a:pt x="302" y="330"/>
                    <a:pt x="303" y="330"/>
                  </a:cubicBezTo>
                  <a:cubicBezTo>
                    <a:pt x="320" y="340"/>
                    <a:pt x="320" y="340"/>
                    <a:pt x="320" y="340"/>
                  </a:cubicBezTo>
                  <a:lnTo>
                    <a:pt x="236" y="388"/>
                  </a:lnTo>
                  <a:close/>
                  <a:moveTo>
                    <a:pt x="342" y="180"/>
                  </a:moveTo>
                  <a:cubicBezTo>
                    <a:pt x="342" y="180"/>
                    <a:pt x="342" y="180"/>
                    <a:pt x="342" y="180"/>
                  </a:cubicBezTo>
                  <a:cubicBezTo>
                    <a:pt x="342" y="180"/>
                    <a:pt x="342" y="180"/>
                    <a:pt x="342" y="180"/>
                  </a:cubicBezTo>
                  <a:cubicBezTo>
                    <a:pt x="343" y="180"/>
                    <a:pt x="343" y="180"/>
                    <a:pt x="344" y="180"/>
                  </a:cubicBezTo>
                  <a:cubicBezTo>
                    <a:pt x="345" y="180"/>
                    <a:pt x="345" y="180"/>
                    <a:pt x="345" y="180"/>
                  </a:cubicBezTo>
                  <a:cubicBezTo>
                    <a:pt x="360" y="171"/>
                    <a:pt x="360" y="171"/>
                    <a:pt x="360" y="171"/>
                  </a:cubicBezTo>
                  <a:cubicBezTo>
                    <a:pt x="360" y="267"/>
                    <a:pt x="360" y="267"/>
                    <a:pt x="360" y="267"/>
                  </a:cubicBezTo>
                  <a:cubicBezTo>
                    <a:pt x="344" y="259"/>
                    <a:pt x="344" y="259"/>
                    <a:pt x="344" y="259"/>
                  </a:cubicBezTo>
                  <a:cubicBezTo>
                    <a:pt x="344" y="258"/>
                    <a:pt x="342" y="258"/>
                    <a:pt x="341" y="259"/>
                  </a:cubicBezTo>
                  <a:cubicBezTo>
                    <a:pt x="303" y="280"/>
                    <a:pt x="303" y="280"/>
                    <a:pt x="303" y="280"/>
                  </a:cubicBezTo>
                  <a:cubicBezTo>
                    <a:pt x="266" y="259"/>
                    <a:pt x="266" y="259"/>
                    <a:pt x="266" y="259"/>
                  </a:cubicBezTo>
                  <a:cubicBezTo>
                    <a:pt x="265" y="183"/>
                    <a:pt x="265" y="183"/>
                    <a:pt x="265" y="183"/>
                  </a:cubicBezTo>
                  <a:cubicBezTo>
                    <a:pt x="306" y="159"/>
                    <a:pt x="306" y="159"/>
                    <a:pt x="306" y="159"/>
                  </a:cubicBezTo>
                  <a:lnTo>
                    <a:pt x="342" y="180"/>
                  </a:lnTo>
                  <a:close/>
                  <a:moveTo>
                    <a:pt x="308" y="116"/>
                  </a:moveTo>
                  <a:cubicBezTo>
                    <a:pt x="340" y="135"/>
                    <a:pt x="340" y="135"/>
                    <a:pt x="340" y="135"/>
                  </a:cubicBezTo>
                  <a:cubicBezTo>
                    <a:pt x="340" y="171"/>
                    <a:pt x="340" y="171"/>
                    <a:pt x="340" y="171"/>
                  </a:cubicBezTo>
                  <a:cubicBezTo>
                    <a:pt x="308" y="153"/>
                    <a:pt x="308" y="153"/>
                    <a:pt x="308" y="153"/>
                  </a:cubicBezTo>
                  <a:lnTo>
                    <a:pt x="308" y="116"/>
                  </a:lnTo>
                  <a:close/>
                  <a:moveTo>
                    <a:pt x="308" y="326"/>
                  </a:moveTo>
                  <a:cubicBezTo>
                    <a:pt x="308" y="289"/>
                    <a:pt x="308" y="289"/>
                    <a:pt x="308" y="289"/>
                  </a:cubicBezTo>
                  <a:cubicBezTo>
                    <a:pt x="340" y="307"/>
                    <a:pt x="340" y="307"/>
                    <a:pt x="340" y="307"/>
                  </a:cubicBezTo>
                  <a:cubicBezTo>
                    <a:pt x="340" y="344"/>
                    <a:pt x="340" y="344"/>
                    <a:pt x="340" y="344"/>
                  </a:cubicBezTo>
                  <a:lnTo>
                    <a:pt x="308" y="326"/>
                  </a:lnTo>
                  <a:close/>
                  <a:moveTo>
                    <a:pt x="378" y="326"/>
                  </a:moveTo>
                  <a:cubicBezTo>
                    <a:pt x="346" y="344"/>
                    <a:pt x="346" y="344"/>
                    <a:pt x="346" y="344"/>
                  </a:cubicBezTo>
                  <a:cubicBezTo>
                    <a:pt x="346" y="307"/>
                    <a:pt x="346" y="307"/>
                    <a:pt x="346" y="307"/>
                  </a:cubicBezTo>
                  <a:cubicBezTo>
                    <a:pt x="378" y="289"/>
                    <a:pt x="378" y="289"/>
                    <a:pt x="378" y="289"/>
                  </a:cubicBezTo>
                  <a:lnTo>
                    <a:pt x="378" y="326"/>
                  </a:lnTo>
                  <a:close/>
                  <a:moveTo>
                    <a:pt x="375" y="283"/>
                  </a:moveTo>
                  <a:cubicBezTo>
                    <a:pt x="343" y="302"/>
                    <a:pt x="343" y="302"/>
                    <a:pt x="343" y="302"/>
                  </a:cubicBezTo>
                  <a:cubicBezTo>
                    <a:pt x="311" y="283"/>
                    <a:pt x="311" y="283"/>
                    <a:pt x="311" y="283"/>
                  </a:cubicBezTo>
                  <a:cubicBezTo>
                    <a:pt x="343" y="265"/>
                    <a:pt x="343" y="265"/>
                    <a:pt x="343" y="265"/>
                  </a:cubicBezTo>
                  <a:lnTo>
                    <a:pt x="375" y="283"/>
                  </a:lnTo>
                  <a:close/>
                  <a:moveTo>
                    <a:pt x="378" y="153"/>
                  </a:moveTo>
                  <a:cubicBezTo>
                    <a:pt x="346" y="172"/>
                    <a:pt x="346" y="172"/>
                    <a:pt x="346" y="172"/>
                  </a:cubicBezTo>
                  <a:cubicBezTo>
                    <a:pt x="346" y="135"/>
                    <a:pt x="346" y="135"/>
                    <a:pt x="346" y="135"/>
                  </a:cubicBezTo>
                  <a:cubicBezTo>
                    <a:pt x="378" y="116"/>
                    <a:pt x="378" y="116"/>
                    <a:pt x="378" y="116"/>
                  </a:cubicBezTo>
                  <a:lnTo>
                    <a:pt x="378" y="153"/>
                  </a:lnTo>
                  <a:close/>
                  <a:moveTo>
                    <a:pt x="343" y="92"/>
                  </a:moveTo>
                  <a:cubicBezTo>
                    <a:pt x="375" y="111"/>
                    <a:pt x="375" y="111"/>
                    <a:pt x="375" y="111"/>
                  </a:cubicBezTo>
                  <a:cubicBezTo>
                    <a:pt x="343" y="129"/>
                    <a:pt x="343" y="129"/>
                    <a:pt x="343" y="129"/>
                  </a:cubicBezTo>
                  <a:cubicBezTo>
                    <a:pt x="311" y="111"/>
                    <a:pt x="311" y="111"/>
                    <a:pt x="311" y="111"/>
                  </a:cubicBezTo>
                  <a:lnTo>
                    <a:pt x="343" y="92"/>
                  </a:lnTo>
                  <a:close/>
                  <a:moveTo>
                    <a:pt x="235" y="72"/>
                  </a:moveTo>
                  <a:cubicBezTo>
                    <a:pt x="236" y="72"/>
                    <a:pt x="236" y="71"/>
                    <a:pt x="236" y="69"/>
                  </a:cubicBezTo>
                  <a:cubicBezTo>
                    <a:pt x="236" y="54"/>
                    <a:pt x="236" y="54"/>
                    <a:pt x="236" y="54"/>
                  </a:cubicBezTo>
                  <a:cubicBezTo>
                    <a:pt x="317" y="100"/>
                    <a:pt x="317" y="100"/>
                    <a:pt x="317" y="100"/>
                  </a:cubicBezTo>
                  <a:cubicBezTo>
                    <a:pt x="303" y="109"/>
                    <a:pt x="303" y="109"/>
                    <a:pt x="303" y="109"/>
                  </a:cubicBezTo>
                  <a:cubicBezTo>
                    <a:pt x="302" y="109"/>
                    <a:pt x="302" y="109"/>
                    <a:pt x="302" y="109"/>
                  </a:cubicBezTo>
                  <a:cubicBezTo>
                    <a:pt x="302" y="110"/>
                    <a:pt x="302" y="110"/>
                    <a:pt x="302" y="110"/>
                  </a:cubicBezTo>
                  <a:cubicBezTo>
                    <a:pt x="301" y="111"/>
                    <a:pt x="301" y="111"/>
                    <a:pt x="301" y="111"/>
                  </a:cubicBezTo>
                  <a:cubicBezTo>
                    <a:pt x="302" y="155"/>
                    <a:pt x="302" y="155"/>
                    <a:pt x="302" y="155"/>
                  </a:cubicBezTo>
                  <a:cubicBezTo>
                    <a:pt x="262" y="178"/>
                    <a:pt x="262" y="178"/>
                    <a:pt x="262" y="178"/>
                  </a:cubicBezTo>
                  <a:cubicBezTo>
                    <a:pt x="197" y="141"/>
                    <a:pt x="197" y="141"/>
                    <a:pt x="197" y="141"/>
                  </a:cubicBezTo>
                  <a:cubicBezTo>
                    <a:pt x="197" y="94"/>
                    <a:pt x="197" y="94"/>
                    <a:pt x="197" y="94"/>
                  </a:cubicBezTo>
                  <a:lnTo>
                    <a:pt x="235" y="72"/>
                  </a:lnTo>
                  <a:close/>
                  <a:moveTo>
                    <a:pt x="230" y="68"/>
                  </a:moveTo>
                  <a:cubicBezTo>
                    <a:pt x="198" y="86"/>
                    <a:pt x="198" y="86"/>
                    <a:pt x="198" y="86"/>
                  </a:cubicBezTo>
                  <a:cubicBezTo>
                    <a:pt x="197" y="49"/>
                    <a:pt x="197" y="49"/>
                    <a:pt x="197" y="49"/>
                  </a:cubicBezTo>
                  <a:cubicBezTo>
                    <a:pt x="230" y="31"/>
                    <a:pt x="230" y="31"/>
                    <a:pt x="230" y="31"/>
                  </a:cubicBezTo>
                  <a:lnTo>
                    <a:pt x="230" y="68"/>
                  </a:lnTo>
                  <a:close/>
                  <a:moveTo>
                    <a:pt x="195" y="7"/>
                  </a:moveTo>
                  <a:cubicBezTo>
                    <a:pt x="226" y="25"/>
                    <a:pt x="226" y="25"/>
                    <a:pt x="226" y="25"/>
                  </a:cubicBezTo>
                  <a:cubicBezTo>
                    <a:pt x="194" y="44"/>
                    <a:pt x="194" y="44"/>
                    <a:pt x="194" y="44"/>
                  </a:cubicBezTo>
                  <a:cubicBezTo>
                    <a:pt x="163" y="26"/>
                    <a:pt x="163" y="26"/>
                    <a:pt x="163" y="26"/>
                  </a:cubicBezTo>
                  <a:lnTo>
                    <a:pt x="195" y="7"/>
                  </a:lnTo>
                  <a:close/>
                  <a:moveTo>
                    <a:pt x="191" y="49"/>
                  </a:moveTo>
                  <a:cubicBezTo>
                    <a:pt x="192" y="86"/>
                    <a:pt x="192" y="86"/>
                    <a:pt x="192" y="86"/>
                  </a:cubicBezTo>
                  <a:cubicBezTo>
                    <a:pt x="160" y="68"/>
                    <a:pt x="160" y="68"/>
                    <a:pt x="160" y="68"/>
                  </a:cubicBezTo>
                  <a:cubicBezTo>
                    <a:pt x="159" y="31"/>
                    <a:pt x="159" y="31"/>
                    <a:pt x="159" y="31"/>
                  </a:cubicBezTo>
                  <a:lnTo>
                    <a:pt x="191" y="49"/>
                  </a:lnTo>
                  <a:close/>
                  <a:moveTo>
                    <a:pt x="153" y="53"/>
                  </a:moveTo>
                  <a:cubicBezTo>
                    <a:pt x="153" y="70"/>
                    <a:pt x="153" y="70"/>
                    <a:pt x="153" y="70"/>
                  </a:cubicBezTo>
                  <a:cubicBezTo>
                    <a:pt x="153" y="71"/>
                    <a:pt x="154" y="72"/>
                    <a:pt x="155" y="73"/>
                  </a:cubicBezTo>
                  <a:cubicBezTo>
                    <a:pt x="191" y="93"/>
                    <a:pt x="191" y="93"/>
                    <a:pt x="191" y="93"/>
                  </a:cubicBezTo>
                  <a:cubicBezTo>
                    <a:pt x="191" y="141"/>
                    <a:pt x="191" y="141"/>
                    <a:pt x="191" y="141"/>
                  </a:cubicBezTo>
                  <a:cubicBezTo>
                    <a:pt x="126" y="178"/>
                    <a:pt x="126" y="178"/>
                    <a:pt x="126" y="178"/>
                  </a:cubicBezTo>
                  <a:cubicBezTo>
                    <a:pt x="86" y="155"/>
                    <a:pt x="86" y="155"/>
                    <a:pt x="86" y="155"/>
                  </a:cubicBezTo>
                  <a:cubicBezTo>
                    <a:pt x="85" y="109"/>
                    <a:pt x="85" y="109"/>
                    <a:pt x="85" y="109"/>
                  </a:cubicBezTo>
                  <a:cubicBezTo>
                    <a:pt x="85" y="109"/>
                    <a:pt x="85" y="109"/>
                    <a:pt x="85" y="109"/>
                  </a:cubicBezTo>
                  <a:cubicBezTo>
                    <a:pt x="85" y="108"/>
                    <a:pt x="84" y="108"/>
                    <a:pt x="84" y="108"/>
                  </a:cubicBezTo>
                  <a:cubicBezTo>
                    <a:pt x="71" y="100"/>
                    <a:pt x="71" y="100"/>
                    <a:pt x="71" y="100"/>
                  </a:cubicBezTo>
                  <a:lnTo>
                    <a:pt x="153" y="53"/>
                  </a:lnTo>
                  <a:close/>
                  <a:moveTo>
                    <a:pt x="44" y="92"/>
                  </a:moveTo>
                  <a:cubicBezTo>
                    <a:pt x="76" y="111"/>
                    <a:pt x="76" y="111"/>
                    <a:pt x="76" y="111"/>
                  </a:cubicBezTo>
                  <a:cubicBezTo>
                    <a:pt x="44" y="129"/>
                    <a:pt x="44" y="129"/>
                    <a:pt x="44" y="129"/>
                  </a:cubicBezTo>
                  <a:cubicBezTo>
                    <a:pt x="12" y="111"/>
                    <a:pt x="12" y="111"/>
                    <a:pt x="12" y="111"/>
                  </a:cubicBezTo>
                  <a:lnTo>
                    <a:pt x="44" y="92"/>
                  </a:lnTo>
                  <a:close/>
                  <a:moveTo>
                    <a:pt x="10" y="153"/>
                  </a:moveTo>
                  <a:cubicBezTo>
                    <a:pt x="9" y="116"/>
                    <a:pt x="9" y="116"/>
                    <a:pt x="9" y="116"/>
                  </a:cubicBezTo>
                  <a:cubicBezTo>
                    <a:pt x="41" y="135"/>
                    <a:pt x="41" y="135"/>
                    <a:pt x="41" y="135"/>
                  </a:cubicBezTo>
                  <a:cubicBezTo>
                    <a:pt x="41" y="171"/>
                    <a:pt x="41" y="171"/>
                    <a:pt x="41" y="171"/>
                  </a:cubicBezTo>
                  <a:lnTo>
                    <a:pt x="10" y="153"/>
                  </a:lnTo>
                  <a:close/>
                  <a:moveTo>
                    <a:pt x="44" y="265"/>
                  </a:moveTo>
                  <a:cubicBezTo>
                    <a:pt x="76" y="283"/>
                    <a:pt x="76" y="283"/>
                    <a:pt x="76" y="283"/>
                  </a:cubicBezTo>
                  <a:cubicBezTo>
                    <a:pt x="44" y="302"/>
                    <a:pt x="44" y="302"/>
                    <a:pt x="44" y="302"/>
                  </a:cubicBezTo>
                  <a:cubicBezTo>
                    <a:pt x="12" y="283"/>
                    <a:pt x="12" y="283"/>
                    <a:pt x="12" y="283"/>
                  </a:cubicBezTo>
                  <a:lnTo>
                    <a:pt x="44" y="265"/>
                  </a:lnTo>
                  <a:close/>
                  <a:moveTo>
                    <a:pt x="41" y="307"/>
                  </a:moveTo>
                  <a:cubicBezTo>
                    <a:pt x="41" y="344"/>
                    <a:pt x="41" y="344"/>
                    <a:pt x="41" y="344"/>
                  </a:cubicBezTo>
                  <a:cubicBezTo>
                    <a:pt x="10" y="326"/>
                    <a:pt x="10" y="326"/>
                    <a:pt x="10" y="326"/>
                  </a:cubicBezTo>
                  <a:cubicBezTo>
                    <a:pt x="9" y="289"/>
                    <a:pt x="9" y="289"/>
                    <a:pt x="9" y="289"/>
                  </a:cubicBezTo>
                  <a:lnTo>
                    <a:pt x="41" y="30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381610" y="2296645"/>
              <a:ext cx="1154483" cy="215444"/>
            </a:xfrm>
            <a:prstGeom prst="rect">
              <a:avLst/>
            </a:prstGeom>
          </p:spPr>
          <p:txBody>
            <a:bodyPr wrap="none">
              <a:spAutoFit/>
            </a:bodyPr>
            <a:lstStyle/>
            <a:p>
              <a:pPr algn="ctr">
                <a:spcBef>
                  <a:spcPts val="0"/>
                </a:spcBef>
                <a:buClr>
                  <a:schemeClr val="tx2"/>
                </a:buClr>
              </a:pPr>
              <a:r>
                <a:rPr lang="en-US" sz="800" dirty="0">
                  <a:solidFill>
                    <a:srgbClr val="FFFFFF"/>
                  </a:solidFill>
                  <a:latin typeface="Arial"/>
                </a:rPr>
                <a:t>Different destinations</a:t>
              </a:r>
            </a:p>
          </p:txBody>
        </p:sp>
        <p:sp>
          <p:nvSpPr>
            <p:cNvPr id="104" name="Rectangle 103"/>
            <p:cNvSpPr/>
            <p:nvPr/>
          </p:nvSpPr>
          <p:spPr>
            <a:xfrm>
              <a:off x="3997276" y="2296645"/>
              <a:ext cx="1148071" cy="215444"/>
            </a:xfrm>
            <a:prstGeom prst="rect">
              <a:avLst/>
            </a:prstGeom>
          </p:spPr>
          <p:txBody>
            <a:bodyPr wrap="none">
              <a:spAutoFit/>
            </a:bodyPr>
            <a:lstStyle/>
            <a:p>
              <a:pPr algn="ctr">
                <a:spcBef>
                  <a:spcPts val="0"/>
                </a:spcBef>
                <a:buClr>
                  <a:schemeClr val="tx2"/>
                </a:buClr>
              </a:pPr>
              <a:r>
                <a:rPr lang="en-US" sz="800" dirty="0">
                  <a:solidFill>
                    <a:srgbClr val="FFFFFF"/>
                  </a:solidFill>
                  <a:latin typeface="Arial"/>
                </a:rPr>
                <a:t>Different applications</a:t>
              </a:r>
            </a:p>
          </p:txBody>
        </p:sp>
        <p:sp>
          <p:nvSpPr>
            <p:cNvPr id="105" name="Freeform 21"/>
            <p:cNvSpPr>
              <a:spLocks noEditPoints="1"/>
            </p:cNvSpPr>
            <p:nvPr/>
          </p:nvSpPr>
          <p:spPr bwMode="auto">
            <a:xfrm>
              <a:off x="5585386" y="1792201"/>
              <a:ext cx="422973" cy="494766"/>
            </a:xfrm>
            <a:custGeom>
              <a:avLst/>
              <a:gdLst>
                <a:gd name="T0" fmla="*/ 431 w 431"/>
                <a:gd name="T1" fmla="*/ 47 h 504"/>
                <a:gd name="T2" fmla="*/ 301 w 431"/>
                <a:gd name="T3" fmla="*/ 0 h 504"/>
                <a:gd name="T4" fmla="*/ 171 w 431"/>
                <a:gd name="T5" fmla="*/ 47 h 504"/>
                <a:gd name="T6" fmla="*/ 171 w 431"/>
                <a:gd name="T7" fmla="*/ 48 h 504"/>
                <a:gd name="T8" fmla="*/ 171 w 431"/>
                <a:gd name="T9" fmla="*/ 103 h 504"/>
                <a:gd name="T10" fmla="*/ 130 w 431"/>
                <a:gd name="T11" fmla="*/ 101 h 504"/>
                <a:gd name="T12" fmla="*/ 0 w 431"/>
                <a:gd name="T13" fmla="*/ 147 h 504"/>
                <a:gd name="T14" fmla="*/ 0 w 431"/>
                <a:gd name="T15" fmla="*/ 148 h 504"/>
                <a:gd name="T16" fmla="*/ 0 w 431"/>
                <a:gd name="T17" fmla="*/ 149 h 504"/>
                <a:gd name="T18" fmla="*/ 0 w 431"/>
                <a:gd name="T19" fmla="*/ 458 h 504"/>
                <a:gd name="T20" fmla="*/ 260 w 431"/>
                <a:gd name="T21" fmla="*/ 458 h 504"/>
                <a:gd name="T22" fmla="*/ 264 w 431"/>
                <a:gd name="T23" fmla="*/ 401 h 504"/>
                <a:gd name="T24" fmla="*/ 431 w 431"/>
                <a:gd name="T25" fmla="*/ 357 h 504"/>
                <a:gd name="T26" fmla="*/ 430 w 431"/>
                <a:gd name="T27" fmla="*/ 257 h 504"/>
                <a:gd name="T28" fmla="*/ 430 w 431"/>
                <a:gd name="T29" fmla="*/ 255 h 504"/>
                <a:gd name="T30" fmla="*/ 431 w 431"/>
                <a:gd name="T31" fmla="*/ 154 h 504"/>
                <a:gd name="T32" fmla="*/ 430 w 431"/>
                <a:gd name="T33" fmla="*/ 150 h 504"/>
                <a:gd name="T34" fmla="*/ 431 w 431"/>
                <a:gd name="T35" fmla="*/ 144 h 504"/>
                <a:gd name="T36" fmla="*/ 431 w 431"/>
                <a:gd name="T37" fmla="*/ 48 h 504"/>
                <a:gd name="T38" fmla="*/ 301 w 431"/>
                <a:gd name="T39" fmla="*/ 16 h 504"/>
                <a:gd name="T40" fmla="*/ 418 w 431"/>
                <a:gd name="T41" fmla="*/ 48 h 504"/>
                <a:gd name="T42" fmla="*/ 301 w 431"/>
                <a:gd name="T43" fmla="*/ 79 h 504"/>
                <a:gd name="T44" fmla="*/ 184 w 431"/>
                <a:gd name="T45" fmla="*/ 48 h 504"/>
                <a:gd name="T46" fmla="*/ 14 w 431"/>
                <a:gd name="T47" fmla="*/ 147 h 504"/>
                <a:gd name="T48" fmla="*/ 246 w 431"/>
                <a:gd name="T49" fmla="*/ 147 h 504"/>
                <a:gd name="T50" fmla="*/ 246 w 431"/>
                <a:gd name="T51" fmla="*/ 150 h 504"/>
                <a:gd name="T52" fmla="*/ 14 w 431"/>
                <a:gd name="T53" fmla="*/ 150 h 504"/>
                <a:gd name="T54" fmla="*/ 14 w 431"/>
                <a:gd name="T55" fmla="*/ 147 h 504"/>
                <a:gd name="T56" fmla="*/ 19 w 431"/>
                <a:gd name="T57" fmla="*/ 171 h 504"/>
                <a:gd name="T58" fmla="*/ 241 w 431"/>
                <a:gd name="T59" fmla="*/ 171 h 504"/>
                <a:gd name="T60" fmla="*/ 247 w 431"/>
                <a:gd name="T61" fmla="*/ 244 h 504"/>
                <a:gd name="T62" fmla="*/ 14 w 431"/>
                <a:gd name="T63" fmla="*/ 244 h 504"/>
                <a:gd name="T64" fmla="*/ 14 w 431"/>
                <a:gd name="T65" fmla="*/ 266 h 504"/>
                <a:gd name="T66" fmla="*/ 130 w 431"/>
                <a:gd name="T67" fmla="*/ 290 h 504"/>
                <a:gd name="T68" fmla="*/ 247 w 431"/>
                <a:gd name="T69" fmla="*/ 266 h 504"/>
                <a:gd name="T70" fmla="*/ 247 w 431"/>
                <a:gd name="T71" fmla="*/ 289 h 504"/>
                <a:gd name="T72" fmla="*/ 247 w 431"/>
                <a:gd name="T73" fmla="*/ 352 h 504"/>
                <a:gd name="T74" fmla="*/ 14 w 431"/>
                <a:gd name="T75" fmla="*/ 351 h 504"/>
                <a:gd name="T76" fmla="*/ 130 w 431"/>
                <a:gd name="T77" fmla="*/ 491 h 504"/>
                <a:gd name="T78" fmla="*/ 14 w 431"/>
                <a:gd name="T79" fmla="*/ 373 h 504"/>
                <a:gd name="T80" fmla="*/ 130 w 431"/>
                <a:gd name="T81" fmla="*/ 397 h 504"/>
                <a:gd name="T82" fmla="*/ 247 w 431"/>
                <a:gd name="T83" fmla="*/ 373 h 504"/>
                <a:gd name="T84" fmla="*/ 130 w 431"/>
                <a:gd name="T85" fmla="*/ 491 h 504"/>
                <a:gd name="T86" fmla="*/ 301 w 431"/>
                <a:gd name="T87" fmla="*/ 390 h 504"/>
                <a:gd name="T88" fmla="*/ 260 w 431"/>
                <a:gd name="T89" fmla="*/ 387 h 504"/>
                <a:gd name="T90" fmla="*/ 264 w 431"/>
                <a:gd name="T91" fmla="*/ 295 h 504"/>
                <a:gd name="T92" fmla="*/ 412 w 431"/>
                <a:gd name="T93" fmla="*/ 276 h 504"/>
                <a:gd name="T94" fmla="*/ 418 w 431"/>
                <a:gd name="T95" fmla="*/ 357 h 504"/>
                <a:gd name="T96" fmla="*/ 301 w 431"/>
                <a:gd name="T97" fmla="*/ 284 h 504"/>
                <a:gd name="T98" fmla="*/ 260 w 431"/>
                <a:gd name="T99" fmla="*/ 281 h 504"/>
                <a:gd name="T100" fmla="*/ 264 w 431"/>
                <a:gd name="T101" fmla="*/ 188 h 504"/>
                <a:gd name="T102" fmla="*/ 412 w 431"/>
                <a:gd name="T103" fmla="*/ 168 h 504"/>
                <a:gd name="T104" fmla="*/ 418 w 431"/>
                <a:gd name="T105" fmla="*/ 251 h 504"/>
                <a:gd name="T106" fmla="*/ 301 w 431"/>
                <a:gd name="T107" fmla="*/ 177 h 504"/>
                <a:gd name="T108" fmla="*/ 260 w 431"/>
                <a:gd name="T109" fmla="*/ 174 h 504"/>
                <a:gd name="T110" fmla="*/ 260 w 431"/>
                <a:gd name="T111" fmla="*/ 148 h 504"/>
                <a:gd name="T112" fmla="*/ 260 w 431"/>
                <a:gd name="T113" fmla="*/ 146 h 504"/>
                <a:gd name="T114" fmla="*/ 184 w 431"/>
                <a:gd name="T115" fmla="*/ 105 h 504"/>
                <a:gd name="T116" fmla="*/ 190 w 431"/>
                <a:gd name="T117" fmla="*/ 71 h 504"/>
                <a:gd name="T118" fmla="*/ 412 w 431"/>
                <a:gd name="T119" fmla="*/ 71 h 504"/>
                <a:gd name="T120" fmla="*/ 418 w 431"/>
                <a:gd name="T121" fmla="*/ 14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504">
                  <a:moveTo>
                    <a:pt x="431" y="48"/>
                  </a:moveTo>
                  <a:cubicBezTo>
                    <a:pt x="431" y="47"/>
                    <a:pt x="431" y="47"/>
                    <a:pt x="431" y="47"/>
                  </a:cubicBezTo>
                  <a:cubicBezTo>
                    <a:pt x="431" y="47"/>
                    <a:pt x="431" y="46"/>
                    <a:pt x="431" y="46"/>
                  </a:cubicBezTo>
                  <a:cubicBezTo>
                    <a:pt x="431" y="20"/>
                    <a:pt x="375" y="0"/>
                    <a:pt x="301" y="0"/>
                  </a:cubicBezTo>
                  <a:cubicBezTo>
                    <a:pt x="227" y="0"/>
                    <a:pt x="171" y="20"/>
                    <a:pt x="171" y="46"/>
                  </a:cubicBezTo>
                  <a:cubicBezTo>
                    <a:pt x="171" y="46"/>
                    <a:pt x="171" y="47"/>
                    <a:pt x="171" y="47"/>
                  </a:cubicBezTo>
                  <a:cubicBezTo>
                    <a:pt x="171" y="48"/>
                    <a:pt x="171" y="48"/>
                    <a:pt x="171" y="48"/>
                  </a:cubicBezTo>
                  <a:cubicBezTo>
                    <a:pt x="171" y="48"/>
                    <a:pt x="171" y="48"/>
                    <a:pt x="171" y="48"/>
                  </a:cubicBezTo>
                  <a:cubicBezTo>
                    <a:pt x="171" y="49"/>
                    <a:pt x="171" y="49"/>
                    <a:pt x="171" y="49"/>
                  </a:cubicBezTo>
                  <a:cubicBezTo>
                    <a:pt x="171" y="103"/>
                    <a:pt x="171" y="103"/>
                    <a:pt x="171" y="103"/>
                  </a:cubicBezTo>
                  <a:cubicBezTo>
                    <a:pt x="167" y="102"/>
                    <a:pt x="167" y="102"/>
                    <a:pt x="167" y="102"/>
                  </a:cubicBezTo>
                  <a:cubicBezTo>
                    <a:pt x="155" y="101"/>
                    <a:pt x="143" y="101"/>
                    <a:pt x="130" y="101"/>
                  </a:cubicBezTo>
                  <a:cubicBezTo>
                    <a:pt x="56" y="101"/>
                    <a:pt x="0" y="120"/>
                    <a:pt x="0" y="147"/>
                  </a:cubicBezTo>
                  <a:cubicBezTo>
                    <a:pt x="0" y="147"/>
                    <a:pt x="0" y="147"/>
                    <a:pt x="0" y="147"/>
                  </a:cubicBezTo>
                  <a:cubicBezTo>
                    <a:pt x="0" y="147"/>
                    <a:pt x="0" y="147"/>
                    <a:pt x="0" y="147"/>
                  </a:cubicBezTo>
                  <a:cubicBezTo>
                    <a:pt x="0" y="148"/>
                    <a:pt x="0" y="148"/>
                    <a:pt x="0" y="148"/>
                  </a:cubicBezTo>
                  <a:cubicBezTo>
                    <a:pt x="0" y="148"/>
                    <a:pt x="0" y="148"/>
                    <a:pt x="0" y="149"/>
                  </a:cubicBezTo>
                  <a:cubicBezTo>
                    <a:pt x="0" y="149"/>
                    <a:pt x="0" y="149"/>
                    <a:pt x="0" y="149"/>
                  </a:cubicBezTo>
                  <a:cubicBezTo>
                    <a:pt x="0" y="151"/>
                    <a:pt x="0" y="151"/>
                    <a:pt x="0" y="151"/>
                  </a:cubicBezTo>
                  <a:cubicBezTo>
                    <a:pt x="0" y="458"/>
                    <a:pt x="0" y="458"/>
                    <a:pt x="0" y="458"/>
                  </a:cubicBezTo>
                  <a:cubicBezTo>
                    <a:pt x="0" y="485"/>
                    <a:pt x="56" y="504"/>
                    <a:pt x="130" y="504"/>
                  </a:cubicBezTo>
                  <a:cubicBezTo>
                    <a:pt x="204" y="504"/>
                    <a:pt x="260" y="485"/>
                    <a:pt x="260" y="458"/>
                  </a:cubicBezTo>
                  <a:cubicBezTo>
                    <a:pt x="260" y="400"/>
                    <a:pt x="260" y="400"/>
                    <a:pt x="260" y="400"/>
                  </a:cubicBezTo>
                  <a:cubicBezTo>
                    <a:pt x="264" y="401"/>
                    <a:pt x="264" y="401"/>
                    <a:pt x="264" y="401"/>
                  </a:cubicBezTo>
                  <a:cubicBezTo>
                    <a:pt x="277" y="402"/>
                    <a:pt x="289" y="403"/>
                    <a:pt x="301" y="403"/>
                  </a:cubicBezTo>
                  <a:cubicBezTo>
                    <a:pt x="375" y="403"/>
                    <a:pt x="431" y="383"/>
                    <a:pt x="431" y="357"/>
                  </a:cubicBezTo>
                  <a:cubicBezTo>
                    <a:pt x="431" y="260"/>
                    <a:pt x="431" y="260"/>
                    <a:pt x="431" y="260"/>
                  </a:cubicBezTo>
                  <a:cubicBezTo>
                    <a:pt x="431" y="259"/>
                    <a:pt x="431" y="258"/>
                    <a:pt x="430" y="257"/>
                  </a:cubicBezTo>
                  <a:cubicBezTo>
                    <a:pt x="430" y="256"/>
                    <a:pt x="430" y="256"/>
                    <a:pt x="430" y="256"/>
                  </a:cubicBezTo>
                  <a:cubicBezTo>
                    <a:pt x="430" y="255"/>
                    <a:pt x="430" y="255"/>
                    <a:pt x="430" y="255"/>
                  </a:cubicBezTo>
                  <a:cubicBezTo>
                    <a:pt x="431" y="254"/>
                    <a:pt x="431" y="252"/>
                    <a:pt x="431" y="251"/>
                  </a:cubicBezTo>
                  <a:cubicBezTo>
                    <a:pt x="431" y="154"/>
                    <a:pt x="431" y="154"/>
                    <a:pt x="431" y="154"/>
                  </a:cubicBezTo>
                  <a:cubicBezTo>
                    <a:pt x="431" y="153"/>
                    <a:pt x="431" y="152"/>
                    <a:pt x="430" y="151"/>
                  </a:cubicBezTo>
                  <a:cubicBezTo>
                    <a:pt x="430" y="150"/>
                    <a:pt x="430" y="150"/>
                    <a:pt x="430" y="150"/>
                  </a:cubicBezTo>
                  <a:cubicBezTo>
                    <a:pt x="430" y="149"/>
                    <a:pt x="430" y="149"/>
                    <a:pt x="430" y="149"/>
                  </a:cubicBezTo>
                  <a:cubicBezTo>
                    <a:pt x="431" y="147"/>
                    <a:pt x="431" y="145"/>
                    <a:pt x="431" y="144"/>
                  </a:cubicBezTo>
                  <a:cubicBezTo>
                    <a:pt x="431" y="49"/>
                    <a:pt x="431" y="49"/>
                    <a:pt x="431" y="49"/>
                  </a:cubicBezTo>
                  <a:cubicBezTo>
                    <a:pt x="431" y="49"/>
                    <a:pt x="431" y="49"/>
                    <a:pt x="431" y="48"/>
                  </a:cubicBezTo>
                  <a:close/>
                  <a:moveTo>
                    <a:pt x="185" y="46"/>
                  </a:moveTo>
                  <a:cubicBezTo>
                    <a:pt x="191" y="34"/>
                    <a:pt x="232" y="16"/>
                    <a:pt x="301" y="16"/>
                  </a:cubicBezTo>
                  <a:cubicBezTo>
                    <a:pt x="371" y="16"/>
                    <a:pt x="411" y="34"/>
                    <a:pt x="417" y="46"/>
                  </a:cubicBezTo>
                  <a:cubicBezTo>
                    <a:pt x="418" y="48"/>
                    <a:pt x="418" y="48"/>
                    <a:pt x="418" y="48"/>
                  </a:cubicBezTo>
                  <a:cubicBezTo>
                    <a:pt x="417" y="49"/>
                    <a:pt x="417" y="49"/>
                    <a:pt x="417" y="49"/>
                  </a:cubicBezTo>
                  <a:cubicBezTo>
                    <a:pt x="411" y="61"/>
                    <a:pt x="371" y="79"/>
                    <a:pt x="301" y="79"/>
                  </a:cubicBezTo>
                  <a:cubicBezTo>
                    <a:pt x="232" y="79"/>
                    <a:pt x="191" y="61"/>
                    <a:pt x="185" y="49"/>
                  </a:cubicBezTo>
                  <a:cubicBezTo>
                    <a:pt x="184" y="48"/>
                    <a:pt x="184" y="48"/>
                    <a:pt x="184" y="48"/>
                  </a:cubicBezTo>
                  <a:lnTo>
                    <a:pt x="185" y="46"/>
                  </a:lnTo>
                  <a:close/>
                  <a:moveTo>
                    <a:pt x="14" y="147"/>
                  </a:moveTo>
                  <a:cubicBezTo>
                    <a:pt x="20" y="135"/>
                    <a:pt x="61" y="117"/>
                    <a:pt x="130" y="117"/>
                  </a:cubicBezTo>
                  <a:cubicBezTo>
                    <a:pt x="200" y="117"/>
                    <a:pt x="240" y="135"/>
                    <a:pt x="246" y="147"/>
                  </a:cubicBezTo>
                  <a:cubicBezTo>
                    <a:pt x="247" y="148"/>
                    <a:pt x="247" y="148"/>
                    <a:pt x="247" y="148"/>
                  </a:cubicBezTo>
                  <a:cubicBezTo>
                    <a:pt x="246" y="150"/>
                    <a:pt x="246" y="150"/>
                    <a:pt x="246" y="150"/>
                  </a:cubicBezTo>
                  <a:cubicBezTo>
                    <a:pt x="240" y="162"/>
                    <a:pt x="200" y="180"/>
                    <a:pt x="130" y="180"/>
                  </a:cubicBezTo>
                  <a:cubicBezTo>
                    <a:pt x="61" y="180"/>
                    <a:pt x="20" y="162"/>
                    <a:pt x="14" y="150"/>
                  </a:cubicBezTo>
                  <a:cubicBezTo>
                    <a:pt x="14" y="148"/>
                    <a:pt x="14" y="148"/>
                    <a:pt x="14" y="148"/>
                  </a:cubicBezTo>
                  <a:lnTo>
                    <a:pt x="14" y="147"/>
                  </a:lnTo>
                  <a:close/>
                  <a:moveTo>
                    <a:pt x="14" y="168"/>
                  </a:moveTo>
                  <a:cubicBezTo>
                    <a:pt x="19" y="171"/>
                    <a:pt x="19" y="171"/>
                    <a:pt x="19" y="171"/>
                  </a:cubicBezTo>
                  <a:cubicBezTo>
                    <a:pt x="42" y="184"/>
                    <a:pt x="85" y="193"/>
                    <a:pt x="130" y="193"/>
                  </a:cubicBezTo>
                  <a:cubicBezTo>
                    <a:pt x="176" y="193"/>
                    <a:pt x="218" y="184"/>
                    <a:pt x="241" y="171"/>
                  </a:cubicBezTo>
                  <a:cubicBezTo>
                    <a:pt x="247" y="168"/>
                    <a:pt x="247" y="168"/>
                    <a:pt x="247" y="168"/>
                  </a:cubicBezTo>
                  <a:cubicBezTo>
                    <a:pt x="247" y="244"/>
                    <a:pt x="247" y="244"/>
                    <a:pt x="247" y="244"/>
                  </a:cubicBezTo>
                  <a:cubicBezTo>
                    <a:pt x="246" y="258"/>
                    <a:pt x="202" y="277"/>
                    <a:pt x="130" y="277"/>
                  </a:cubicBezTo>
                  <a:cubicBezTo>
                    <a:pt x="58" y="277"/>
                    <a:pt x="14" y="258"/>
                    <a:pt x="14" y="244"/>
                  </a:cubicBezTo>
                  <a:lnTo>
                    <a:pt x="14" y="168"/>
                  </a:lnTo>
                  <a:close/>
                  <a:moveTo>
                    <a:pt x="14" y="266"/>
                  </a:moveTo>
                  <a:cubicBezTo>
                    <a:pt x="19" y="269"/>
                    <a:pt x="19" y="269"/>
                    <a:pt x="19" y="269"/>
                  </a:cubicBezTo>
                  <a:cubicBezTo>
                    <a:pt x="42" y="282"/>
                    <a:pt x="85" y="290"/>
                    <a:pt x="130" y="290"/>
                  </a:cubicBezTo>
                  <a:cubicBezTo>
                    <a:pt x="176" y="290"/>
                    <a:pt x="218" y="282"/>
                    <a:pt x="241" y="269"/>
                  </a:cubicBezTo>
                  <a:cubicBezTo>
                    <a:pt x="247" y="266"/>
                    <a:pt x="247" y="266"/>
                    <a:pt x="247" y="266"/>
                  </a:cubicBezTo>
                  <a:cubicBezTo>
                    <a:pt x="247" y="286"/>
                    <a:pt x="247" y="286"/>
                    <a:pt x="247" y="286"/>
                  </a:cubicBezTo>
                  <a:cubicBezTo>
                    <a:pt x="247" y="287"/>
                    <a:pt x="247" y="288"/>
                    <a:pt x="247" y="289"/>
                  </a:cubicBezTo>
                  <a:cubicBezTo>
                    <a:pt x="247" y="289"/>
                    <a:pt x="247" y="289"/>
                    <a:pt x="247" y="289"/>
                  </a:cubicBezTo>
                  <a:cubicBezTo>
                    <a:pt x="247" y="352"/>
                    <a:pt x="247" y="352"/>
                    <a:pt x="247" y="352"/>
                  </a:cubicBezTo>
                  <a:cubicBezTo>
                    <a:pt x="247" y="365"/>
                    <a:pt x="202" y="384"/>
                    <a:pt x="130" y="384"/>
                  </a:cubicBezTo>
                  <a:cubicBezTo>
                    <a:pt x="58" y="384"/>
                    <a:pt x="14" y="365"/>
                    <a:pt x="14" y="351"/>
                  </a:cubicBezTo>
                  <a:lnTo>
                    <a:pt x="14" y="266"/>
                  </a:lnTo>
                  <a:close/>
                  <a:moveTo>
                    <a:pt x="130" y="491"/>
                  </a:moveTo>
                  <a:cubicBezTo>
                    <a:pt x="58" y="491"/>
                    <a:pt x="14" y="472"/>
                    <a:pt x="14" y="458"/>
                  </a:cubicBezTo>
                  <a:cubicBezTo>
                    <a:pt x="14" y="373"/>
                    <a:pt x="14" y="373"/>
                    <a:pt x="14" y="373"/>
                  </a:cubicBezTo>
                  <a:cubicBezTo>
                    <a:pt x="19" y="376"/>
                    <a:pt x="19" y="376"/>
                    <a:pt x="19" y="376"/>
                  </a:cubicBezTo>
                  <a:cubicBezTo>
                    <a:pt x="42" y="389"/>
                    <a:pt x="85" y="397"/>
                    <a:pt x="130" y="397"/>
                  </a:cubicBezTo>
                  <a:cubicBezTo>
                    <a:pt x="176" y="397"/>
                    <a:pt x="218" y="389"/>
                    <a:pt x="241" y="376"/>
                  </a:cubicBezTo>
                  <a:cubicBezTo>
                    <a:pt x="247" y="373"/>
                    <a:pt x="247" y="373"/>
                    <a:pt x="247" y="373"/>
                  </a:cubicBezTo>
                  <a:cubicBezTo>
                    <a:pt x="247" y="458"/>
                    <a:pt x="247" y="458"/>
                    <a:pt x="247" y="458"/>
                  </a:cubicBezTo>
                  <a:cubicBezTo>
                    <a:pt x="247" y="472"/>
                    <a:pt x="203" y="491"/>
                    <a:pt x="130" y="491"/>
                  </a:cubicBezTo>
                  <a:close/>
                  <a:moveTo>
                    <a:pt x="418" y="357"/>
                  </a:moveTo>
                  <a:cubicBezTo>
                    <a:pt x="418" y="370"/>
                    <a:pt x="373" y="390"/>
                    <a:pt x="301" y="390"/>
                  </a:cubicBezTo>
                  <a:cubicBezTo>
                    <a:pt x="289" y="390"/>
                    <a:pt x="276" y="389"/>
                    <a:pt x="264" y="388"/>
                  </a:cubicBezTo>
                  <a:cubicBezTo>
                    <a:pt x="260" y="387"/>
                    <a:pt x="260" y="387"/>
                    <a:pt x="260" y="387"/>
                  </a:cubicBezTo>
                  <a:cubicBezTo>
                    <a:pt x="260" y="295"/>
                    <a:pt x="260" y="295"/>
                    <a:pt x="260" y="295"/>
                  </a:cubicBezTo>
                  <a:cubicBezTo>
                    <a:pt x="264" y="295"/>
                    <a:pt x="264" y="295"/>
                    <a:pt x="264" y="295"/>
                  </a:cubicBezTo>
                  <a:cubicBezTo>
                    <a:pt x="276" y="296"/>
                    <a:pt x="289" y="297"/>
                    <a:pt x="301" y="297"/>
                  </a:cubicBezTo>
                  <a:cubicBezTo>
                    <a:pt x="347" y="297"/>
                    <a:pt x="389" y="289"/>
                    <a:pt x="412" y="276"/>
                  </a:cubicBezTo>
                  <a:cubicBezTo>
                    <a:pt x="418" y="272"/>
                    <a:pt x="418" y="272"/>
                    <a:pt x="418" y="272"/>
                  </a:cubicBezTo>
                  <a:lnTo>
                    <a:pt x="418" y="357"/>
                  </a:lnTo>
                  <a:close/>
                  <a:moveTo>
                    <a:pt x="418" y="251"/>
                  </a:moveTo>
                  <a:cubicBezTo>
                    <a:pt x="418" y="265"/>
                    <a:pt x="373" y="284"/>
                    <a:pt x="301" y="284"/>
                  </a:cubicBezTo>
                  <a:cubicBezTo>
                    <a:pt x="288" y="284"/>
                    <a:pt x="276" y="283"/>
                    <a:pt x="264" y="282"/>
                  </a:cubicBezTo>
                  <a:cubicBezTo>
                    <a:pt x="260" y="281"/>
                    <a:pt x="260" y="281"/>
                    <a:pt x="260" y="281"/>
                  </a:cubicBezTo>
                  <a:cubicBezTo>
                    <a:pt x="260" y="187"/>
                    <a:pt x="260" y="187"/>
                    <a:pt x="260" y="187"/>
                  </a:cubicBezTo>
                  <a:cubicBezTo>
                    <a:pt x="264" y="188"/>
                    <a:pt x="264" y="188"/>
                    <a:pt x="264" y="188"/>
                  </a:cubicBezTo>
                  <a:cubicBezTo>
                    <a:pt x="276" y="189"/>
                    <a:pt x="289" y="190"/>
                    <a:pt x="301" y="190"/>
                  </a:cubicBezTo>
                  <a:cubicBezTo>
                    <a:pt x="347" y="190"/>
                    <a:pt x="389" y="181"/>
                    <a:pt x="412" y="168"/>
                  </a:cubicBezTo>
                  <a:cubicBezTo>
                    <a:pt x="418" y="165"/>
                    <a:pt x="418" y="165"/>
                    <a:pt x="418" y="165"/>
                  </a:cubicBezTo>
                  <a:lnTo>
                    <a:pt x="418" y="251"/>
                  </a:lnTo>
                  <a:close/>
                  <a:moveTo>
                    <a:pt x="418" y="144"/>
                  </a:moveTo>
                  <a:cubicBezTo>
                    <a:pt x="418" y="157"/>
                    <a:pt x="373" y="177"/>
                    <a:pt x="301" y="177"/>
                  </a:cubicBezTo>
                  <a:cubicBezTo>
                    <a:pt x="288" y="177"/>
                    <a:pt x="276" y="176"/>
                    <a:pt x="264" y="175"/>
                  </a:cubicBezTo>
                  <a:cubicBezTo>
                    <a:pt x="260" y="174"/>
                    <a:pt x="260" y="174"/>
                    <a:pt x="260" y="174"/>
                  </a:cubicBezTo>
                  <a:cubicBezTo>
                    <a:pt x="260" y="149"/>
                    <a:pt x="260" y="149"/>
                    <a:pt x="260" y="149"/>
                  </a:cubicBezTo>
                  <a:cubicBezTo>
                    <a:pt x="260" y="148"/>
                    <a:pt x="260" y="148"/>
                    <a:pt x="260" y="148"/>
                  </a:cubicBezTo>
                  <a:cubicBezTo>
                    <a:pt x="260" y="147"/>
                    <a:pt x="260" y="147"/>
                    <a:pt x="260" y="147"/>
                  </a:cubicBezTo>
                  <a:cubicBezTo>
                    <a:pt x="260" y="146"/>
                    <a:pt x="260" y="146"/>
                    <a:pt x="260" y="146"/>
                  </a:cubicBezTo>
                  <a:cubicBezTo>
                    <a:pt x="260" y="128"/>
                    <a:pt x="233" y="113"/>
                    <a:pt x="188" y="105"/>
                  </a:cubicBezTo>
                  <a:cubicBezTo>
                    <a:pt x="184" y="105"/>
                    <a:pt x="184" y="105"/>
                    <a:pt x="184" y="105"/>
                  </a:cubicBezTo>
                  <a:cubicBezTo>
                    <a:pt x="184" y="67"/>
                    <a:pt x="184" y="67"/>
                    <a:pt x="184" y="67"/>
                  </a:cubicBezTo>
                  <a:cubicBezTo>
                    <a:pt x="190" y="71"/>
                    <a:pt x="190" y="71"/>
                    <a:pt x="190" y="71"/>
                  </a:cubicBezTo>
                  <a:cubicBezTo>
                    <a:pt x="213" y="84"/>
                    <a:pt x="256" y="92"/>
                    <a:pt x="301" y="92"/>
                  </a:cubicBezTo>
                  <a:cubicBezTo>
                    <a:pt x="347" y="92"/>
                    <a:pt x="389" y="84"/>
                    <a:pt x="412" y="71"/>
                  </a:cubicBezTo>
                  <a:cubicBezTo>
                    <a:pt x="418" y="67"/>
                    <a:pt x="418" y="67"/>
                    <a:pt x="418" y="67"/>
                  </a:cubicBezTo>
                  <a:lnTo>
                    <a:pt x="418" y="1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6" name="Rectangle 105"/>
            <p:cNvSpPr/>
            <p:nvPr/>
          </p:nvSpPr>
          <p:spPr>
            <a:xfrm>
              <a:off x="5334566" y="2296645"/>
              <a:ext cx="947695" cy="215444"/>
            </a:xfrm>
            <a:prstGeom prst="rect">
              <a:avLst/>
            </a:prstGeom>
          </p:spPr>
          <p:txBody>
            <a:bodyPr wrap="none">
              <a:spAutoFit/>
            </a:bodyPr>
            <a:lstStyle/>
            <a:p>
              <a:pPr algn="ctr">
                <a:spcBef>
                  <a:spcPts val="0"/>
                </a:spcBef>
                <a:buClr>
                  <a:schemeClr val="tx2"/>
                </a:buClr>
              </a:pPr>
              <a:r>
                <a:rPr lang="en-US" sz="800" dirty="0">
                  <a:solidFill>
                    <a:srgbClr val="FFFFFF"/>
                  </a:solidFill>
                  <a:latin typeface="Arial"/>
                </a:rPr>
                <a:t>Different storage</a:t>
              </a:r>
            </a:p>
          </p:txBody>
        </p:sp>
        <p:grpSp>
          <p:nvGrpSpPr>
            <p:cNvPr id="107" name="Group 212"/>
            <p:cNvGrpSpPr>
              <a:grpSpLocks noChangeAspect="1"/>
            </p:cNvGrpSpPr>
            <p:nvPr/>
          </p:nvGrpSpPr>
          <p:grpSpPr bwMode="auto">
            <a:xfrm>
              <a:off x="3066411" y="1794385"/>
              <a:ext cx="477043" cy="492582"/>
              <a:chOff x="4643" y="2148"/>
              <a:chExt cx="614" cy="634"/>
            </a:xfrm>
            <a:solidFill>
              <a:schemeClr val="tx2"/>
            </a:solidFill>
          </p:grpSpPr>
          <p:sp>
            <p:nvSpPr>
              <p:cNvPr id="108" name="Freeform 213"/>
              <p:cNvSpPr>
                <a:spLocks/>
              </p:cNvSpPr>
              <p:nvPr/>
            </p:nvSpPr>
            <p:spPr bwMode="auto">
              <a:xfrm>
                <a:off x="5008" y="2358"/>
                <a:ext cx="177" cy="211"/>
              </a:xfrm>
              <a:custGeom>
                <a:avLst/>
                <a:gdLst>
                  <a:gd name="T0" fmla="*/ 80 w 169"/>
                  <a:gd name="T1" fmla="*/ 192 h 200"/>
                  <a:gd name="T2" fmla="*/ 144 w 169"/>
                  <a:gd name="T3" fmla="*/ 179 h 200"/>
                  <a:gd name="T4" fmla="*/ 160 w 169"/>
                  <a:gd name="T5" fmla="*/ 167 h 200"/>
                  <a:gd name="T6" fmla="*/ 151 w 169"/>
                  <a:gd name="T7" fmla="*/ 126 h 200"/>
                  <a:gd name="T8" fmla="*/ 128 w 169"/>
                  <a:gd name="T9" fmla="*/ 121 h 200"/>
                  <a:gd name="T10" fmla="*/ 123 w 169"/>
                  <a:gd name="T11" fmla="*/ 121 h 200"/>
                  <a:gd name="T12" fmla="*/ 98 w 169"/>
                  <a:gd name="T13" fmla="*/ 109 h 200"/>
                  <a:gd name="T14" fmla="*/ 100 w 169"/>
                  <a:gd name="T15" fmla="*/ 90 h 200"/>
                  <a:gd name="T16" fmla="*/ 111 w 169"/>
                  <a:gd name="T17" fmla="*/ 66 h 200"/>
                  <a:gd name="T18" fmla="*/ 111 w 169"/>
                  <a:gd name="T19" fmla="*/ 41 h 200"/>
                  <a:gd name="T20" fmla="*/ 101 w 169"/>
                  <a:gd name="T21" fmla="*/ 18 h 200"/>
                  <a:gd name="T22" fmla="*/ 55 w 169"/>
                  <a:gd name="T23" fmla="*/ 18 h 200"/>
                  <a:gd name="T24" fmla="*/ 45 w 169"/>
                  <a:gd name="T25" fmla="*/ 41 h 200"/>
                  <a:gd name="T26" fmla="*/ 55 w 169"/>
                  <a:gd name="T27" fmla="*/ 89 h 200"/>
                  <a:gd name="T28" fmla="*/ 59 w 169"/>
                  <a:gd name="T29" fmla="*/ 97 h 200"/>
                  <a:gd name="T30" fmla="*/ 48 w 169"/>
                  <a:gd name="T31" fmla="*/ 119 h 200"/>
                  <a:gd name="T32" fmla="*/ 29 w 169"/>
                  <a:gd name="T33" fmla="*/ 121 h 200"/>
                  <a:gd name="T34" fmla="*/ 20 w 169"/>
                  <a:gd name="T35" fmla="*/ 121 h 200"/>
                  <a:gd name="T36" fmla="*/ 0 w 169"/>
                  <a:gd name="T37" fmla="*/ 120 h 200"/>
                  <a:gd name="T38" fmla="*/ 24 w 169"/>
                  <a:gd name="T39" fmla="*/ 113 h 200"/>
                  <a:gd name="T40" fmla="*/ 29 w 169"/>
                  <a:gd name="T41" fmla="*/ 113 h 200"/>
                  <a:gd name="T42" fmla="*/ 46 w 169"/>
                  <a:gd name="T43" fmla="*/ 112 h 200"/>
                  <a:gd name="T44" fmla="*/ 52 w 169"/>
                  <a:gd name="T45" fmla="*/ 98 h 200"/>
                  <a:gd name="T46" fmla="*/ 49 w 169"/>
                  <a:gd name="T47" fmla="*/ 95 h 200"/>
                  <a:gd name="T48" fmla="*/ 37 w 169"/>
                  <a:gd name="T49" fmla="*/ 40 h 200"/>
                  <a:gd name="T50" fmla="*/ 78 w 169"/>
                  <a:gd name="T51" fmla="*/ 0 h 200"/>
                  <a:gd name="T52" fmla="*/ 119 w 169"/>
                  <a:gd name="T53" fmla="*/ 40 h 200"/>
                  <a:gd name="T54" fmla="*/ 119 w 169"/>
                  <a:gd name="T55" fmla="*/ 66 h 200"/>
                  <a:gd name="T56" fmla="*/ 107 w 169"/>
                  <a:gd name="T57" fmla="*/ 95 h 200"/>
                  <a:gd name="T58" fmla="*/ 105 w 169"/>
                  <a:gd name="T59" fmla="*/ 98 h 200"/>
                  <a:gd name="T60" fmla="*/ 110 w 169"/>
                  <a:gd name="T61" fmla="*/ 112 h 200"/>
                  <a:gd name="T62" fmla="*/ 127 w 169"/>
                  <a:gd name="T63" fmla="*/ 113 h 200"/>
                  <a:gd name="T64" fmla="*/ 137 w 169"/>
                  <a:gd name="T65" fmla="*/ 113 h 200"/>
                  <a:gd name="T66" fmla="*/ 167 w 169"/>
                  <a:gd name="T67" fmla="*/ 145 h 200"/>
                  <a:gd name="T68" fmla="*/ 165 w 169"/>
                  <a:gd name="T69" fmla="*/ 174 h 200"/>
                  <a:gd name="T70" fmla="*/ 121 w 169"/>
                  <a:gd name="T71" fmla="*/ 1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200">
                    <a:moveTo>
                      <a:pt x="81" y="200"/>
                    </a:moveTo>
                    <a:cubicBezTo>
                      <a:pt x="80" y="192"/>
                      <a:pt x="80" y="192"/>
                      <a:pt x="80" y="192"/>
                    </a:cubicBezTo>
                    <a:cubicBezTo>
                      <a:pt x="95" y="192"/>
                      <a:pt x="108" y="190"/>
                      <a:pt x="119" y="188"/>
                    </a:cubicBezTo>
                    <a:cubicBezTo>
                      <a:pt x="129" y="186"/>
                      <a:pt x="137" y="183"/>
                      <a:pt x="144" y="179"/>
                    </a:cubicBezTo>
                    <a:cubicBezTo>
                      <a:pt x="153" y="175"/>
                      <a:pt x="157" y="170"/>
                      <a:pt x="159" y="169"/>
                    </a:cubicBezTo>
                    <a:cubicBezTo>
                      <a:pt x="159" y="168"/>
                      <a:pt x="160" y="168"/>
                      <a:pt x="160" y="167"/>
                    </a:cubicBezTo>
                    <a:cubicBezTo>
                      <a:pt x="161" y="161"/>
                      <a:pt x="161" y="154"/>
                      <a:pt x="160" y="147"/>
                    </a:cubicBezTo>
                    <a:cubicBezTo>
                      <a:pt x="158" y="138"/>
                      <a:pt x="155" y="131"/>
                      <a:pt x="151" y="126"/>
                    </a:cubicBezTo>
                    <a:cubicBezTo>
                      <a:pt x="150" y="124"/>
                      <a:pt x="147" y="122"/>
                      <a:pt x="136" y="121"/>
                    </a:cubicBezTo>
                    <a:cubicBezTo>
                      <a:pt x="134" y="121"/>
                      <a:pt x="131" y="121"/>
                      <a:pt x="128" y="121"/>
                    </a:cubicBezTo>
                    <a:cubicBezTo>
                      <a:pt x="127" y="121"/>
                      <a:pt x="127" y="121"/>
                      <a:pt x="127" y="121"/>
                    </a:cubicBezTo>
                    <a:cubicBezTo>
                      <a:pt x="126" y="121"/>
                      <a:pt x="124" y="121"/>
                      <a:pt x="123" y="121"/>
                    </a:cubicBezTo>
                    <a:cubicBezTo>
                      <a:pt x="118" y="121"/>
                      <a:pt x="113" y="121"/>
                      <a:pt x="108" y="119"/>
                    </a:cubicBezTo>
                    <a:cubicBezTo>
                      <a:pt x="103" y="118"/>
                      <a:pt x="100" y="114"/>
                      <a:pt x="98" y="109"/>
                    </a:cubicBezTo>
                    <a:cubicBezTo>
                      <a:pt x="97" y="105"/>
                      <a:pt x="96" y="101"/>
                      <a:pt x="97" y="97"/>
                    </a:cubicBezTo>
                    <a:cubicBezTo>
                      <a:pt x="97" y="94"/>
                      <a:pt x="98" y="92"/>
                      <a:pt x="100" y="90"/>
                    </a:cubicBezTo>
                    <a:cubicBezTo>
                      <a:pt x="101" y="89"/>
                      <a:pt x="101" y="89"/>
                      <a:pt x="101" y="89"/>
                    </a:cubicBezTo>
                    <a:cubicBezTo>
                      <a:pt x="107" y="83"/>
                      <a:pt x="111" y="75"/>
                      <a:pt x="111" y="66"/>
                    </a:cubicBezTo>
                    <a:cubicBezTo>
                      <a:pt x="111" y="66"/>
                      <a:pt x="111" y="66"/>
                      <a:pt x="111" y="65"/>
                    </a:cubicBezTo>
                    <a:cubicBezTo>
                      <a:pt x="111" y="41"/>
                      <a:pt x="111" y="41"/>
                      <a:pt x="111" y="41"/>
                    </a:cubicBezTo>
                    <a:cubicBezTo>
                      <a:pt x="111" y="41"/>
                      <a:pt x="111" y="41"/>
                      <a:pt x="111" y="40"/>
                    </a:cubicBezTo>
                    <a:cubicBezTo>
                      <a:pt x="111" y="32"/>
                      <a:pt x="107" y="24"/>
                      <a:pt x="101" y="18"/>
                    </a:cubicBezTo>
                    <a:cubicBezTo>
                      <a:pt x="95" y="11"/>
                      <a:pt x="87" y="8"/>
                      <a:pt x="78" y="8"/>
                    </a:cubicBezTo>
                    <a:cubicBezTo>
                      <a:pt x="69" y="8"/>
                      <a:pt x="61" y="11"/>
                      <a:pt x="55" y="18"/>
                    </a:cubicBezTo>
                    <a:cubicBezTo>
                      <a:pt x="49" y="24"/>
                      <a:pt x="46" y="32"/>
                      <a:pt x="45" y="40"/>
                    </a:cubicBezTo>
                    <a:cubicBezTo>
                      <a:pt x="45" y="41"/>
                      <a:pt x="45" y="41"/>
                      <a:pt x="45" y="41"/>
                    </a:cubicBezTo>
                    <a:cubicBezTo>
                      <a:pt x="45" y="67"/>
                      <a:pt x="45" y="67"/>
                      <a:pt x="45" y="67"/>
                    </a:cubicBezTo>
                    <a:cubicBezTo>
                      <a:pt x="46" y="75"/>
                      <a:pt x="49" y="83"/>
                      <a:pt x="55" y="89"/>
                    </a:cubicBezTo>
                    <a:cubicBezTo>
                      <a:pt x="56" y="90"/>
                      <a:pt x="56" y="90"/>
                      <a:pt x="56" y="90"/>
                    </a:cubicBezTo>
                    <a:cubicBezTo>
                      <a:pt x="58" y="92"/>
                      <a:pt x="59" y="95"/>
                      <a:pt x="59" y="97"/>
                    </a:cubicBezTo>
                    <a:cubicBezTo>
                      <a:pt x="60" y="101"/>
                      <a:pt x="60" y="105"/>
                      <a:pt x="58" y="109"/>
                    </a:cubicBezTo>
                    <a:cubicBezTo>
                      <a:pt x="57" y="114"/>
                      <a:pt x="53" y="118"/>
                      <a:pt x="48" y="119"/>
                    </a:cubicBezTo>
                    <a:cubicBezTo>
                      <a:pt x="43" y="121"/>
                      <a:pt x="38" y="121"/>
                      <a:pt x="33" y="121"/>
                    </a:cubicBezTo>
                    <a:cubicBezTo>
                      <a:pt x="32" y="121"/>
                      <a:pt x="31" y="121"/>
                      <a:pt x="29" y="121"/>
                    </a:cubicBezTo>
                    <a:cubicBezTo>
                      <a:pt x="28" y="121"/>
                      <a:pt x="28" y="121"/>
                      <a:pt x="28" y="121"/>
                    </a:cubicBezTo>
                    <a:cubicBezTo>
                      <a:pt x="26" y="121"/>
                      <a:pt x="22" y="121"/>
                      <a:pt x="20" y="121"/>
                    </a:cubicBezTo>
                    <a:cubicBezTo>
                      <a:pt x="10" y="122"/>
                      <a:pt x="7" y="123"/>
                      <a:pt x="6" y="125"/>
                    </a:cubicBezTo>
                    <a:cubicBezTo>
                      <a:pt x="0" y="120"/>
                      <a:pt x="0" y="120"/>
                      <a:pt x="0" y="120"/>
                    </a:cubicBezTo>
                    <a:cubicBezTo>
                      <a:pt x="4" y="116"/>
                      <a:pt x="9" y="114"/>
                      <a:pt x="20" y="113"/>
                    </a:cubicBezTo>
                    <a:cubicBezTo>
                      <a:pt x="21" y="113"/>
                      <a:pt x="22" y="113"/>
                      <a:pt x="24" y="113"/>
                    </a:cubicBezTo>
                    <a:cubicBezTo>
                      <a:pt x="26" y="113"/>
                      <a:pt x="27" y="113"/>
                      <a:pt x="29" y="113"/>
                    </a:cubicBezTo>
                    <a:cubicBezTo>
                      <a:pt x="29" y="113"/>
                      <a:pt x="29" y="113"/>
                      <a:pt x="29" y="113"/>
                    </a:cubicBezTo>
                    <a:cubicBezTo>
                      <a:pt x="31" y="113"/>
                      <a:pt x="32" y="113"/>
                      <a:pt x="33" y="113"/>
                    </a:cubicBezTo>
                    <a:cubicBezTo>
                      <a:pt x="37" y="113"/>
                      <a:pt x="42" y="113"/>
                      <a:pt x="46" y="112"/>
                    </a:cubicBezTo>
                    <a:cubicBezTo>
                      <a:pt x="48" y="111"/>
                      <a:pt x="50" y="109"/>
                      <a:pt x="51" y="106"/>
                    </a:cubicBezTo>
                    <a:cubicBezTo>
                      <a:pt x="52" y="104"/>
                      <a:pt x="52" y="101"/>
                      <a:pt x="52" y="98"/>
                    </a:cubicBezTo>
                    <a:cubicBezTo>
                      <a:pt x="51" y="97"/>
                      <a:pt x="51" y="96"/>
                      <a:pt x="50" y="96"/>
                    </a:cubicBezTo>
                    <a:cubicBezTo>
                      <a:pt x="50" y="95"/>
                      <a:pt x="50" y="95"/>
                      <a:pt x="49" y="95"/>
                    </a:cubicBezTo>
                    <a:cubicBezTo>
                      <a:pt x="42" y="87"/>
                      <a:pt x="38" y="78"/>
                      <a:pt x="37" y="67"/>
                    </a:cubicBezTo>
                    <a:cubicBezTo>
                      <a:pt x="37" y="40"/>
                      <a:pt x="37" y="40"/>
                      <a:pt x="37" y="40"/>
                    </a:cubicBezTo>
                    <a:cubicBezTo>
                      <a:pt x="38" y="29"/>
                      <a:pt x="42" y="19"/>
                      <a:pt x="49" y="12"/>
                    </a:cubicBezTo>
                    <a:cubicBezTo>
                      <a:pt x="57" y="4"/>
                      <a:pt x="67" y="0"/>
                      <a:pt x="78" y="0"/>
                    </a:cubicBezTo>
                    <a:cubicBezTo>
                      <a:pt x="89" y="0"/>
                      <a:pt x="99" y="4"/>
                      <a:pt x="107" y="12"/>
                    </a:cubicBezTo>
                    <a:cubicBezTo>
                      <a:pt x="114" y="19"/>
                      <a:pt x="119" y="29"/>
                      <a:pt x="119" y="40"/>
                    </a:cubicBezTo>
                    <a:cubicBezTo>
                      <a:pt x="119" y="41"/>
                      <a:pt x="119" y="41"/>
                      <a:pt x="119" y="41"/>
                    </a:cubicBezTo>
                    <a:cubicBezTo>
                      <a:pt x="119" y="66"/>
                      <a:pt x="119" y="66"/>
                      <a:pt x="119" y="66"/>
                    </a:cubicBezTo>
                    <a:cubicBezTo>
                      <a:pt x="119" y="66"/>
                      <a:pt x="119" y="66"/>
                      <a:pt x="119" y="66"/>
                    </a:cubicBezTo>
                    <a:cubicBezTo>
                      <a:pt x="119" y="77"/>
                      <a:pt x="115" y="87"/>
                      <a:pt x="107" y="95"/>
                    </a:cubicBezTo>
                    <a:cubicBezTo>
                      <a:pt x="106" y="96"/>
                      <a:pt x="106" y="96"/>
                      <a:pt x="106" y="96"/>
                    </a:cubicBezTo>
                    <a:cubicBezTo>
                      <a:pt x="105" y="96"/>
                      <a:pt x="105" y="97"/>
                      <a:pt x="105" y="98"/>
                    </a:cubicBezTo>
                    <a:cubicBezTo>
                      <a:pt x="104" y="101"/>
                      <a:pt x="105" y="104"/>
                      <a:pt x="105" y="106"/>
                    </a:cubicBezTo>
                    <a:cubicBezTo>
                      <a:pt x="106" y="109"/>
                      <a:pt x="108" y="111"/>
                      <a:pt x="110" y="112"/>
                    </a:cubicBezTo>
                    <a:cubicBezTo>
                      <a:pt x="114" y="113"/>
                      <a:pt x="119" y="113"/>
                      <a:pt x="123" y="113"/>
                    </a:cubicBezTo>
                    <a:cubicBezTo>
                      <a:pt x="124" y="113"/>
                      <a:pt x="126" y="113"/>
                      <a:pt x="127" y="113"/>
                    </a:cubicBezTo>
                    <a:cubicBezTo>
                      <a:pt x="128" y="113"/>
                      <a:pt x="128" y="113"/>
                      <a:pt x="128" y="113"/>
                    </a:cubicBezTo>
                    <a:cubicBezTo>
                      <a:pt x="131" y="113"/>
                      <a:pt x="134" y="113"/>
                      <a:pt x="137" y="113"/>
                    </a:cubicBezTo>
                    <a:cubicBezTo>
                      <a:pt x="148" y="114"/>
                      <a:pt x="154" y="116"/>
                      <a:pt x="158" y="121"/>
                    </a:cubicBezTo>
                    <a:cubicBezTo>
                      <a:pt x="162" y="127"/>
                      <a:pt x="166" y="135"/>
                      <a:pt x="167" y="145"/>
                    </a:cubicBezTo>
                    <a:cubicBezTo>
                      <a:pt x="169" y="154"/>
                      <a:pt x="169" y="162"/>
                      <a:pt x="168" y="169"/>
                    </a:cubicBezTo>
                    <a:cubicBezTo>
                      <a:pt x="167" y="171"/>
                      <a:pt x="166" y="173"/>
                      <a:pt x="165" y="174"/>
                    </a:cubicBezTo>
                    <a:cubicBezTo>
                      <a:pt x="162" y="177"/>
                      <a:pt x="157" y="181"/>
                      <a:pt x="148" y="186"/>
                    </a:cubicBezTo>
                    <a:cubicBezTo>
                      <a:pt x="140" y="190"/>
                      <a:pt x="131" y="193"/>
                      <a:pt x="121" y="196"/>
                    </a:cubicBezTo>
                    <a:cubicBezTo>
                      <a:pt x="109" y="198"/>
                      <a:pt x="95" y="200"/>
                      <a:pt x="81"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14"/>
              <p:cNvSpPr>
                <a:spLocks/>
              </p:cNvSpPr>
              <p:nvPr/>
            </p:nvSpPr>
            <p:spPr bwMode="auto">
              <a:xfrm>
                <a:off x="4716" y="2358"/>
                <a:ext cx="177" cy="211"/>
              </a:xfrm>
              <a:custGeom>
                <a:avLst/>
                <a:gdLst>
                  <a:gd name="T0" fmla="*/ 48 w 169"/>
                  <a:gd name="T1" fmla="*/ 196 h 200"/>
                  <a:gd name="T2" fmla="*/ 4 w 169"/>
                  <a:gd name="T3" fmla="*/ 174 h 200"/>
                  <a:gd name="T4" fmla="*/ 1 w 169"/>
                  <a:gd name="T5" fmla="*/ 145 h 200"/>
                  <a:gd name="T6" fmla="*/ 32 w 169"/>
                  <a:gd name="T7" fmla="*/ 113 h 200"/>
                  <a:gd name="T8" fmla="*/ 41 w 169"/>
                  <a:gd name="T9" fmla="*/ 113 h 200"/>
                  <a:gd name="T10" fmla="*/ 46 w 169"/>
                  <a:gd name="T11" fmla="*/ 113 h 200"/>
                  <a:gd name="T12" fmla="*/ 63 w 169"/>
                  <a:gd name="T13" fmla="*/ 106 h 200"/>
                  <a:gd name="T14" fmla="*/ 63 w 169"/>
                  <a:gd name="T15" fmla="*/ 96 h 200"/>
                  <a:gd name="T16" fmla="*/ 50 w 169"/>
                  <a:gd name="T17" fmla="*/ 67 h 200"/>
                  <a:gd name="T18" fmla="*/ 62 w 169"/>
                  <a:gd name="T19" fmla="*/ 12 h 200"/>
                  <a:gd name="T20" fmla="*/ 120 w 169"/>
                  <a:gd name="T21" fmla="*/ 12 h 200"/>
                  <a:gd name="T22" fmla="*/ 132 w 169"/>
                  <a:gd name="T23" fmla="*/ 41 h 200"/>
                  <a:gd name="T24" fmla="*/ 131 w 169"/>
                  <a:gd name="T25" fmla="*/ 66 h 200"/>
                  <a:gd name="T26" fmla="*/ 119 w 169"/>
                  <a:gd name="T27" fmla="*/ 96 h 200"/>
                  <a:gd name="T28" fmla="*/ 118 w 169"/>
                  <a:gd name="T29" fmla="*/ 106 h 200"/>
                  <a:gd name="T30" fmla="*/ 135 w 169"/>
                  <a:gd name="T31" fmla="*/ 113 h 200"/>
                  <a:gd name="T32" fmla="*/ 140 w 169"/>
                  <a:gd name="T33" fmla="*/ 113 h 200"/>
                  <a:gd name="T34" fmla="*/ 169 w 169"/>
                  <a:gd name="T35" fmla="*/ 120 h 200"/>
                  <a:gd name="T36" fmla="*/ 149 w 169"/>
                  <a:gd name="T37" fmla="*/ 121 h 200"/>
                  <a:gd name="T38" fmla="*/ 140 w 169"/>
                  <a:gd name="T39" fmla="*/ 121 h 200"/>
                  <a:gd name="T40" fmla="*/ 121 w 169"/>
                  <a:gd name="T41" fmla="*/ 119 h 200"/>
                  <a:gd name="T42" fmla="*/ 109 w 169"/>
                  <a:gd name="T43" fmla="*/ 97 h 200"/>
                  <a:gd name="T44" fmla="*/ 114 w 169"/>
                  <a:gd name="T45" fmla="*/ 89 h 200"/>
                  <a:gd name="T46" fmla="*/ 124 w 169"/>
                  <a:gd name="T47" fmla="*/ 65 h 200"/>
                  <a:gd name="T48" fmla="*/ 123 w 169"/>
                  <a:gd name="T49" fmla="*/ 40 h 200"/>
                  <a:gd name="T50" fmla="*/ 91 w 169"/>
                  <a:gd name="T51" fmla="*/ 8 h 200"/>
                  <a:gd name="T52" fmla="*/ 58 w 169"/>
                  <a:gd name="T53" fmla="*/ 40 h 200"/>
                  <a:gd name="T54" fmla="*/ 58 w 169"/>
                  <a:gd name="T55" fmla="*/ 64 h 200"/>
                  <a:gd name="T56" fmla="*/ 68 w 169"/>
                  <a:gd name="T57" fmla="*/ 89 h 200"/>
                  <a:gd name="T58" fmla="*/ 72 w 169"/>
                  <a:gd name="T59" fmla="*/ 97 h 200"/>
                  <a:gd name="T60" fmla="*/ 61 w 169"/>
                  <a:gd name="T61" fmla="*/ 119 h 200"/>
                  <a:gd name="T62" fmla="*/ 42 w 169"/>
                  <a:gd name="T63" fmla="*/ 121 h 200"/>
                  <a:gd name="T64" fmla="*/ 33 w 169"/>
                  <a:gd name="T65" fmla="*/ 121 h 200"/>
                  <a:gd name="T66" fmla="*/ 9 w 169"/>
                  <a:gd name="T67" fmla="*/ 147 h 200"/>
                  <a:gd name="T68" fmla="*/ 10 w 169"/>
                  <a:gd name="T69" fmla="*/ 169 h 200"/>
                  <a:gd name="T70" fmla="*/ 50 w 169"/>
                  <a:gd name="T71" fmla="*/ 188 h 200"/>
                  <a:gd name="T72" fmla="*/ 88 w 169"/>
                  <a:gd name="T7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 h="200">
                    <a:moveTo>
                      <a:pt x="88" y="200"/>
                    </a:moveTo>
                    <a:cubicBezTo>
                      <a:pt x="74" y="200"/>
                      <a:pt x="60" y="198"/>
                      <a:pt x="48" y="196"/>
                    </a:cubicBezTo>
                    <a:cubicBezTo>
                      <a:pt x="38" y="193"/>
                      <a:pt x="29" y="190"/>
                      <a:pt x="21" y="186"/>
                    </a:cubicBezTo>
                    <a:cubicBezTo>
                      <a:pt x="12" y="182"/>
                      <a:pt x="7" y="177"/>
                      <a:pt x="4" y="174"/>
                    </a:cubicBezTo>
                    <a:cubicBezTo>
                      <a:pt x="3" y="173"/>
                      <a:pt x="2" y="171"/>
                      <a:pt x="1" y="169"/>
                    </a:cubicBezTo>
                    <a:cubicBezTo>
                      <a:pt x="0" y="162"/>
                      <a:pt x="0" y="154"/>
                      <a:pt x="1" y="145"/>
                    </a:cubicBezTo>
                    <a:cubicBezTo>
                      <a:pt x="3" y="135"/>
                      <a:pt x="7" y="127"/>
                      <a:pt x="11" y="121"/>
                    </a:cubicBezTo>
                    <a:cubicBezTo>
                      <a:pt x="15" y="116"/>
                      <a:pt x="21" y="114"/>
                      <a:pt x="32" y="113"/>
                    </a:cubicBezTo>
                    <a:cubicBezTo>
                      <a:pt x="34" y="113"/>
                      <a:pt x="35" y="113"/>
                      <a:pt x="37" y="113"/>
                    </a:cubicBezTo>
                    <a:cubicBezTo>
                      <a:pt x="38" y="113"/>
                      <a:pt x="40" y="113"/>
                      <a:pt x="41" y="113"/>
                    </a:cubicBezTo>
                    <a:cubicBezTo>
                      <a:pt x="42" y="113"/>
                      <a:pt x="42" y="113"/>
                      <a:pt x="42" y="113"/>
                    </a:cubicBezTo>
                    <a:cubicBezTo>
                      <a:pt x="43" y="113"/>
                      <a:pt x="45" y="113"/>
                      <a:pt x="46" y="113"/>
                    </a:cubicBezTo>
                    <a:cubicBezTo>
                      <a:pt x="50" y="113"/>
                      <a:pt x="55" y="113"/>
                      <a:pt x="58" y="112"/>
                    </a:cubicBezTo>
                    <a:cubicBezTo>
                      <a:pt x="61" y="111"/>
                      <a:pt x="62" y="109"/>
                      <a:pt x="63" y="106"/>
                    </a:cubicBezTo>
                    <a:cubicBezTo>
                      <a:pt x="64" y="104"/>
                      <a:pt x="64" y="101"/>
                      <a:pt x="64" y="98"/>
                    </a:cubicBezTo>
                    <a:cubicBezTo>
                      <a:pt x="64" y="97"/>
                      <a:pt x="64" y="96"/>
                      <a:pt x="63" y="96"/>
                    </a:cubicBezTo>
                    <a:cubicBezTo>
                      <a:pt x="62" y="95"/>
                      <a:pt x="62" y="95"/>
                      <a:pt x="62" y="95"/>
                    </a:cubicBezTo>
                    <a:cubicBezTo>
                      <a:pt x="55" y="87"/>
                      <a:pt x="50" y="78"/>
                      <a:pt x="50" y="67"/>
                    </a:cubicBezTo>
                    <a:cubicBezTo>
                      <a:pt x="50" y="40"/>
                      <a:pt x="50" y="40"/>
                      <a:pt x="50" y="40"/>
                    </a:cubicBezTo>
                    <a:cubicBezTo>
                      <a:pt x="50" y="29"/>
                      <a:pt x="54" y="19"/>
                      <a:pt x="62" y="12"/>
                    </a:cubicBezTo>
                    <a:cubicBezTo>
                      <a:pt x="70" y="4"/>
                      <a:pt x="80" y="0"/>
                      <a:pt x="91" y="0"/>
                    </a:cubicBezTo>
                    <a:cubicBezTo>
                      <a:pt x="102" y="0"/>
                      <a:pt x="112" y="4"/>
                      <a:pt x="120" y="12"/>
                    </a:cubicBezTo>
                    <a:cubicBezTo>
                      <a:pt x="127" y="19"/>
                      <a:pt x="131" y="29"/>
                      <a:pt x="131" y="40"/>
                    </a:cubicBezTo>
                    <a:cubicBezTo>
                      <a:pt x="132" y="41"/>
                      <a:pt x="132" y="41"/>
                      <a:pt x="132" y="41"/>
                    </a:cubicBezTo>
                    <a:cubicBezTo>
                      <a:pt x="132" y="66"/>
                      <a:pt x="132" y="66"/>
                      <a:pt x="132" y="66"/>
                    </a:cubicBezTo>
                    <a:cubicBezTo>
                      <a:pt x="131" y="66"/>
                      <a:pt x="131" y="66"/>
                      <a:pt x="131" y="66"/>
                    </a:cubicBezTo>
                    <a:cubicBezTo>
                      <a:pt x="131" y="77"/>
                      <a:pt x="127" y="87"/>
                      <a:pt x="120" y="95"/>
                    </a:cubicBezTo>
                    <a:cubicBezTo>
                      <a:pt x="119" y="96"/>
                      <a:pt x="119" y="96"/>
                      <a:pt x="119" y="96"/>
                    </a:cubicBezTo>
                    <a:cubicBezTo>
                      <a:pt x="118" y="96"/>
                      <a:pt x="117" y="97"/>
                      <a:pt x="117" y="98"/>
                    </a:cubicBezTo>
                    <a:cubicBezTo>
                      <a:pt x="117" y="101"/>
                      <a:pt x="117" y="104"/>
                      <a:pt x="118" y="106"/>
                    </a:cubicBezTo>
                    <a:cubicBezTo>
                      <a:pt x="119" y="109"/>
                      <a:pt x="121" y="111"/>
                      <a:pt x="123" y="112"/>
                    </a:cubicBezTo>
                    <a:cubicBezTo>
                      <a:pt x="127" y="113"/>
                      <a:pt x="131" y="113"/>
                      <a:pt x="135" y="113"/>
                    </a:cubicBezTo>
                    <a:cubicBezTo>
                      <a:pt x="137" y="113"/>
                      <a:pt x="138" y="113"/>
                      <a:pt x="140" y="113"/>
                    </a:cubicBezTo>
                    <a:cubicBezTo>
                      <a:pt x="140" y="113"/>
                      <a:pt x="140" y="113"/>
                      <a:pt x="140" y="113"/>
                    </a:cubicBezTo>
                    <a:cubicBezTo>
                      <a:pt x="144" y="113"/>
                      <a:pt x="147" y="113"/>
                      <a:pt x="149" y="113"/>
                    </a:cubicBezTo>
                    <a:cubicBezTo>
                      <a:pt x="159" y="114"/>
                      <a:pt x="165" y="116"/>
                      <a:pt x="169" y="120"/>
                    </a:cubicBezTo>
                    <a:cubicBezTo>
                      <a:pt x="163" y="125"/>
                      <a:pt x="163" y="125"/>
                      <a:pt x="163" y="125"/>
                    </a:cubicBezTo>
                    <a:cubicBezTo>
                      <a:pt x="162" y="123"/>
                      <a:pt x="159" y="122"/>
                      <a:pt x="149" y="121"/>
                    </a:cubicBezTo>
                    <a:cubicBezTo>
                      <a:pt x="147" y="121"/>
                      <a:pt x="144" y="121"/>
                      <a:pt x="140" y="121"/>
                    </a:cubicBezTo>
                    <a:cubicBezTo>
                      <a:pt x="140" y="121"/>
                      <a:pt x="140" y="121"/>
                      <a:pt x="140" y="121"/>
                    </a:cubicBezTo>
                    <a:cubicBezTo>
                      <a:pt x="138" y="121"/>
                      <a:pt x="137" y="121"/>
                      <a:pt x="135" y="121"/>
                    </a:cubicBezTo>
                    <a:cubicBezTo>
                      <a:pt x="131" y="121"/>
                      <a:pt x="125" y="121"/>
                      <a:pt x="121" y="119"/>
                    </a:cubicBezTo>
                    <a:cubicBezTo>
                      <a:pt x="116" y="118"/>
                      <a:pt x="112" y="114"/>
                      <a:pt x="110" y="109"/>
                    </a:cubicBezTo>
                    <a:cubicBezTo>
                      <a:pt x="109" y="105"/>
                      <a:pt x="109" y="101"/>
                      <a:pt x="109" y="97"/>
                    </a:cubicBezTo>
                    <a:cubicBezTo>
                      <a:pt x="110" y="94"/>
                      <a:pt x="111" y="92"/>
                      <a:pt x="113" y="90"/>
                    </a:cubicBezTo>
                    <a:cubicBezTo>
                      <a:pt x="114" y="89"/>
                      <a:pt x="114" y="89"/>
                      <a:pt x="114" y="89"/>
                    </a:cubicBezTo>
                    <a:cubicBezTo>
                      <a:pt x="120" y="83"/>
                      <a:pt x="123" y="75"/>
                      <a:pt x="123" y="66"/>
                    </a:cubicBezTo>
                    <a:cubicBezTo>
                      <a:pt x="123" y="66"/>
                      <a:pt x="123" y="65"/>
                      <a:pt x="124" y="65"/>
                    </a:cubicBezTo>
                    <a:cubicBezTo>
                      <a:pt x="124" y="41"/>
                      <a:pt x="124" y="41"/>
                      <a:pt x="124" y="41"/>
                    </a:cubicBezTo>
                    <a:cubicBezTo>
                      <a:pt x="123" y="41"/>
                      <a:pt x="123" y="41"/>
                      <a:pt x="123" y="40"/>
                    </a:cubicBezTo>
                    <a:cubicBezTo>
                      <a:pt x="123" y="32"/>
                      <a:pt x="120" y="24"/>
                      <a:pt x="114" y="18"/>
                    </a:cubicBezTo>
                    <a:cubicBezTo>
                      <a:pt x="108" y="11"/>
                      <a:pt x="100" y="8"/>
                      <a:pt x="91" y="8"/>
                    </a:cubicBezTo>
                    <a:cubicBezTo>
                      <a:pt x="82" y="8"/>
                      <a:pt x="74" y="11"/>
                      <a:pt x="68" y="18"/>
                    </a:cubicBezTo>
                    <a:cubicBezTo>
                      <a:pt x="62" y="24"/>
                      <a:pt x="58" y="32"/>
                      <a:pt x="58" y="40"/>
                    </a:cubicBezTo>
                    <a:cubicBezTo>
                      <a:pt x="58" y="41"/>
                      <a:pt x="58" y="41"/>
                      <a:pt x="58" y="41"/>
                    </a:cubicBezTo>
                    <a:cubicBezTo>
                      <a:pt x="58" y="64"/>
                      <a:pt x="58" y="64"/>
                      <a:pt x="58" y="64"/>
                    </a:cubicBezTo>
                    <a:cubicBezTo>
                      <a:pt x="58" y="67"/>
                      <a:pt x="58" y="67"/>
                      <a:pt x="58" y="67"/>
                    </a:cubicBezTo>
                    <a:cubicBezTo>
                      <a:pt x="58" y="75"/>
                      <a:pt x="62" y="83"/>
                      <a:pt x="68" y="89"/>
                    </a:cubicBezTo>
                    <a:cubicBezTo>
                      <a:pt x="68" y="90"/>
                      <a:pt x="68" y="90"/>
                      <a:pt x="68" y="90"/>
                    </a:cubicBezTo>
                    <a:cubicBezTo>
                      <a:pt x="71" y="92"/>
                      <a:pt x="72" y="95"/>
                      <a:pt x="72" y="97"/>
                    </a:cubicBezTo>
                    <a:cubicBezTo>
                      <a:pt x="72" y="101"/>
                      <a:pt x="72" y="105"/>
                      <a:pt x="71" y="109"/>
                    </a:cubicBezTo>
                    <a:cubicBezTo>
                      <a:pt x="69" y="114"/>
                      <a:pt x="66" y="118"/>
                      <a:pt x="61" y="119"/>
                    </a:cubicBezTo>
                    <a:cubicBezTo>
                      <a:pt x="56" y="121"/>
                      <a:pt x="51" y="121"/>
                      <a:pt x="46" y="121"/>
                    </a:cubicBezTo>
                    <a:cubicBezTo>
                      <a:pt x="45" y="121"/>
                      <a:pt x="43" y="121"/>
                      <a:pt x="42" y="121"/>
                    </a:cubicBezTo>
                    <a:cubicBezTo>
                      <a:pt x="41" y="121"/>
                      <a:pt x="41" y="121"/>
                      <a:pt x="41" y="121"/>
                    </a:cubicBezTo>
                    <a:cubicBezTo>
                      <a:pt x="38" y="121"/>
                      <a:pt x="35" y="121"/>
                      <a:pt x="33" y="121"/>
                    </a:cubicBezTo>
                    <a:cubicBezTo>
                      <a:pt x="22" y="122"/>
                      <a:pt x="19" y="124"/>
                      <a:pt x="18" y="126"/>
                    </a:cubicBezTo>
                    <a:cubicBezTo>
                      <a:pt x="14" y="131"/>
                      <a:pt x="11" y="138"/>
                      <a:pt x="9" y="147"/>
                    </a:cubicBezTo>
                    <a:cubicBezTo>
                      <a:pt x="8" y="154"/>
                      <a:pt x="8" y="161"/>
                      <a:pt x="9" y="167"/>
                    </a:cubicBezTo>
                    <a:cubicBezTo>
                      <a:pt x="9" y="168"/>
                      <a:pt x="9" y="168"/>
                      <a:pt x="10" y="169"/>
                    </a:cubicBezTo>
                    <a:cubicBezTo>
                      <a:pt x="12" y="171"/>
                      <a:pt x="17" y="175"/>
                      <a:pt x="24" y="179"/>
                    </a:cubicBezTo>
                    <a:cubicBezTo>
                      <a:pt x="32" y="183"/>
                      <a:pt x="40" y="186"/>
                      <a:pt x="50" y="188"/>
                    </a:cubicBezTo>
                    <a:cubicBezTo>
                      <a:pt x="61" y="190"/>
                      <a:pt x="74" y="192"/>
                      <a:pt x="88" y="192"/>
                    </a:cubicBezTo>
                    <a:lnTo>
                      <a:pt x="88"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15"/>
              <p:cNvSpPr>
                <a:spLocks/>
              </p:cNvSpPr>
              <p:nvPr/>
            </p:nvSpPr>
            <p:spPr bwMode="auto">
              <a:xfrm>
                <a:off x="4643" y="2148"/>
                <a:ext cx="371" cy="434"/>
              </a:xfrm>
              <a:custGeom>
                <a:avLst/>
                <a:gdLst>
                  <a:gd name="T0" fmla="*/ 19 w 353"/>
                  <a:gd name="T1" fmla="*/ 413 h 413"/>
                  <a:gd name="T2" fmla="*/ 0 w 353"/>
                  <a:gd name="T3" fmla="*/ 311 h 413"/>
                  <a:gd name="T4" fmla="*/ 270 w 353"/>
                  <a:gd name="T5" fmla="*/ 20 h 413"/>
                  <a:gd name="T6" fmla="*/ 270 w 353"/>
                  <a:gd name="T7" fmla="*/ 0 h 413"/>
                  <a:gd name="T8" fmla="*/ 353 w 353"/>
                  <a:gd name="T9" fmla="*/ 47 h 413"/>
                  <a:gd name="T10" fmla="*/ 272 w 353"/>
                  <a:gd name="T11" fmla="*/ 95 h 413"/>
                  <a:gd name="T12" fmla="*/ 271 w 353"/>
                  <a:gd name="T13" fmla="*/ 70 h 413"/>
                  <a:gd name="T14" fmla="*/ 51 w 353"/>
                  <a:gd name="T15" fmla="*/ 311 h 413"/>
                  <a:gd name="T16" fmla="*/ 66 w 353"/>
                  <a:gd name="T17" fmla="*/ 396 h 413"/>
                  <a:gd name="T18" fmla="*/ 59 w 353"/>
                  <a:gd name="T19" fmla="*/ 399 h 413"/>
                  <a:gd name="T20" fmla="*/ 43 w 353"/>
                  <a:gd name="T21" fmla="*/ 311 h 413"/>
                  <a:gd name="T22" fmla="*/ 275 w 353"/>
                  <a:gd name="T23" fmla="*/ 62 h 413"/>
                  <a:gd name="T24" fmla="*/ 279 w 353"/>
                  <a:gd name="T25" fmla="*/ 62 h 413"/>
                  <a:gd name="T26" fmla="*/ 279 w 353"/>
                  <a:gd name="T27" fmla="*/ 81 h 413"/>
                  <a:gd name="T28" fmla="*/ 337 w 353"/>
                  <a:gd name="T29" fmla="*/ 47 h 413"/>
                  <a:gd name="T30" fmla="*/ 278 w 353"/>
                  <a:gd name="T31" fmla="*/ 14 h 413"/>
                  <a:gd name="T32" fmla="*/ 279 w 353"/>
                  <a:gd name="T33" fmla="*/ 27 h 413"/>
                  <a:gd name="T34" fmla="*/ 275 w 353"/>
                  <a:gd name="T35" fmla="*/ 28 h 413"/>
                  <a:gd name="T36" fmla="*/ 8 w 353"/>
                  <a:gd name="T37" fmla="*/ 311 h 413"/>
                  <a:gd name="T38" fmla="*/ 26 w 353"/>
                  <a:gd name="T39" fmla="*/ 411 h 413"/>
                  <a:gd name="T40" fmla="*/ 19 w 353"/>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3" h="413">
                    <a:moveTo>
                      <a:pt x="19" y="413"/>
                    </a:moveTo>
                    <a:cubicBezTo>
                      <a:pt x="7" y="381"/>
                      <a:pt x="0" y="346"/>
                      <a:pt x="0" y="311"/>
                    </a:cubicBezTo>
                    <a:cubicBezTo>
                      <a:pt x="0" y="158"/>
                      <a:pt x="119" y="31"/>
                      <a:pt x="270" y="20"/>
                    </a:cubicBezTo>
                    <a:cubicBezTo>
                      <a:pt x="270" y="0"/>
                      <a:pt x="270" y="0"/>
                      <a:pt x="270" y="0"/>
                    </a:cubicBezTo>
                    <a:cubicBezTo>
                      <a:pt x="353" y="47"/>
                      <a:pt x="353" y="47"/>
                      <a:pt x="353" y="47"/>
                    </a:cubicBezTo>
                    <a:cubicBezTo>
                      <a:pt x="272" y="95"/>
                      <a:pt x="272" y="95"/>
                      <a:pt x="272" y="95"/>
                    </a:cubicBezTo>
                    <a:cubicBezTo>
                      <a:pt x="271" y="70"/>
                      <a:pt x="271" y="70"/>
                      <a:pt x="271" y="70"/>
                    </a:cubicBezTo>
                    <a:cubicBezTo>
                      <a:pt x="147" y="81"/>
                      <a:pt x="51" y="186"/>
                      <a:pt x="51" y="311"/>
                    </a:cubicBezTo>
                    <a:cubicBezTo>
                      <a:pt x="51" y="340"/>
                      <a:pt x="56" y="369"/>
                      <a:pt x="66" y="396"/>
                    </a:cubicBezTo>
                    <a:cubicBezTo>
                      <a:pt x="59" y="399"/>
                      <a:pt x="59" y="399"/>
                      <a:pt x="59" y="399"/>
                    </a:cubicBezTo>
                    <a:cubicBezTo>
                      <a:pt x="48" y="371"/>
                      <a:pt x="43" y="341"/>
                      <a:pt x="43" y="311"/>
                    </a:cubicBezTo>
                    <a:cubicBezTo>
                      <a:pt x="43" y="180"/>
                      <a:pt x="145" y="71"/>
                      <a:pt x="275" y="62"/>
                    </a:cubicBezTo>
                    <a:cubicBezTo>
                      <a:pt x="279" y="62"/>
                      <a:pt x="279" y="62"/>
                      <a:pt x="279" y="62"/>
                    </a:cubicBezTo>
                    <a:cubicBezTo>
                      <a:pt x="279" y="81"/>
                      <a:pt x="279" y="81"/>
                      <a:pt x="279" y="81"/>
                    </a:cubicBezTo>
                    <a:cubicBezTo>
                      <a:pt x="337" y="47"/>
                      <a:pt x="337" y="47"/>
                      <a:pt x="337" y="47"/>
                    </a:cubicBezTo>
                    <a:cubicBezTo>
                      <a:pt x="278" y="14"/>
                      <a:pt x="278" y="14"/>
                      <a:pt x="278" y="14"/>
                    </a:cubicBezTo>
                    <a:cubicBezTo>
                      <a:pt x="279" y="27"/>
                      <a:pt x="279" y="27"/>
                      <a:pt x="279" y="27"/>
                    </a:cubicBezTo>
                    <a:cubicBezTo>
                      <a:pt x="275" y="28"/>
                      <a:pt x="275" y="28"/>
                      <a:pt x="275" y="28"/>
                    </a:cubicBezTo>
                    <a:cubicBezTo>
                      <a:pt x="125" y="37"/>
                      <a:pt x="8" y="161"/>
                      <a:pt x="8" y="311"/>
                    </a:cubicBezTo>
                    <a:cubicBezTo>
                      <a:pt x="8" y="345"/>
                      <a:pt x="14" y="379"/>
                      <a:pt x="26" y="411"/>
                    </a:cubicBezTo>
                    <a:lnTo>
                      <a:pt x="19"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16"/>
              <p:cNvSpPr>
                <a:spLocks/>
              </p:cNvSpPr>
              <p:nvPr/>
            </p:nvSpPr>
            <p:spPr bwMode="auto">
              <a:xfrm>
                <a:off x="4683" y="2573"/>
                <a:ext cx="505" cy="209"/>
              </a:xfrm>
              <a:custGeom>
                <a:avLst/>
                <a:gdLst>
                  <a:gd name="T0" fmla="*/ 254 w 480"/>
                  <a:gd name="T1" fmla="*/ 199 h 199"/>
                  <a:gd name="T2" fmla="*/ 22 w 480"/>
                  <a:gd name="T3" fmla="*/ 84 h 199"/>
                  <a:gd name="T4" fmla="*/ 5 w 480"/>
                  <a:gd name="T5" fmla="*/ 95 h 199"/>
                  <a:gd name="T6" fmla="*/ 0 w 480"/>
                  <a:gd name="T7" fmla="*/ 0 h 199"/>
                  <a:gd name="T8" fmla="*/ 85 w 480"/>
                  <a:gd name="T9" fmla="*/ 43 h 199"/>
                  <a:gd name="T10" fmla="*/ 64 w 480"/>
                  <a:gd name="T11" fmla="*/ 56 h 199"/>
                  <a:gd name="T12" fmla="*/ 254 w 480"/>
                  <a:gd name="T13" fmla="*/ 149 h 199"/>
                  <a:gd name="T14" fmla="*/ 441 w 480"/>
                  <a:gd name="T15" fmla="*/ 61 h 199"/>
                  <a:gd name="T16" fmla="*/ 447 w 480"/>
                  <a:gd name="T17" fmla="*/ 66 h 199"/>
                  <a:gd name="T18" fmla="*/ 254 w 480"/>
                  <a:gd name="T19" fmla="*/ 157 h 199"/>
                  <a:gd name="T20" fmla="*/ 55 w 480"/>
                  <a:gd name="T21" fmla="*/ 58 h 199"/>
                  <a:gd name="T22" fmla="*/ 53 w 480"/>
                  <a:gd name="T23" fmla="*/ 54 h 199"/>
                  <a:gd name="T24" fmla="*/ 69 w 480"/>
                  <a:gd name="T25" fmla="*/ 44 h 199"/>
                  <a:gd name="T26" fmla="*/ 9 w 480"/>
                  <a:gd name="T27" fmla="*/ 13 h 199"/>
                  <a:gd name="T28" fmla="*/ 13 w 480"/>
                  <a:gd name="T29" fmla="*/ 81 h 199"/>
                  <a:gd name="T30" fmla="*/ 24 w 480"/>
                  <a:gd name="T31" fmla="*/ 73 h 199"/>
                  <a:gd name="T32" fmla="*/ 26 w 480"/>
                  <a:gd name="T33" fmla="*/ 76 h 199"/>
                  <a:gd name="T34" fmla="*/ 254 w 480"/>
                  <a:gd name="T35" fmla="*/ 191 h 199"/>
                  <a:gd name="T36" fmla="*/ 474 w 480"/>
                  <a:gd name="T37" fmla="*/ 88 h 199"/>
                  <a:gd name="T38" fmla="*/ 480 w 480"/>
                  <a:gd name="T39" fmla="*/ 93 h 199"/>
                  <a:gd name="T40" fmla="*/ 254 w 480"/>
                  <a:gd name="T41"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0" h="199">
                    <a:moveTo>
                      <a:pt x="254" y="199"/>
                    </a:moveTo>
                    <a:cubicBezTo>
                      <a:pt x="164" y="199"/>
                      <a:pt x="77" y="156"/>
                      <a:pt x="22" y="84"/>
                    </a:cubicBezTo>
                    <a:cubicBezTo>
                      <a:pt x="5" y="95"/>
                      <a:pt x="5" y="95"/>
                      <a:pt x="5" y="95"/>
                    </a:cubicBezTo>
                    <a:cubicBezTo>
                      <a:pt x="0" y="0"/>
                      <a:pt x="0" y="0"/>
                      <a:pt x="0" y="0"/>
                    </a:cubicBezTo>
                    <a:cubicBezTo>
                      <a:pt x="85" y="43"/>
                      <a:pt x="85" y="43"/>
                      <a:pt x="85" y="43"/>
                    </a:cubicBezTo>
                    <a:cubicBezTo>
                      <a:pt x="64" y="56"/>
                      <a:pt x="64" y="56"/>
                      <a:pt x="64" y="56"/>
                    </a:cubicBezTo>
                    <a:cubicBezTo>
                      <a:pt x="110" y="114"/>
                      <a:pt x="181" y="149"/>
                      <a:pt x="254" y="149"/>
                    </a:cubicBezTo>
                    <a:cubicBezTo>
                      <a:pt x="327" y="149"/>
                      <a:pt x="395" y="117"/>
                      <a:pt x="441" y="61"/>
                    </a:cubicBezTo>
                    <a:cubicBezTo>
                      <a:pt x="447" y="66"/>
                      <a:pt x="447" y="66"/>
                      <a:pt x="447" y="66"/>
                    </a:cubicBezTo>
                    <a:cubicBezTo>
                      <a:pt x="400" y="124"/>
                      <a:pt x="329" y="157"/>
                      <a:pt x="254" y="157"/>
                    </a:cubicBezTo>
                    <a:cubicBezTo>
                      <a:pt x="177" y="157"/>
                      <a:pt x="102" y="120"/>
                      <a:pt x="55" y="58"/>
                    </a:cubicBezTo>
                    <a:cubicBezTo>
                      <a:pt x="53" y="54"/>
                      <a:pt x="53" y="54"/>
                      <a:pt x="53" y="54"/>
                    </a:cubicBezTo>
                    <a:cubicBezTo>
                      <a:pt x="69" y="44"/>
                      <a:pt x="69" y="44"/>
                      <a:pt x="69" y="44"/>
                    </a:cubicBezTo>
                    <a:cubicBezTo>
                      <a:pt x="9" y="13"/>
                      <a:pt x="9" y="13"/>
                      <a:pt x="9" y="13"/>
                    </a:cubicBezTo>
                    <a:cubicBezTo>
                      <a:pt x="13" y="81"/>
                      <a:pt x="13" y="81"/>
                      <a:pt x="13" y="81"/>
                    </a:cubicBezTo>
                    <a:cubicBezTo>
                      <a:pt x="24" y="73"/>
                      <a:pt x="24" y="73"/>
                      <a:pt x="24" y="73"/>
                    </a:cubicBezTo>
                    <a:cubicBezTo>
                      <a:pt x="26" y="76"/>
                      <a:pt x="26" y="76"/>
                      <a:pt x="26" y="76"/>
                    </a:cubicBezTo>
                    <a:cubicBezTo>
                      <a:pt x="80" y="148"/>
                      <a:pt x="165" y="191"/>
                      <a:pt x="254" y="191"/>
                    </a:cubicBezTo>
                    <a:cubicBezTo>
                      <a:pt x="340" y="191"/>
                      <a:pt x="419" y="153"/>
                      <a:pt x="474" y="88"/>
                    </a:cubicBezTo>
                    <a:cubicBezTo>
                      <a:pt x="480" y="93"/>
                      <a:pt x="480" y="93"/>
                      <a:pt x="480" y="93"/>
                    </a:cubicBezTo>
                    <a:cubicBezTo>
                      <a:pt x="424" y="160"/>
                      <a:pt x="342" y="199"/>
                      <a:pt x="254"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17"/>
              <p:cNvSpPr>
                <a:spLocks/>
              </p:cNvSpPr>
              <p:nvPr/>
            </p:nvSpPr>
            <p:spPr bwMode="auto">
              <a:xfrm>
                <a:off x="5009" y="2176"/>
                <a:ext cx="248" cy="483"/>
              </a:xfrm>
              <a:custGeom>
                <a:avLst/>
                <a:gdLst>
                  <a:gd name="T0" fmla="*/ 155 w 236"/>
                  <a:gd name="T1" fmla="*/ 459 h 459"/>
                  <a:gd name="T2" fmla="*/ 150 w 236"/>
                  <a:gd name="T3" fmla="*/ 364 h 459"/>
                  <a:gd name="T4" fmla="*/ 169 w 236"/>
                  <a:gd name="T5" fmla="*/ 373 h 459"/>
                  <a:gd name="T6" fmla="*/ 186 w 236"/>
                  <a:gd name="T7" fmla="*/ 284 h 459"/>
                  <a:gd name="T8" fmla="*/ 0 w 236"/>
                  <a:gd name="T9" fmla="*/ 49 h 459"/>
                  <a:gd name="T10" fmla="*/ 2 w 236"/>
                  <a:gd name="T11" fmla="*/ 41 h 459"/>
                  <a:gd name="T12" fmla="*/ 194 w 236"/>
                  <a:gd name="T13" fmla="*/ 284 h 459"/>
                  <a:gd name="T14" fmla="*/ 175 w 236"/>
                  <a:gd name="T15" fmla="*/ 380 h 459"/>
                  <a:gd name="T16" fmla="*/ 173 w 236"/>
                  <a:gd name="T17" fmla="*/ 384 h 459"/>
                  <a:gd name="T18" fmla="*/ 159 w 236"/>
                  <a:gd name="T19" fmla="*/ 377 h 459"/>
                  <a:gd name="T20" fmla="*/ 162 w 236"/>
                  <a:gd name="T21" fmla="*/ 444 h 459"/>
                  <a:gd name="T22" fmla="*/ 219 w 236"/>
                  <a:gd name="T23" fmla="*/ 408 h 459"/>
                  <a:gd name="T24" fmla="*/ 204 w 236"/>
                  <a:gd name="T25" fmla="*/ 400 h 459"/>
                  <a:gd name="T26" fmla="*/ 205 w 236"/>
                  <a:gd name="T27" fmla="*/ 397 h 459"/>
                  <a:gd name="T28" fmla="*/ 228 w 236"/>
                  <a:gd name="T29" fmla="*/ 284 h 459"/>
                  <a:gd name="T30" fmla="*/ 9 w 236"/>
                  <a:gd name="T31" fmla="*/ 7 h 459"/>
                  <a:gd name="T32" fmla="*/ 11 w 236"/>
                  <a:gd name="T33" fmla="*/ 0 h 459"/>
                  <a:gd name="T34" fmla="*/ 236 w 236"/>
                  <a:gd name="T35" fmla="*/ 284 h 459"/>
                  <a:gd name="T36" fmla="*/ 214 w 236"/>
                  <a:gd name="T37" fmla="*/ 396 h 459"/>
                  <a:gd name="T38" fmla="*/ 235 w 236"/>
                  <a:gd name="T39" fmla="*/ 407 h 459"/>
                  <a:gd name="T40" fmla="*/ 155 w 236"/>
                  <a:gd name="T4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6" h="459">
                    <a:moveTo>
                      <a:pt x="155" y="459"/>
                    </a:moveTo>
                    <a:cubicBezTo>
                      <a:pt x="150" y="364"/>
                      <a:pt x="150" y="364"/>
                      <a:pt x="150" y="364"/>
                    </a:cubicBezTo>
                    <a:cubicBezTo>
                      <a:pt x="169" y="373"/>
                      <a:pt x="169" y="373"/>
                      <a:pt x="169" y="373"/>
                    </a:cubicBezTo>
                    <a:cubicBezTo>
                      <a:pt x="180" y="345"/>
                      <a:pt x="186" y="315"/>
                      <a:pt x="186" y="284"/>
                    </a:cubicBezTo>
                    <a:cubicBezTo>
                      <a:pt x="186" y="171"/>
                      <a:pt x="109" y="74"/>
                      <a:pt x="0" y="49"/>
                    </a:cubicBezTo>
                    <a:cubicBezTo>
                      <a:pt x="2" y="41"/>
                      <a:pt x="2" y="41"/>
                      <a:pt x="2" y="41"/>
                    </a:cubicBezTo>
                    <a:cubicBezTo>
                      <a:pt x="115" y="67"/>
                      <a:pt x="194" y="167"/>
                      <a:pt x="194" y="284"/>
                    </a:cubicBezTo>
                    <a:cubicBezTo>
                      <a:pt x="194" y="317"/>
                      <a:pt x="188" y="350"/>
                      <a:pt x="175" y="380"/>
                    </a:cubicBezTo>
                    <a:cubicBezTo>
                      <a:pt x="173" y="384"/>
                      <a:pt x="173" y="384"/>
                      <a:pt x="173" y="384"/>
                    </a:cubicBezTo>
                    <a:cubicBezTo>
                      <a:pt x="159" y="377"/>
                      <a:pt x="159" y="377"/>
                      <a:pt x="159" y="377"/>
                    </a:cubicBezTo>
                    <a:cubicBezTo>
                      <a:pt x="162" y="444"/>
                      <a:pt x="162" y="444"/>
                      <a:pt x="162" y="444"/>
                    </a:cubicBezTo>
                    <a:cubicBezTo>
                      <a:pt x="219" y="408"/>
                      <a:pt x="219" y="408"/>
                      <a:pt x="219" y="408"/>
                    </a:cubicBezTo>
                    <a:cubicBezTo>
                      <a:pt x="204" y="400"/>
                      <a:pt x="204" y="400"/>
                      <a:pt x="204" y="400"/>
                    </a:cubicBezTo>
                    <a:cubicBezTo>
                      <a:pt x="205" y="397"/>
                      <a:pt x="205" y="397"/>
                      <a:pt x="205" y="397"/>
                    </a:cubicBezTo>
                    <a:cubicBezTo>
                      <a:pt x="221" y="361"/>
                      <a:pt x="228" y="323"/>
                      <a:pt x="228" y="284"/>
                    </a:cubicBezTo>
                    <a:cubicBezTo>
                      <a:pt x="228" y="151"/>
                      <a:pt x="138" y="38"/>
                      <a:pt x="9" y="7"/>
                    </a:cubicBezTo>
                    <a:cubicBezTo>
                      <a:pt x="11" y="0"/>
                      <a:pt x="11" y="0"/>
                      <a:pt x="11" y="0"/>
                    </a:cubicBezTo>
                    <a:cubicBezTo>
                      <a:pt x="144" y="31"/>
                      <a:pt x="236" y="148"/>
                      <a:pt x="236" y="284"/>
                    </a:cubicBezTo>
                    <a:cubicBezTo>
                      <a:pt x="236" y="323"/>
                      <a:pt x="229" y="361"/>
                      <a:pt x="214" y="396"/>
                    </a:cubicBezTo>
                    <a:cubicBezTo>
                      <a:pt x="235" y="407"/>
                      <a:pt x="235" y="407"/>
                      <a:pt x="235" y="407"/>
                    </a:cubicBezTo>
                    <a:lnTo>
                      <a:pt x="155"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18"/>
              <p:cNvSpPr>
                <a:spLocks/>
              </p:cNvSpPr>
              <p:nvPr/>
            </p:nvSpPr>
            <p:spPr bwMode="auto">
              <a:xfrm>
                <a:off x="5031" y="2530"/>
                <a:ext cx="4" cy="3"/>
              </a:xfrm>
              <a:custGeom>
                <a:avLst/>
                <a:gdLst>
                  <a:gd name="T0" fmla="*/ 4 w 4"/>
                  <a:gd name="T1" fmla="*/ 3 h 3"/>
                  <a:gd name="T2" fmla="*/ 4 w 4"/>
                  <a:gd name="T3" fmla="*/ 0 h 3"/>
                  <a:gd name="T4" fmla="*/ 0 w 4"/>
                  <a:gd name="T5" fmla="*/ 0 h 3"/>
                  <a:gd name="T6" fmla="*/ 4 w 4"/>
                  <a:gd name="T7" fmla="*/ 3 h 3"/>
                </a:gdLst>
                <a:ahLst/>
                <a:cxnLst>
                  <a:cxn ang="0">
                    <a:pos x="T0" y="T1"/>
                  </a:cxn>
                  <a:cxn ang="0">
                    <a:pos x="T2" y="T3"/>
                  </a:cxn>
                  <a:cxn ang="0">
                    <a:pos x="T4" y="T5"/>
                  </a:cxn>
                  <a:cxn ang="0">
                    <a:pos x="T6" y="T7"/>
                  </a:cxn>
                </a:cxnLst>
                <a:rect l="0" t="0" r="r" b="b"/>
                <a:pathLst>
                  <a:path w="4" h="3">
                    <a:moveTo>
                      <a:pt x="4" y="3"/>
                    </a:moveTo>
                    <a:cubicBezTo>
                      <a:pt x="4" y="0"/>
                      <a:pt x="4" y="0"/>
                      <a:pt x="4" y="0"/>
                    </a:cubicBezTo>
                    <a:cubicBezTo>
                      <a:pt x="0" y="0"/>
                      <a:pt x="0" y="0"/>
                      <a:pt x="0" y="0"/>
                    </a:cubicBezTo>
                    <a:cubicBezTo>
                      <a:pt x="1" y="1"/>
                      <a:pt x="3"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19"/>
              <p:cNvSpPr>
                <a:spLocks noEditPoints="1"/>
              </p:cNvSpPr>
              <p:nvPr/>
            </p:nvSpPr>
            <p:spPr bwMode="auto">
              <a:xfrm>
                <a:off x="4816" y="2328"/>
                <a:ext cx="269" cy="294"/>
              </a:xfrm>
              <a:custGeom>
                <a:avLst/>
                <a:gdLst>
                  <a:gd name="T0" fmla="*/ 126 w 255"/>
                  <a:gd name="T1" fmla="*/ 280 h 280"/>
                  <a:gd name="T2" fmla="*/ 29 w 255"/>
                  <a:gd name="T3" fmla="*/ 260 h 280"/>
                  <a:gd name="T4" fmla="*/ 2 w 255"/>
                  <a:gd name="T5" fmla="*/ 237 h 280"/>
                  <a:gd name="T6" fmla="*/ 16 w 255"/>
                  <a:gd name="T7" fmla="*/ 171 h 280"/>
                  <a:gd name="T8" fmla="*/ 51 w 255"/>
                  <a:gd name="T9" fmla="*/ 160 h 280"/>
                  <a:gd name="T10" fmla="*/ 58 w 255"/>
                  <a:gd name="T11" fmla="*/ 160 h 280"/>
                  <a:gd name="T12" fmla="*/ 82 w 255"/>
                  <a:gd name="T13" fmla="*/ 158 h 280"/>
                  <a:gd name="T14" fmla="*/ 91 w 255"/>
                  <a:gd name="T15" fmla="*/ 137 h 280"/>
                  <a:gd name="T16" fmla="*/ 92 w 255"/>
                  <a:gd name="T17" fmla="*/ 130 h 280"/>
                  <a:gd name="T18" fmla="*/ 88 w 255"/>
                  <a:gd name="T19" fmla="*/ 131 h 280"/>
                  <a:gd name="T20" fmla="*/ 71 w 255"/>
                  <a:gd name="T21" fmla="*/ 93 h 280"/>
                  <a:gd name="T22" fmla="*/ 71 w 255"/>
                  <a:gd name="T23" fmla="*/ 90 h 280"/>
                  <a:gd name="T24" fmla="*/ 88 w 255"/>
                  <a:gd name="T25" fmla="*/ 16 h 280"/>
                  <a:gd name="T26" fmla="*/ 167 w 255"/>
                  <a:gd name="T27" fmla="*/ 16 h 280"/>
                  <a:gd name="T28" fmla="*/ 184 w 255"/>
                  <a:gd name="T29" fmla="*/ 57 h 280"/>
                  <a:gd name="T30" fmla="*/ 184 w 255"/>
                  <a:gd name="T31" fmla="*/ 92 h 280"/>
                  <a:gd name="T32" fmla="*/ 167 w 255"/>
                  <a:gd name="T33" fmla="*/ 131 h 280"/>
                  <a:gd name="T34" fmla="*/ 164 w 255"/>
                  <a:gd name="T35" fmla="*/ 137 h 280"/>
                  <a:gd name="T36" fmla="*/ 173 w 255"/>
                  <a:gd name="T37" fmla="*/ 158 h 280"/>
                  <a:gd name="T38" fmla="*/ 197 w 255"/>
                  <a:gd name="T39" fmla="*/ 160 h 280"/>
                  <a:gd name="T40" fmla="*/ 210 w 255"/>
                  <a:gd name="T41" fmla="*/ 160 h 280"/>
                  <a:gd name="T42" fmla="*/ 253 w 255"/>
                  <a:gd name="T43" fmla="*/ 204 h 280"/>
                  <a:gd name="T44" fmla="*/ 253 w 255"/>
                  <a:gd name="T45" fmla="*/ 237 h 280"/>
                  <a:gd name="T46" fmla="*/ 226 w 255"/>
                  <a:gd name="T47" fmla="*/ 260 h 280"/>
                  <a:gd name="T48" fmla="*/ 129 w 255"/>
                  <a:gd name="T49" fmla="*/ 280 h 280"/>
                  <a:gd name="T50" fmla="*/ 127 w 255"/>
                  <a:gd name="T51" fmla="*/ 280 h 280"/>
                  <a:gd name="T52" fmla="*/ 127 w 255"/>
                  <a:gd name="T53" fmla="*/ 272 h 280"/>
                  <a:gd name="T54" fmla="*/ 186 w 255"/>
                  <a:gd name="T55" fmla="*/ 266 h 280"/>
                  <a:gd name="T56" fmla="*/ 243 w 255"/>
                  <a:gd name="T57" fmla="*/ 239 h 280"/>
                  <a:gd name="T58" fmla="*/ 245 w 255"/>
                  <a:gd name="T59" fmla="*/ 206 h 280"/>
                  <a:gd name="T60" fmla="*/ 233 w 255"/>
                  <a:gd name="T61" fmla="*/ 176 h 280"/>
                  <a:gd name="T62" fmla="*/ 198 w 255"/>
                  <a:gd name="T63" fmla="*/ 168 h 280"/>
                  <a:gd name="T64" fmla="*/ 191 w 255"/>
                  <a:gd name="T65" fmla="*/ 168 h 280"/>
                  <a:gd name="T66" fmla="*/ 157 w 255"/>
                  <a:gd name="T67" fmla="*/ 152 h 280"/>
                  <a:gd name="T68" fmla="*/ 160 w 255"/>
                  <a:gd name="T69" fmla="*/ 127 h 280"/>
                  <a:gd name="T70" fmla="*/ 176 w 255"/>
                  <a:gd name="T71" fmla="*/ 92 h 280"/>
                  <a:gd name="T72" fmla="*/ 176 w 255"/>
                  <a:gd name="T73" fmla="*/ 57 h 280"/>
                  <a:gd name="T74" fmla="*/ 176 w 255"/>
                  <a:gd name="T75" fmla="*/ 55 h 280"/>
                  <a:gd name="T76" fmla="*/ 127 w 255"/>
                  <a:gd name="T77" fmla="*/ 8 h 280"/>
                  <a:gd name="T78" fmla="*/ 79 w 255"/>
                  <a:gd name="T79" fmla="*/ 55 h 280"/>
                  <a:gd name="T80" fmla="*/ 79 w 255"/>
                  <a:gd name="T81" fmla="*/ 57 h 280"/>
                  <a:gd name="T82" fmla="*/ 80 w 255"/>
                  <a:gd name="T83" fmla="*/ 91 h 280"/>
                  <a:gd name="T84" fmla="*/ 93 w 255"/>
                  <a:gd name="T85" fmla="*/ 126 h 280"/>
                  <a:gd name="T86" fmla="*/ 95 w 255"/>
                  <a:gd name="T87" fmla="*/ 127 h 280"/>
                  <a:gd name="T88" fmla="*/ 98 w 255"/>
                  <a:gd name="T89" fmla="*/ 152 h 280"/>
                  <a:gd name="T90" fmla="*/ 64 w 255"/>
                  <a:gd name="T91" fmla="*/ 168 h 280"/>
                  <a:gd name="T92" fmla="*/ 57 w 255"/>
                  <a:gd name="T93" fmla="*/ 168 h 280"/>
                  <a:gd name="T94" fmla="*/ 45 w 255"/>
                  <a:gd name="T95" fmla="*/ 168 h 280"/>
                  <a:gd name="T96" fmla="*/ 10 w 255"/>
                  <a:gd name="T97" fmla="*/ 206 h 280"/>
                  <a:gd name="T98" fmla="*/ 11 w 255"/>
                  <a:gd name="T99" fmla="*/ 238 h 280"/>
                  <a:gd name="T100" fmla="*/ 69 w 255"/>
                  <a:gd name="T101" fmla="*/ 266 h 280"/>
                  <a:gd name="T102" fmla="*/ 127 w 255"/>
                  <a:gd name="T103" fmla="*/ 27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80">
                    <a:moveTo>
                      <a:pt x="126" y="280"/>
                    </a:moveTo>
                    <a:cubicBezTo>
                      <a:pt x="126" y="280"/>
                      <a:pt x="126" y="280"/>
                      <a:pt x="126" y="280"/>
                    </a:cubicBezTo>
                    <a:cubicBezTo>
                      <a:pt x="104" y="280"/>
                      <a:pt x="84" y="278"/>
                      <a:pt x="67" y="274"/>
                    </a:cubicBezTo>
                    <a:cubicBezTo>
                      <a:pt x="53" y="271"/>
                      <a:pt x="40" y="266"/>
                      <a:pt x="29" y="260"/>
                    </a:cubicBezTo>
                    <a:cubicBezTo>
                      <a:pt x="17" y="254"/>
                      <a:pt x="10" y="248"/>
                      <a:pt x="6" y="244"/>
                    </a:cubicBezTo>
                    <a:cubicBezTo>
                      <a:pt x="4" y="242"/>
                      <a:pt x="2" y="240"/>
                      <a:pt x="2" y="237"/>
                    </a:cubicBezTo>
                    <a:cubicBezTo>
                      <a:pt x="0" y="227"/>
                      <a:pt x="0" y="216"/>
                      <a:pt x="2" y="204"/>
                    </a:cubicBezTo>
                    <a:cubicBezTo>
                      <a:pt x="5" y="191"/>
                      <a:pt x="10" y="179"/>
                      <a:pt x="16" y="171"/>
                    </a:cubicBezTo>
                    <a:cubicBezTo>
                      <a:pt x="21" y="164"/>
                      <a:pt x="29" y="161"/>
                      <a:pt x="45" y="160"/>
                    </a:cubicBezTo>
                    <a:cubicBezTo>
                      <a:pt x="46" y="160"/>
                      <a:pt x="48" y="160"/>
                      <a:pt x="51" y="160"/>
                    </a:cubicBezTo>
                    <a:cubicBezTo>
                      <a:pt x="53" y="160"/>
                      <a:pt x="55" y="160"/>
                      <a:pt x="57" y="160"/>
                    </a:cubicBezTo>
                    <a:cubicBezTo>
                      <a:pt x="58" y="160"/>
                      <a:pt x="58" y="160"/>
                      <a:pt x="58" y="160"/>
                    </a:cubicBezTo>
                    <a:cubicBezTo>
                      <a:pt x="60" y="160"/>
                      <a:pt x="62" y="160"/>
                      <a:pt x="64" y="160"/>
                    </a:cubicBezTo>
                    <a:cubicBezTo>
                      <a:pt x="70" y="160"/>
                      <a:pt x="77" y="160"/>
                      <a:pt x="82" y="158"/>
                    </a:cubicBezTo>
                    <a:cubicBezTo>
                      <a:pt x="86" y="157"/>
                      <a:pt x="89" y="154"/>
                      <a:pt x="90" y="149"/>
                    </a:cubicBezTo>
                    <a:cubicBezTo>
                      <a:pt x="91" y="146"/>
                      <a:pt x="92" y="142"/>
                      <a:pt x="91" y="137"/>
                    </a:cubicBezTo>
                    <a:cubicBezTo>
                      <a:pt x="91" y="136"/>
                      <a:pt x="90" y="134"/>
                      <a:pt x="89" y="133"/>
                    </a:cubicBezTo>
                    <a:cubicBezTo>
                      <a:pt x="92" y="130"/>
                      <a:pt x="92" y="130"/>
                      <a:pt x="92" y="130"/>
                    </a:cubicBezTo>
                    <a:cubicBezTo>
                      <a:pt x="89" y="133"/>
                      <a:pt x="89" y="133"/>
                      <a:pt x="89" y="133"/>
                    </a:cubicBezTo>
                    <a:cubicBezTo>
                      <a:pt x="88" y="132"/>
                      <a:pt x="88" y="132"/>
                      <a:pt x="88" y="131"/>
                    </a:cubicBezTo>
                    <a:cubicBezTo>
                      <a:pt x="78" y="121"/>
                      <a:pt x="72" y="108"/>
                      <a:pt x="71" y="93"/>
                    </a:cubicBezTo>
                    <a:cubicBezTo>
                      <a:pt x="71" y="93"/>
                      <a:pt x="71" y="93"/>
                      <a:pt x="71" y="93"/>
                    </a:cubicBezTo>
                    <a:cubicBezTo>
                      <a:pt x="72" y="91"/>
                      <a:pt x="72" y="91"/>
                      <a:pt x="72" y="91"/>
                    </a:cubicBezTo>
                    <a:cubicBezTo>
                      <a:pt x="71" y="90"/>
                      <a:pt x="71" y="90"/>
                      <a:pt x="71" y="90"/>
                    </a:cubicBezTo>
                    <a:cubicBezTo>
                      <a:pt x="71" y="55"/>
                      <a:pt x="71" y="55"/>
                      <a:pt x="71" y="55"/>
                    </a:cubicBezTo>
                    <a:cubicBezTo>
                      <a:pt x="72" y="40"/>
                      <a:pt x="77" y="26"/>
                      <a:pt x="88" y="16"/>
                    </a:cubicBezTo>
                    <a:cubicBezTo>
                      <a:pt x="98" y="6"/>
                      <a:pt x="112" y="0"/>
                      <a:pt x="127" y="0"/>
                    </a:cubicBezTo>
                    <a:cubicBezTo>
                      <a:pt x="143" y="0"/>
                      <a:pt x="157" y="6"/>
                      <a:pt x="167" y="16"/>
                    </a:cubicBezTo>
                    <a:cubicBezTo>
                      <a:pt x="178" y="27"/>
                      <a:pt x="183" y="40"/>
                      <a:pt x="184" y="55"/>
                    </a:cubicBezTo>
                    <a:cubicBezTo>
                      <a:pt x="184" y="57"/>
                      <a:pt x="184" y="57"/>
                      <a:pt x="184" y="57"/>
                    </a:cubicBezTo>
                    <a:cubicBezTo>
                      <a:pt x="184" y="91"/>
                      <a:pt x="184" y="91"/>
                      <a:pt x="184" y="91"/>
                    </a:cubicBezTo>
                    <a:cubicBezTo>
                      <a:pt x="184" y="91"/>
                      <a:pt x="184" y="92"/>
                      <a:pt x="184" y="92"/>
                    </a:cubicBezTo>
                    <a:cubicBezTo>
                      <a:pt x="184" y="93"/>
                      <a:pt x="184" y="93"/>
                      <a:pt x="184" y="93"/>
                    </a:cubicBezTo>
                    <a:cubicBezTo>
                      <a:pt x="183" y="107"/>
                      <a:pt x="178" y="121"/>
                      <a:pt x="167" y="131"/>
                    </a:cubicBezTo>
                    <a:cubicBezTo>
                      <a:pt x="166" y="133"/>
                      <a:pt x="166" y="133"/>
                      <a:pt x="166" y="133"/>
                    </a:cubicBezTo>
                    <a:cubicBezTo>
                      <a:pt x="164" y="134"/>
                      <a:pt x="164" y="135"/>
                      <a:pt x="164" y="137"/>
                    </a:cubicBezTo>
                    <a:cubicBezTo>
                      <a:pt x="163" y="142"/>
                      <a:pt x="163" y="146"/>
                      <a:pt x="165" y="149"/>
                    </a:cubicBezTo>
                    <a:cubicBezTo>
                      <a:pt x="166" y="154"/>
                      <a:pt x="169" y="157"/>
                      <a:pt x="173" y="158"/>
                    </a:cubicBezTo>
                    <a:cubicBezTo>
                      <a:pt x="178" y="160"/>
                      <a:pt x="185" y="160"/>
                      <a:pt x="191" y="160"/>
                    </a:cubicBezTo>
                    <a:cubicBezTo>
                      <a:pt x="193" y="160"/>
                      <a:pt x="195" y="160"/>
                      <a:pt x="197" y="160"/>
                    </a:cubicBezTo>
                    <a:cubicBezTo>
                      <a:pt x="198" y="160"/>
                      <a:pt x="198" y="160"/>
                      <a:pt x="198" y="160"/>
                    </a:cubicBezTo>
                    <a:cubicBezTo>
                      <a:pt x="203" y="160"/>
                      <a:pt x="207" y="160"/>
                      <a:pt x="210" y="160"/>
                    </a:cubicBezTo>
                    <a:cubicBezTo>
                      <a:pt x="226" y="161"/>
                      <a:pt x="233" y="164"/>
                      <a:pt x="239" y="171"/>
                    </a:cubicBezTo>
                    <a:cubicBezTo>
                      <a:pt x="245" y="179"/>
                      <a:pt x="250" y="191"/>
                      <a:pt x="253" y="204"/>
                    </a:cubicBezTo>
                    <a:cubicBezTo>
                      <a:pt x="253" y="204"/>
                      <a:pt x="253" y="204"/>
                      <a:pt x="253" y="204"/>
                    </a:cubicBezTo>
                    <a:cubicBezTo>
                      <a:pt x="255" y="216"/>
                      <a:pt x="255" y="228"/>
                      <a:pt x="253" y="237"/>
                    </a:cubicBezTo>
                    <a:cubicBezTo>
                      <a:pt x="252" y="240"/>
                      <a:pt x="251" y="242"/>
                      <a:pt x="249" y="244"/>
                    </a:cubicBezTo>
                    <a:cubicBezTo>
                      <a:pt x="246" y="247"/>
                      <a:pt x="238" y="254"/>
                      <a:pt x="226" y="260"/>
                    </a:cubicBezTo>
                    <a:cubicBezTo>
                      <a:pt x="215" y="266"/>
                      <a:pt x="202" y="271"/>
                      <a:pt x="188" y="274"/>
                    </a:cubicBezTo>
                    <a:cubicBezTo>
                      <a:pt x="170" y="278"/>
                      <a:pt x="151" y="280"/>
                      <a:pt x="129" y="280"/>
                    </a:cubicBezTo>
                    <a:cubicBezTo>
                      <a:pt x="128" y="280"/>
                      <a:pt x="128" y="280"/>
                      <a:pt x="128" y="280"/>
                    </a:cubicBezTo>
                    <a:cubicBezTo>
                      <a:pt x="127" y="280"/>
                      <a:pt x="127" y="280"/>
                      <a:pt x="127" y="280"/>
                    </a:cubicBezTo>
                    <a:lnTo>
                      <a:pt x="126" y="280"/>
                    </a:lnTo>
                    <a:close/>
                    <a:moveTo>
                      <a:pt x="127" y="272"/>
                    </a:moveTo>
                    <a:cubicBezTo>
                      <a:pt x="130" y="272"/>
                      <a:pt x="130" y="272"/>
                      <a:pt x="130" y="272"/>
                    </a:cubicBezTo>
                    <a:cubicBezTo>
                      <a:pt x="150" y="272"/>
                      <a:pt x="169" y="270"/>
                      <a:pt x="186" y="266"/>
                    </a:cubicBezTo>
                    <a:cubicBezTo>
                      <a:pt x="200" y="263"/>
                      <a:pt x="212" y="259"/>
                      <a:pt x="222" y="253"/>
                    </a:cubicBezTo>
                    <a:cubicBezTo>
                      <a:pt x="234" y="247"/>
                      <a:pt x="241" y="241"/>
                      <a:pt x="243" y="239"/>
                    </a:cubicBezTo>
                    <a:cubicBezTo>
                      <a:pt x="244" y="238"/>
                      <a:pt x="245" y="237"/>
                      <a:pt x="245" y="235"/>
                    </a:cubicBezTo>
                    <a:cubicBezTo>
                      <a:pt x="247" y="227"/>
                      <a:pt x="247" y="217"/>
                      <a:pt x="245" y="206"/>
                    </a:cubicBezTo>
                    <a:cubicBezTo>
                      <a:pt x="245" y="206"/>
                      <a:pt x="245" y="206"/>
                      <a:pt x="245" y="206"/>
                    </a:cubicBezTo>
                    <a:cubicBezTo>
                      <a:pt x="242" y="194"/>
                      <a:pt x="238" y="183"/>
                      <a:pt x="233" y="176"/>
                    </a:cubicBezTo>
                    <a:cubicBezTo>
                      <a:pt x="230" y="172"/>
                      <a:pt x="226" y="169"/>
                      <a:pt x="210" y="168"/>
                    </a:cubicBezTo>
                    <a:cubicBezTo>
                      <a:pt x="207" y="168"/>
                      <a:pt x="202" y="168"/>
                      <a:pt x="198" y="168"/>
                    </a:cubicBezTo>
                    <a:cubicBezTo>
                      <a:pt x="197" y="168"/>
                      <a:pt x="197" y="168"/>
                      <a:pt x="197" y="168"/>
                    </a:cubicBezTo>
                    <a:cubicBezTo>
                      <a:pt x="195" y="168"/>
                      <a:pt x="193" y="168"/>
                      <a:pt x="191" y="168"/>
                    </a:cubicBezTo>
                    <a:cubicBezTo>
                      <a:pt x="184" y="168"/>
                      <a:pt x="177" y="168"/>
                      <a:pt x="170" y="166"/>
                    </a:cubicBezTo>
                    <a:cubicBezTo>
                      <a:pt x="164" y="163"/>
                      <a:pt x="159" y="159"/>
                      <a:pt x="157" y="152"/>
                    </a:cubicBezTo>
                    <a:cubicBezTo>
                      <a:pt x="156" y="147"/>
                      <a:pt x="155" y="142"/>
                      <a:pt x="156" y="136"/>
                    </a:cubicBezTo>
                    <a:cubicBezTo>
                      <a:pt x="156" y="133"/>
                      <a:pt x="158" y="129"/>
                      <a:pt x="160" y="127"/>
                    </a:cubicBezTo>
                    <a:cubicBezTo>
                      <a:pt x="162" y="126"/>
                      <a:pt x="162" y="126"/>
                      <a:pt x="162" y="126"/>
                    </a:cubicBezTo>
                    <a:cubicBezTo>
                      <a:pt x="170" y="117"/>
                      <a:pt x="175" y="105"/>
                      <a:pt x="176" y="92"/>
                    </a:cubicBezTo>
                    <a:cubicBezTo>
                      <a:pt x="176" y="92"/>
                      <a:pt x="176" y="91"/>
                      <a:pt x="176" y="90"/>
                    </a:cubicBezTo>
                    <a:cubicBezTo>
                      <a:pt x="176" y="57"/>
                      <a:pt x="176" y="57"/>
                      <a:pt x="176" y="57"/>
                    </a:cubicBezTo>
                    <a:cubicBezTo>
                      <a:pt x="176" y="57"/>
                      <a:pt x="176" y="56"/>
                      <a:pt x="176" y="56"/>
                    </a:cubicBezTo>
                    <a:cubicBezTo>
                      <a:pt x="176" y="56"/>
                      <a:pt x="176" y="56"/>
                      <a:pt x="176" y="55"/>
                    </a:cubicBezTo>
                    <a:cubicBezTo>
                      <a:pt x="175" y="43"/>
                      <a:pt x="170" y="31"/>
                      <a:pt x="161" y="22"/>
                    </a:cubicBezTo>
                    <a:cubicBezTo>
                      <a:pt x="153" y="13"/>
                      <a:pt x="140" y="8"/>
                      <a:pt x="127" y="8"/>
                    </a:cubicBezTo>
                    <a:cubicBezTo>
                      <a:pt x="114" y="8"/>
                      <a:pt x="102" y="13"/>
                      <a:pt x="93" y="22"/>
                    </a:cubicBezTo>
                    <a:cubicBezTo>
                      <a:pt x="85" y="31"/>
                      <a:pt x="80" y="42"/>
                      <a:pt x="79" y="55"/>
                    </a:cubicBezTo>
                    <a:cubicBezTo>
                      <a:pt x="79" y="56"/>
                      <a:pt x="79" y="56"/>
                      <a:pt x="79" y="56"/>
                    </a:cubicBezTo>
                    <a:cubicBezTo>
                      <a:pt x="79" y="56"/>
                      <a:pt x="79" y="56"/>
                      <a:pt x="79" y="57"/>
                    </a:cubicBezTo>
                    <a:cubicBezTo>
                      <a:pt x="79" y="89"/>
                      <a:pt x="79" y="89"/>
                      <a:pt x="79" y="89"/>
                    </a:cubicBezTo>
                    <a:cubicBezTo>
                      <a:pt x="80" y="91"/>
                      <a:pt x="80" y="91"/>
                      <a:pt x="80" y="91"/>
                    </a:cubicBezTo>
                    <a:cubicBezTo>
                      <a:pt x="79" y="94"/>
                      <a:pt x="79" y="94"/>
                      <a:pt x="79" y="94"/>
                    </a:cubicBezTo>
                    <a:cubicBezTo>
                      <a:pt x="80" y="106"/>
                      <a:pt x="85" y="117"/>
                      <a:pt x="93" y="126"/>
                    </a:cubicBezTo>
                    <a:cubicBezTo>
                      <a:pt x="94" y="126"/>
                      <a:pt x="94" y="126"/>
                      <a:pt x="94" y="127"/>
                    </a:cubicBezTo>
                    <a:cubicBezTo>
                      <a:pt x="95" y="127"/>
                      <a:pt x="95" y="127"/>
                      <a:pt x="95" y="127"/>
                    </a:cubicBezTo>
                    <a:cubicBezTo>
                      <a:pt x="97" y="129"/>
                      <a:pt x="99" y="133"/>
                      <a:pt x="99" y="136"/>
                    </a:cubicBezTo>
                    <a:cubicBezTo>
                      <a:pt x="100" y="142"/>
                      <a:pt x="99" y="147"/>
                      <a:pt x="98" y="152"/>
                    </a:cubicBezTo>
                    <a:cubicBezTo>
                      <a:pt x="95" y="159"/>
                      <a:pt x="91" y="163"/>
                      <a:pt x="84" y="166"/>
                    </a:cubicBezTo>
                    <a:cubicBezTo>
                      <a:pt x="78" y="168"/>
                      <a:pt x="70" y="168"/>
                      <a:pt x="64" y="168"/>
                    </a:cubicBezTo>
                    <a:cubicBezTo>
                      <a:pt x="62" y="168"/>
                      <a:pt x="60" y="168"/>
                      <a:pt x="58" y="168"/>
                    </a:cubicBezTo>
                    <a:cubicBezTo>
                      <a:pt x="57" y="168"/>
                      <a:pt x="57" y="168"/>
                      <a:pt x="57" y="168"/>
                    </a:cubicBezTo>
                    <a:cubicBezTo>
                      <a:pt x="55" y="168"/>
                      <a:pt x="53" y="168"/>
                      <a:pt x="51" y="168"/>
                    </a:cubicBezTo>
                    <a:cubicBezTo>
                      <a:pt x="48" y="168"/>
                      <a:pt x="47" y="168"/>
                      <a:pt x="45" y="168"/>
                    </a:cubicBezTo>
                    <a:cubicBezTo>
                      <a:pt x="29" y="169"/>
                      <a:pt x="25" y="172"/>
                      <a:pt x="22" y="176"/>
                    </a:cubicBezTo>
                    <a:cubicBezTo>
                      <a:pt x="17" y="183"/>
                      <a:pt x="12" y="194"/>
                      <a:pt x="10" y="206"/>
                    </a:cubicBezTo>
                    <a:cubicBezTo>
                      <a:pt x="8" y="217"/>
                      <a:pt x="8" y="227"/>
                      <a:pt x="10" y="235"/>
                    </a:cubicBezTo>
                    <a:cubicBezTo>
                      <a:pt x="10" y="236"/>
                      <a:pt x="11" y="238"/>
                      <a:pt x="11" y="238"/>
                    </a:cubicBezTo>
                    <a:cubicBezTo>
                      <a:pt x="14" y="242"/>
                      <a:pt x="21" y="247"/>
                      <a:pt x="33" y="253"/>
                    </a:cubicBezTo>
                    <a:cubicBezTo>
                      <a:pt x="43" y="259"/>
                      <a:pt x="55" y="263"/>
                      <a:pt x="69" y="266"/>
                    </a:cubicBezTo>
                    <a:cubicBezTo>
                      <a:pt x="86" y="270"/>
                      <a:pt x="105" y="272"/>
                      <a:pt x="125" y="272"/>
                    </a:cubicBezTo>
                    <a:lnTo>
                      <a:pt x="127"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5" name="Rectangle 114"/>
            <p:cNvSpPr/>
            <p:nvPr/>
          </p:nvSpPr>
          <p:spPr>
            <a:xfrm>
              <a:off x="2717246" y="2296645"/>
              <a:ext cx="1188146" cy="215444"/>
            </a:xfrm>
            <a:prstGeom prst="rect">
              <a:avLst/>
            </a:prstGeom>
          </p:spPr>
          <p:txBody>
            <a:bodyPr wrap="none">
              <a:spAutoFit/>
            </a:bodyPr>
            <a:lstStyle/>
            <a:p>
              <a:pPr algn="ctr">
                <a:spcBef>
                  <a:spcPts val="0"/>
                </a:spcBef>
                <a:buClr>
                  <a:schemeClr val="tx2"/>
                </a:buClr>
              </a:pPr>
              <a:r>
                <a:rPr lang="en-US" sz="800" dirty="0">
                  <a:solidFill>
                    <a:srgbClr val="FFFFFF"/>
                  </a:solidFill>
                  <a:latin typeface="Arial"/>
                </a:rPr>
                <a:t>Different stakeholders</a:t>
              </a:r>
            </a:p>
          </p:txBody>
        </p:sp>
        <p:pic>
          <p:nvPicPr>
            <p:cNvPr id="116" name="Picture 115" descr="Security wh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7458" y="1807805"/>
              <a:ext cx="408731" cy="479162"/>
            </a:xfrm>
            <a:prstGeom prst="rect">
              <a:avLst/>
            </a:prstGeom>
          </p:spPr>
        </p:pic>
        <p:sp>
          <p:nvSpPr>
            <p:cNvPr id="117" name="Rectangle 116"/>
            <p:cNvSpPr/>
            <p:nvPr/>
          </p:nvSpPr>
          <p:spPr>
            <a:xfrm>
              <a:off x="7673003" y="2296645"/>
              <a:ext cx="885179" cy="215444"/>
            </a:xfrm>
            <a:prstGeom prst="rect">
              <a:avLst/>
            </a:prstGeom>
          </p:spPr>
          <p:txBody>
            <a:bodyPr wrap="none">
              <a:spAutoFit/>
            </a:bodyPr>
            <a:lstStyle/>
            <a:p>
              <a:pPr algn="ctr">
                <a:spcBef>
                  <a:spcPts val="0"/>
                </a:spcBef>
                <a:buClr>
                  <a:schemeClr val="tx2"/>
                </a:buClr>
              </a:pPr>
              <a:r>
                <a:rPr lang="en-US" sz="800" dirty="0">
                  <a:solidFill>
                    <a:srgbClr val="FFFFFF"/>
                  </a:solidFill>
                  <a:latin typeface="Arial"/>
                </a:rPr>
                <a:t>Data protection</a:t>
              </a:r>
            </a:p>
          </p:txBody>
        </p:sp>
      </p:grpSp>
      <p:grpSp>
        <p:nvGrpSpPr>
          <p:cNvPr id="66" name="Group 65"/>
          <p:cNvGrpSpPr/>
          <p:nvPr/>
        </p:nvGrpSpPr>
        <p:grpSpPr>
          <a:xfrm>
            <a:off x="350277" y="3543914"/>
            <a:ext cx="1550681" cy="372835"/>
            <a:chOff x="1577989" y="1085044"/>
            <a:chExt cx="5978400" cy="1437405"/>
          </a:xfrm>
        </p:grpSpPr>
        <p:pic>
          <p:nvPicPr>
            <p:cNvPr id="67" name="Picture 6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05379" y="1085044"/>
              <a:ext cx="5715000" cy="1359899"/>
            </a:xfrm>
            <a:prstGeom prst="rect">
              <a:avLst/>
            </a:prstGeom>
            <a:effectLst>
              <a:outerShdw blurRad="50800" dist="38100" dir="5400000" algn="t" rotWithShape="0">
                <a:prstClr val="black">
                  <a:alpha val="40000"/>
                </a:prstClr>
              </a:outerShdw>
              <a:reflection stA="25000" endPos="30000" dir="5400000" sy="-100000" algn="bl" rotWithShape="0"/>
            </a:effectLst>
          </p:spPr>
        </p:pic>
        <p:pic>
          <p:nvPicPr>
            <p:cNvPr id="68" name="Picture 2" descr="C:\Users\hendeb1\Documents\!CONTENT\!Unityshare\2. Graphics and Pictures\DELLEMC Rebrand Images\2U_DellEMC-UNITY_F02AF_1609014.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b="39844"/>
            <a:stretch/>
          </p:blipFill>
          <p:spPr bwMode="auto">
            <a:xfrm>
              <a:off x="1577989" y="1257014"/>
              <a:ext cx="5978400" cy="1265435"/>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3" name="Rectangle 2"/>
          <p:cNvSpPr/>
          <p:nvPr/>
        </p:nvSpPr>
        <p:spPr>
          <a:xfrm>
            <a:off x="277102" y="678150"/>
            <a:ext cx="8697607" cy="338554"/>
          </a:xfrm>
          <a:prstGeom prst="rect">
            <a:avLst/>
          </a:prstGeom>
        </p:spPr>
        <p:txBody>
          <a:bodyPr wrap="square">
            <a:spAutoFit/>
          </a:bodyPr>
          <a:lstStyle/>
          <a:p>
            <a:pPr defTabSz="457200" fontAlgn="auto">
              <a:spcBef>
                <a:spcPts val="450"/>
              </a:spcBef>
              <a:spcAft>
                <a:spcPts val="450"/>
              </a:spcAft>
            </a:pPr>
            <a:r>
              <a:rPr lang="en-US" sz="1600" kern="0" dirty="0">
                <a:solidFill>
                  <a:schemeClr val="tx2"/>
                </a:solidFill>
                <a:latin typeface="Arial" panose="020B0604020202020204" pitchFamily="34" charset="0"/>
                <a:cs typeface="Arial" panose="020B0604020202020204" pitchFamily="34" charset="0"/>
              </a:rPr>
              <a:t>Minimize copy costs, e</a:t>
            </a:r>
            <a:r>
              <a:rPr lang="en-US" sz="1600" kern="0" dirty="0">
                <a:solidFill>
                  <a:schemeClr val="tx2"/>
                </a:solidFill>
                <a:latin typeface="Arial" panose="020B0604020202020204" pitchFamily="34" charset="0"/>
                <a:ea typeface="Museo Sans For Dell" pitchFamily="2" charset="0"/>
                <a:cs typeface="Arial" panose="020B0604020202020204" pitchFamily="34" charset="0"/>
              </a:rPr>
              <a:t>xtend the value of AF storage with app-aware copy data management</a:t>
            </a:r>
          </a:p>
        </p:txBody>
      </p:sp>
      <p:sp>
        <p:nvSpPr>
          <p:cNvPr id="8" name="Rectangle 7"/>
          <p:cNvSpPr/>
          <p:nvPr/>
        </p:nvSpPr>
        <p:spPr>
          <a:xfrm>
            <a:off x="625656" y="3976944"/>
            <a:ext cx="1480423" cy="338554"/>
          </a:xfrm>
          <a:prstGeom prst="rect">
            <a:avLst/>
          </a:prstGeom>
        </p:spPr>
        <p:txBody>
          <a:bodyPr wrap="square">
            <a:spAutoFit/>
          </a:bodyPr>
          <a:lstStyle/>
          <a:p>
            <a:pPr algn="ctr"/>
            <a:r>
              <a:rPr lang="en-US" sz="800" dirty="0">
                <a:solidFill>
                  <a:srgbClr val="FFFFFF"/>
                </a:solidFill>
                <a:latin typeface="Arial"/>
              </a:rPr>
              <a:t>AppSync iCDM Starter Bundle for Dell EMC Unity</a:t>
            </a:r>
            <a:endParaRPr lang="en-US" sz="800" dirty="0"/>
          </a:p>
        </p:txBody>
      </p:sp>
    </p:spTree>
    <p:extLst>
      <p:ext uri="{BB962C8B-B14F-4D97-AF65-F5344CB8AC3E}">
        <p14:creationId xmlns:p14="http://schemas.microsoft.com/office/powerpoint/2010/main" val="30547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p:nvPr/>
        </p:nvSpPr>
        <p:spPr>
          <a:xfrm>
            <a:off x="0" y="2173357"/>
            <a:ext cx="9144000" cy="2970143"/>
          </a:xfrm>
          <a:custGeom>
            <a:avLst/>
            <a:gdLst/>
            <a:ahLst/>
            <a:cxnLst/>
            <a:rect l="l" t="t" r="r" b="b"/>
            <a:pathLst>
              <a:path w="9144000" h="2386199">
                <a:moveTo>
                  <a:pt x="4572000" y="0"/>
                </a:moveTo>
                <a:cubicBezTo>
                  <a:pt x="6259655" y="0"/>
                  <a:pt x="7830432" y="84096"/>
                  <a:pt x="9144000" y="229110"/>
                </a:cubicBezTo>
                <a:lnTo>
                  <a:pt x="9144000" y="2386199"/>
                </a:lnTo>
                <a:lnTo>
                  <a:pt x="0" y="2386199"/>
                </a:lnTo>
                <a:lnTo>
                  <a:pt x="0" y="229110"/>
                </a:lnTo>
                <a:cubicBezTo>
                  <a:pt x="1313568" y="84096"/>
                  <a:pt x="2884345" y="0"/>
                  <a:pt x="4572000" y="0"/>
                </a:cubicBezTo>
                <a:close/>
              </a:path>
            </a:pathLst>
          </a:custGeom>
          <a:gradFill>
            <a:gsLst>
              <a:gs pos="0">
                <a:schemeClr val="bg2"/>
              </a:gs>
              <a:gs pos="74000">
                <a:schemeClr val="bg2">
                  <a:alpha val="58000"/>
                </a:schemeClr>
              </a:gs>
              <a:gs pos="83000">
                <a:schemeClr val="bg2">
                  <a:alpha val="23000"/>
                </a:schemeClr>
              </a:gs>
              <a:gs pos="100000">
                <a:schemeClr val="bg2">
                  <a:alpha val="0"/>
                </a:schemeClr>
              </a:gs>
            </a:gsLst>
            <a:lin ang="5400000" scaled="1"/>
          </a:gradFill>
          <a:ln w="28575" cmpd="sng">
            <a:solidFill>
              <a:srgbClr val="00447C"/>
            </a:solidFill>
          </a:ln>
          <a:effectLst/>
        </p:spPr>
        <p:txBody>
          <a:bodyPr wrap="square" lIns="182880" tIns="137160" rIns="137160" bIns="137160" rtlCol="0" anchor="ctr">
            <a:noAutofit/>
          </a:bodyPr>
          <a:lstStyle/>
          <a:p>
            <a:pPr algn="ctr">
              <a:lnSpc>
                <a:spcPct val="90000"/>
              </a:lnSpc>
              <a:spcBef>
                <a:spcPts val="600"/>
              </a:spcBef>
              <a:spcAft>
                <a:spcPts val="0"/>
              </a:spcAft>
              <a:defRPr/>
            </a:pPr>
            <a:endParaRPr lang="en-US" sz="2000" dirty="0">
              <a:solidFill>
                <a:srgbClr val="FFFFFF"/>
              </a:solidFill>
              <a:latin typeface="Arial"/>
            </a:endParaRPr>
          </a:p>
        </p:txBody>
      </p:sp>
      <p:sp>
        <p:nvSpPr>
          <p:cNvPr id="38" name="Freeform 37"/>
          <p:cNvSpPr/>
          <p:nvPr/>
        </p:nvSpPr>
        <p:spPr>
          <a:xfrm>
            <a:off x="2762819" y="3746196"/>
            <a:ext cx="361271" cy="372281"/>
          </a:xfrm>
          <a:custGeom>
            <a:avLst/>
            <a:gdLst>
              <a:gd name="connsiteX0" fmla="*/ 0 w 744438"/>
              <a:gd name="connsiteY0" fmla="*/ 0 h 438082"/>
              <a:gd name="connsiteX1" fmla="*/ 284638 w 744438"/>
              <a:gd name="connsiteY1" fmla="*/ 437978 h 438082"/>
              <a:gd name="connsiteX2" fmla="*/ 525486 w 744438"/>
              <a:gd name="connsiteY2" fmla="*/ 43798 h 438082"/>
              <a:gd name="connsiteX3" fmla="*/ 744438 w 744438"/>
              <a:gd name="connsiteY3" fmla="*/ 284685 h 438082"/>
            </a:gdLst>
            <a:ahLst/>
            <a:cxnLst>
              <a:cxn ang="0">
                <a:pos x="connsiteX0" y="connsiteY0"/>
              </a:cxn>
              <a:cxn ang="0">
                <a:pos x="connsiteX1" y="connsiteY1"/>
              </a:cxn>
              <a:cxn ang="0">
                <a:pos x="connsiteX2" y="connsiteY2"/>
              </a:cxn>
              <a:cxn ang="0">
                <a:pos x="connsiteX3" y="connsiteY3"/>
              </a:cxn>
            </a:cxnLst>
            <a:rect l="l" t="t" r="r" b="b"/>
            <a:pathLst>
              <a:path w="744438" h="438082">
                <a:moveTo>
                  <a:pt x="0" y="0"/>
                </a:moveTo>
                <a:cubicBezTo>
                  <a:pt x="98528" y="215339"/>
                  <a:pt x="197057" y="430678"/>
                  <a:pt x="284638" y="437978"/>
                </a:cubicBezTo>
                <a:cubicBezTo>
                  <a:pt x="372219" y="445278"/>
                  <a:pt x="448853" y="69347"/>
                  <a:pt x="525486" y="43798"/>
                </a:cubicBezTo>
                <a:cubicBezTo>
                  <a:pt x="602119" y="18249"/>
                  <a:pt x="744438" y="284685"/>
                  <a:pt x="744438" y="284685"/>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44444"/>
              </a:solidFill>
            </a:endParaRPr>
          </a:p>
        </p:txBody>
      </p:sp>
      <p:grpSp>
        <p:nvGrpSpPr>
          <p:cNvPr id="39" name="Group 38"/>
          <p:cNvGrpSpPr/>
          <p:nvPr/>
        </p:nvGrpSpPr>
        <p:grpSpPr>
          <a:xfrm>
            <a:off x="3349456" y="4239364"/>
            <a:ext cx="3469024" cy="569119"/>
            <a:chOff x="1490678" y="2706592"/>
            <a:chExt cx="3469024" cy="569119"/>
          </a:xfrm>
        </p:grpSpPr>
        <p:sp>
          <p:nvSpPr>
            <p:cNvPr id="40" name="TextBox 39"/>
            <p:cNvSpPr txBox="1"/>
            <p:nvPr/>
          </p:nvSpPr>
          <p:spPr>
            <a:xfrm>
              <a:off x="1504309" y="3014101"/>
              <a:ext cx="3240914" cy="261610"/>
            </a:xfrm>
            <a:prstGeom prst="rect">
              <a:avLst/>
            </a:prstGeom>
            <a:noFill/>
          </p:spPr>
          <p:txBody>
            <a:bodyPr wrap="square" lIns="0" rIns="0" rtlCol="0">
              <a:spAutoFit/>
            </a:bodyPr>
            <a:lstStyle/>
            <a:p>
              <a:r>
                <a:rPr lang="fr-FR" sz="1100" dirty="0">
                  <a:solidFill>
                    <a:srgbClr val="FFFFFF"/>
                  </a:solidFill>
                </a:rPr>
                <a:t>UNIFIED CLOUD TIERING</a:t>
              </a:r>
            </a:p>
          </p:txBody>
        </p:sp>
        <p:sp>
          <p:nvSpPr>
            <p:cNvPr id="41" name="TextBox 40"/>
            <p:cNvSpPr txBox="1"/>
            <p:nvPr/>
          </p:nvSpPr>
          <p:spPr>
            <a:xfrm>
              <a:off x="1490678" y="2706592"/>
              <a:ext cx="3469024" cy="369332"/>
            </a:xfrm>
            <a:prstGeom prst="rect">
              <a:avLst/>
            </a:prstGeom>
            <a:noFill/>
          </p:spPr>
          <p:txBody>
            <a:bodyPr wrap="square" lIns="0" rIns="0" rtlCol="0">
              <a:spAutoFit/>
            </a:bodyPr>
            <a:lstStyle/>
            <a:p>
              <a:pPr defTabSz="457106"/>
              <a:r>
                <a:rPr lang="en-US" sz="1800" dirty="0">
                  <a:solidFill>
                    <a:srgbClr val="007DB8">
                      <a:lumMod val="60000"/>
                      <a:lumOff val="40000"/>
                    </a:srgbClr>
                  </a:solidFill>
                  <a:latin typeface="Arial"/>
                </a:rPr>
                <a:t>INTEGRATED HYBRID CLOUD </a:t>
              </a:r>
            </a:p>
          </p:txBody>
        </p:sp>
      </p:grpSp>
      <p:grpSp>
        <p:nvGrpSpPr>
          <p:cNvPr id="42" name="Group 41"/>
          <p:cNvGrpSpPr/>
          <p:nvPr/>
        </p:nvGrpSpPr>
        <p:grpSpPr>
          <a:xfrm>
            <a:off x="3349456" y="3048544"/>
            <a:ext cx="3254125" cy="576992"/>
            <a:chOff x="1492522" y="2599155"/>
            <a:chExt cx="2903647" cy="576992"/>
          </a:xfrm>
        </p:grpSpPr>
        <p:sp>
          <p:nvSpPr>
            <p:cNvPr id="43" name="TextBox 42"/>
            <p:cNvSpPr txBox="1"/>
            <p:nvPr/>
          </p:nvSpPr>
          <p:spPr>
            <a:xfrm>
              <a:off x="1492522" y="2914537"/>
              <a:ext cx="2903647" cy="261610"/>
            </a:xfrm>
            <a:prstGeom prst="rect">
              <a:avLst/>
            </a:prstGeom>
            <a:noFill/>
          </p:spPr>
          <p:txBody>
            <a:bodyPr wrap="square" lIns="0" rIns="0" rtlCol="0">
              <a:spAutoFit/>
            </a:bodyPr>
            <a:lstStyle/>
            <a:p>
              <a:r>
                <a:rPr lang="en-US" sz="1100" dirty="0">
                  <a:solidFill>
                    <a:srgbClr val="FFFFFF"/>
                  </a:solidFill>
                </a:rPr>
                <a:t>INLINE DATA REDUCTION</a:t>
              </a:r>
            </a:p>
          </p:txBody>
        </p:sp>
        <p:sp>
          <p:nvSpPr>
            <p:cNvPr id="44" name="TextBox 43"/>
            <p:cNvSpPr txBox="1"/>
            <p:nvPr/>
          </p:nvSpPr>
          <p:spPr>
            <a:xfrm>
              <a:off x="1492522" y="2599155"/>
              <a:ext cx="2810565" cy="369332"/>
            </a:xfrm>
            <a:prstGeom prst="rect">
              <a:avLst/>
            </a:prstGeom>
            <a:noFill/>
          </p:spPr>
          <p:txBody>
            <a:bodyPr wrap="square" lIns="0" rIns="0" rtlCol="0">
              <a:spAutoFit/>
            </a:bodyPr>
            <a:lstStyle/>
            <a:p>
              <a:pPr defTabSz="457106"/>
              <a:r>
                <a:rPr lang="en-US" sz="1800" dirty="0">
                  <a:solidFill>
                    <a:srgbClr val="007DB8">
                      <a:lumMod val="60000"/>
                      <a:lumOff val="40000"/>
                    </a:srgbClr>
                  </a:solidFill>
                  <a:latin typeface="Arial"/>
                </a:rPr>
                <a:t>INLINE EFFICIENCY</a:t>
              </a:r>
              <a:endParaRPr lang="en-US" sz="1800" i="1" dirty="0">
                <a:solidFill>
                  <a:srgbClr val="007DB8">
                    <a:lumMod val="60000"/>
                    <a:lumOff val="40000"/>
                  </a:srgbClr>
                </a:solidFill>
                <a:latin typeface="Arial"/>
              </a:endParaRPr>
            </a:p>
          </p:txBody>
        </p:sp>
      </p:grpSp>
      <p:pic>
        <p:nvPicPr>
          <p:cNvPr id="50" name="Picture 4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52839" y="1296827"/>
            <a:ext cx="4103749" cy="735785"/>
          </a:xfrm>
          <a:prstGeom prst="rect">
            <a:avLst/>
          </a:prstGeom>
          <a:effectLst/>
        </p:spPr>
      </p:pic>
      <p:pic>
        <p:nvPicPr>
          <p:cNvPr id="3" name="Picture 2"/>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761091" y="3135372"/>
            <a:ext cx="364729" cy="408889"/>
          </a:xfrm>
          <a:prstGeom prst="rect">
            <a:avLst/>
          </a:prstGeom>
        </p:spPr>
      </p:pic>
      <p:grpSp>
        <p:nvGrpSpPr>
          <p:cNvPr id="55" name="Group 54"/>
          <p:cNvGrpSpPr/>
          <p:nvPr/>
        </p:nvGrpSpPr>
        <p:grpSpPr>
          <a:xfrm>
            <a:off x="3349456" y="3640686"/>
            <a:ext cx="3967288" cy="579347"/>
            <a:chOff x="1504309" y="2713810"/>
            <a:chExt cx="3469025" cy="579347"/>
          </a:xfrm>
        </p:grpSpPr>
        <p:sp>
          <p:nvSpPr>
            <p:cNvPr id="56" name="TextBox 55"/>
            <p:cNvSpPr txBox="1"/>
            <p:nvPr/>
          </p:nvSpPr>
          <p:spPr>
            <a:xfrm>
              <a:off x="1504309" y="3031547"/>
              <a:ext cx="3240914" cy="261610"/>
            </a:xfrm>
            <a:prstGeom prst="rect">
              <a:avLst/>
            </a:prstGeom>
            <a:noFill/>
          </p:spPr>
          <p:txBody>
            <a:bodyPr wrap="square" lIns="0" rIns="0" rtlCol="0">
              <a:spAutoFit/>
            </a:bodyPr>
            <a:lstStyle/>
            <a:p>
              <a:r>
                <a:rPr lang="en-US" sz="1100" dirty="0">
                  <a:solidFill>
                    <a:srgbClr val="FFFFFF"/>
                  </a:solidFill>
                </a:rPr>
                <a:t>UNIFIED FILE &amp; BLOCK DATA</a:t>
              </a:r>
            </a:p>
          </p:txBody>
        </p:sp>
        <p:sp>
          <p:nvSpPr>
            <p:cNvPr id="57" name="TextBox 56"/>
            <p:cNvSpPr txBox="1"/>
            <p:nvPr/>
          </p:nvSpPr>
          <p:spPr>
            <a:xfrm>
              <a:off x="1504310" y="2713810"/>
              <a:ext cx="3469024" cy="369332"/>
            </a:xfrm>
            <a:prstGeom prst="rect">
              <a:avLst/>
            </a:prstGeom>
            <a:noFill/>
          </p:spPr>
          <p:txBody>
            <a:bodyPr wrap="square" lIns="0" rIns="0" rtlCol="0">
              <a:spAutoFit/>
            </a:bodyPr>
            <a:lstStyle/>
            <a:p>
              <a:pPr defTabSz="457106"/>
              <a:r>
                <a:rPr lang="en-US" sz="1800" dirty="0">
                  <a:solidFill>
                    <a:srgbClr val="007DB8">
                      <a:lumMod val="60000"/>
                      <a:lumOff val="40000"/>
                    </a:srgbClr>
                  </a:solidFill>
                  <a:latin typeface="Arial"/>
                </a:rPr>
                <a:t>UNIFIED</a:t>
              </a:r>
            </a:p>
          </p:txBody>
        </p:sp>
      </p:grpSp>
      <p:pic>
        <p:nvPicPr>
          <p:cNvPr id="9" name="Picture 8"/>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674222" y="4320451"/>
            <a:ext cx="581244" cy="384942"/>
          </a:xfrm>
          <a:prstGeom prst="rect">
            <a:avLst/>
          </a:prstGeom>
        </p:spPr>
      </p:pic>
      <p:sp>
        <p:nvSpPr>
          <p:cNvPr id="46" name="Content Placeholder 8"/>
          <p:cNvSpPr txBox="1">
            <a:spLocks/>
          </p:cNvSpPr>
          <p:nvPr/>
        </p:nvSpPr>
        <p:spPr>
          <a:xfrm>
            <a:off x="1728497" y="126149"/>
            <a:ext cx="5327372" cy="4933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788">
              <a:spcBef>
                <a:spcPts val="0"/>
              </a:spcBef>
              <a:buNone/>
              <a:defRPr/>
            </a:pPr>
            <a:r>
              <a:rPr lang="en-US" dirty="0">
                <a:solidFill>
                  <a:srgbClr val="FFFFFF"/>
                </a:solidFill>
              </a:rPr>
              <a:t>Enterprise-class Capabilities</a:t>
            </a:r>
          </a:p>
          <a:p>
            <a:pPr marL="0" indent="0" algn="ctr" defTabSz="342788">
              <a:spcBef>
                <a:spcPts val="0"/>
              </a:spcBef>
              <a:buNone/>
              <a:defRPr/>
            </a:pPr>
            <a:r>
              <a:rPr lang="en-US" dirty="0">
                <a:solidFill>
                  <a:srgbClr val="FFFFFF"/>
                </a:solidFill>
              </a:rPr>
              <a:t>Mid-tier Economics</a:t>
            </a:r>
          </a:p>
        </p:txBody>
      </p:sp>
      <p:grpSp>
        <p:nvGrpSpPr>
          <p:cNvPr id="21" name="Group 20"/>
          <p:cNvGrpSpPr/>
          <p:nvPr/>
        </p:nvGrpSpPr>
        <p:grpSpPr>
          <a:xfrm>
            <a:off x="3349455" y="2457403"/>
            <a:ext cx="3254125" cy="576992"/>
            <a:chOff x="1492522" y="2599155"/>
            <a:chExt cx="2903647" cy="576992"/>
          </a:xfrm>
        </p:grpSpPr>
        <p:sp>
          <p:nvSpPr>
            <p:cNvPr id="22" name="TextBox 21"/>
            <p:cNvSpPr txBox="1"/>
            <p:nvPr/>
          </p:nvSpPr>
          <p:spPr>
            <a:xfrm>
              <a:off x="1492522" y="2914537"/>
              <a:ext cx="2903647" cy="261610"/>
            </a:xfrm>
            <a:prstGeom prst="rect">
              <a:avLst/>
            </a:prstGeom>
            <a:noFill/>
          </p:spPr>
          <p:txBody>
            <a:bodyPr wrap="square" lIns="0" rIns="0" rtlCol="0">
              <a:spAutoFit/>
            </a:bodyPr>
            <a:lstStyle/>
            <a:p>
              <a:r>
                <a:rPr lang="en-US" sz="1100" dirty="0">
                  <a:solidFill>
                    <a:srgbClr val="FFFFFF"/>
                  </a:solidFill>
                </a:rPr>
                <a:t>ALL-INCLUSIVE @ NO ADDITIONAL COST</a:t>
              </a:r>
            </a:p>
          </p:txBody>
        </p:sp>
        <p:sp>
          <p:nvSpPr>
            <p:cNvPr id="23" name="TextBox 22"/>
            <p:cNvSpPr txBox="1"/>
            <p:nvPr/>
          </p:nvSpPr>
          <p:spPr>
            <a:xfrm>
              <a:off x="1492522" y="2599155"/>
              <a:ext cx="2810565" cy="369332"/>
            </a:xfrm>
            <a:prstGeom prst="rect">
              <a:avLst/>
            </a:prstGeom>
            <a:noFill/>
          </p:spPr>
          <p:txBody>
            <a:bodyPr wrap="square" lIns="0" rIns="0" rtlCol="0">
              <a:spAutoFit/>
            </a:bodyPr>
            <a:lstStyle/>
            <a:p>
              <a:pPr defTabSz="457106"/>
              <a:r>
                <a:rPr lang="en-US" sz="1800" dirty="0">
                  <a:solidFill>
                    <a:srgbClr val="007DB8">
                      <a:lumMod val="60000"/>
                      <a:lumOff val="40000"/>
                    </a:srgbClr>
                  </a:solidFill>
                  <a:latin typeface="Arial"/>
                </a:rPr>
                <a:t>COMPLETE SW PORTFOLIO</a:t>
              </a:r>
              <a:endParaRPr lang="en-US" sz="1800" i="1" dirty="0">
                <a:solidFill>
                  <a:srgbClr val="007DB8">
                    <a:lumMod val="60000"/>
                    <a:lumOff val="40000"/>
                  </a:srgbClr>
                </a:solidFill>
                <a:latin typeface="Arial"/>
              </a:endParaRPr>
            </a:p>
          </p:txBody>
        </p:sp>
      </p:grpSp>
      <p:pic>
        <p:nvPicPr>
          <p:cNvPr id="24" name="Picture 23" descr="Backup Recovery bk.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674222" y="2470655"/>
            <a:ext cx="527583" cy="475076"/>
          </a:xfrm>
          <a:prstGeom prst="rect">
            <a:avLst/>
          </a:prstGeom>
        </p:spPr>
      </p:pic>
    </p:spTree>
    <p:extLst>
      <p:ext uri="{BB962C8B-B14F-4D97-AF65-F5344CB8AC3E}">
        <p14:creationId xmlns:p14="http://schemas.microsoft.com/office/powerpoint/2010/main" val="93998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79413" y="666750"/>
            <a:ext cx="8449733" cy="302417"/>
          </a:xfrm>
        </p:spPr>
        <p:txBody>
          <a:bodyPr/>
          <a:lstStyle/>
          <a:p>
            <a:r>
              <a:rPr lang="en-US" sz="1700" dirty="0"/>
              <a:t>Controller-based encryption for maximum protection and flexibility</a:t>
            </a:r>
          </a:p>
        </p:txBody>
      </p:sp>
      <p:sp>
        <p:nvSpPr>
          <p:cNvPr id="3" name="Title 2"/>
          <p:cNvSpPr>
            <a:spLocks noGrp="1"/>
          </p:cNvSpPr>
          <p:nvPr>
            <p:ph type="title"/>
          </p:nvPr>
        </p:nvSpPr>
        <p:spPr>
          <a:xfrm>
            <a:off x="347793" y="375470"/>
            <a:ext cx="7397903" cy="457200"/>
          </a:xfrm>
        </p:spPr>
        <p:txBody>
          <a:bodyPr/>
          <a:lstStyle/>
          <a:p>
            <a:r>
              <a:rPr lang="en-US" dirty="0"/>
              <a:t>Data at Rest Encryption</a:t>
            </a:r>
          </a:p>
        </p:txBody>
      </p:sp>
      <p:sp>
        <p:nvSpPr>
          <p:cNvPr id="11" name="Rounded Rectangle 10"/>
          <p:cNvSpPr/>
          <p:nvPr/>
        </p:nvSpPr>
        <p:spPr bwMode="gray">
          <a:xfrm>
            <a:off x="304799" y="1208137"/>
            <a:ext cx="4989871" cy="1756289"/>
          </a:xfrm>
          <a:prstGeom prst="roundRect">
            <a:avLst>
              <a:gd name="adj" fmla="val 3496"/>
            </a:avLst>
          </a:prstGeom>
          <a:gradFill flip="none" rotWithShape="1">
            <a:gsLst>
              <a:gs pos="0">
                <a:schemeClr val="bg2">
                  <a:lumMod val="20000"/>
                  <a:lumOff val="80000"/>
                </a:schemeClr>
              </a:gs>
              <a:gs pos="100000">
                <a:schemeClr val="bg1">
                  <a:alpha val="0"/>
                </a:schemeClr>
              </a:gs>
            </a:gsLst>
            <a:lin ang="10800000" scaled="1"/>
            <a:tileRect/>
          </a:gradFill>
          <a:ln w="12700">
            <a:gradFill>
              <a:gsLst>
                <a:gs pos="0">
                  <a:schemeClr val="bg2">
                    <a:lumMod val="40000"/>
                    <a:lumOff val="60000"/>
                  </a:schemeClr>
                </a:gs>
                <a:gs pos="100000">
                  <a:schemeClr val="bg1">
                    <a:alpha val="0"/>
                  </a:schemeClr>
                </a:gs>
              </a:gsLst>
              <a:lin ang="10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bIns="91440"/>
          <a:lstStyle/>
          <a:p>
            <a:pPr marL="0" lvl="1">
              <a:spcBef>
                <a:spcPts val="900"/>
              </a:spcBef>
              <a:buClr>
                <a:schemeClr val="tx2"/>
              </a:buClr>
            </a:pPr>
            <a:r>
              <a:rPr lang="en-US" sz="1400" dirty="0">
                <a:solidFill>
                  <a:schemeClr val="tx2"/>
                </a:solidFill>
              </a:rPr>
              <a:t>Encrypts all user data on the array—at the drive level</a:t>
            </a:r>
          </a:p>
          <a:p>
            <a:pPr>
              <a:spcBef>
                <a:spcPts val="900"/>
              </a:spcBef>
              <a:buClr>
                <a:schemeClr val="tx2"/>
              </a:buClr>
            </a:pPr>
            <a:r>
              <a:rPr lang="en-US" sz="1400" dirty="0">
                <a:solidFill>
                  <a:schemeClr val="tx2"/>
                </a:solidFill>
              </a:rPr>
              <a:t>All Dell EMC Unity data services supported</a:t>
            </a:r>
          </a:p>
          <a:p>
            <a:pPr>
              <a:spcBef>
                <a:spcPts val="900"/>
              </a:spcBef>
              <a:buClr>
                <a:schemeClr val="tx2"/>
              </a:buClr>
            </a:pPr>
            <a:r>
              <a:rPr lang="en-US" sz="1400" dirty="0">
                <a:solidFill>
                  <a:schemeClr val="tx2"/>
                </a:solidFill>
              </a:rPr>
              <a:t>Embedded internal key manager</a:t>
            </a:r>
          </a:p>
          <a:p>
            <a:pPr>
              <a:spcBef>
                <a:spcPts val="900"/>
              </a:spcBef>
              <a:buClr>
                <a:schemeClr val="tx2"/>
              </a:buClr>
            </a:pPr>
            <a:r>
              <a:rPr lang="en-US" sz="1400" dirty="0">
                <a:solidFill>
                  <a:schemeClr val="tx2"/>
                </a:solidFill>
              </a:rPr>
              <a:t>Key Management Interoperability Protocol (KMIP) compliant</a:t>
            </a:r>
          </a:p>
          <a:p>
            <a:pPr marL="0" lvl="1">
              <a:spcBef>
                <a:spcPts val="900"/>
              </a:spcBef>
              <a:buClr>
                <a:schemeClr val="tx2"/>
              </a:buClr>
            </a:pPr>
            <a:r>
              <a:rPr lang="en-US" sz="1400" dirty="0">
                <a:solidFill>
                  <a:schemeClr val="tx2"/>
                </a:solidFill>
              </a:rPr>
              <a:t>Advanced Encryption Standard (AES) - 256 encryption</a:t>
            </a:r>
          </a:p>
        </p:txBody>
      </p:sp>
      <p:sp>
        <p:nvSpPr>
          <p:cNvPr id="7" name="Rectangle 6"/>
          <p:cNvSpPr/>
          <p:nvPr/>
        </p:nvSpPr>
        <p:spPr>
          <a:xfrm>
            <a:off x="5397912" y="1260447"/>
            <a:ext cx="3819832" cy="1631216"/>
          </a:xfrm>
          <a:prstGeom prst="rect">
            <a:avLst/>
          </a:prstGeom>
        </p:spPr>
        <p:txBody>
          <a:bodyPr wrap="square">
            <a:spAutoFit/>
          </a:bodyPr>
          <a:lstStyle/>
          <a:p>
            <a:pPr marL="171450" indent="-171450" defTabSz="914400">
              <a:spcBef>
                <a:spcPts val="900"/>
              </a:spcBef>
              <a:buClr>
                <a:schemeClr val="tx2"/>
              </a:buClr>
              <a:buFont typeface="Arial" panose="020B0604020202020204" pitchFamily="34" charset="0"/>
              <a:buChar char="•"/>
            </a:pPr>
            <a:r>
              <a:rPr lang="en-US" sz="1400" dirty="0">
                <a:solidFill>
                  <a:schemeClr val="tx2"/>
                </a:solidFill>
              </a:rPr>
              <a:t>Drive vendor and type agnostic</a:t>
            </a:r>
          </a:p>
          <a:p>
            <a:pPr marL="171450" indent="-171450" defTabSz="914400">
              <a:spcBef>
                <a:spcPts val="900"/>
              </a:spcBef>
              <a:buClr>
                <a:schemeClr val="tx2"/>
              </a:buClr>
              <a:buFont typeface="Arial" panose="020B0604020202020204" pitchFamily="34" charset="0"/>
              <a:buChar char="•"/>
            </a:pPr>
            <a:r>
              <a:rPr lang="en-US" sz="1400" dirty="0">
                <a:solidFill>
                  <a:schemeClr val="tx2"/>
                </a:solidFill>
              </a:rPr>
              <a:t>Allows use of any drive type</a:t>
            </a:r>
          </a:p>
          <a:p>
            <a:pPr marL="171450" indent="-171450" defTabSz="914400">
              <a:spcBef>
                <a:spcPts val="900"/>
              </a:spcBef>
              <a:buClr>
                <a:schemeClr val="tx2"/>
              </a:buClr>
              <a:buFont typeface="Arial" panose="020B0604020202020204" pitchFamily="34" charset="0"/>
              <a:buChar char="•"/>
            </a:pPr>
            <a:r>
              <a:rPr lang="en-US" sz="1400" dirty="0">
                <a:solidFill>
                  <a:schemeClr val="tx2"/>
                </a:solidFill>
              </a:rPr>
              <a:t>Eliminates drive vendor specific overhead</a:t>
            </a:r>
          </a:p>
          <a:p>
            <a:pPr marL="171450" indent="-171450" defTabSz="914400">
              <a:spcBef>
                <a:spcPts val="900"/>
              </a:spcBef>
              <a:buClr>
                <a:schemeClr val="tx2"/>
              </a:buClr>
              <a:buFont typeface="Arial" panose="020B0604020202020204" pitchFamily="34" charset="0"/>
              <a:buChar char="•"/>
            </a:pPr>
            <a:r>
              <a:rPr lang="en-US" sz="1400" dirty="0">
                <a:solidFill>
                  <a:schemeClr val="tx2"/>
                </a:solidFill>
              </a:rPr>
              <a:t>No impact to data services  </a:t>
            </a:r>
          </a:p>
          <a:p>
            <a:pPr marL="171450" indent="-171450" defTabSz="914400">
              <a:spcBef>
                <a:spcPts val="900"/>
              </a:spcBef>
              <a:buClr>
                <a:schemeClr val="tx2"/>
              </a:buClr>
              <a:buFont typeface="Arial" panose="020B0604020202020204" pitchFamily="34" charset="0"/>
              <a:buChar char="•"/>
            </a:pPr>
            <a:r>
              <a:rPr lang="en-US" sz="1400" dirty="0">
                <a:solidFill>
                  <a:schemeClr val="tx2"/>
                </a:solidFill>
              </a:rPr>
              <a:t>No performance impact</a:t>
            </a:r>
          </a:p>
        </p:txBody>
      </p:sp>
      <p:grpSp>
        <p:nvGrpSpPr>
          <p:cNvPr id="12" name="Group 11"/>
          <p:cNvGrpSpPr/>
          <p:nvPr/>
        </p:nvGrpSpPr>
        <p:grpSpPr>
          <a:xfrm>
            <a:off x="347793" y="3189953"/>
            <a:ext cx="4671282" cy="1123131"/>
            <a:chOff x="1577989" y="1085044"/>
            <a:chExt cx="5978400" cy="1437405"/>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05379" y="1085044"/>
              <a:ext cx="5715000" cy="1359899"/>
            </a:xfrm>
            <a:prstGeom prst="rect">
              <a:avLst/>
            </a:prstGeom>
            <a:effectLst>
              <a:outerShdw blurRad="50800" dist="38100" dir="5400000" algn="t" rotWithShape="0">
                <a:prstClr val="black">
                  <a:alpha val="40000"/>
                </a:prstClr>
              </a:outerShdw>
              <a:reflection stA="25000" endPos="30000" dir="5400000" sy="-100000" algn="bl" rotWithShape="0"/>
            </a:effectLst>
          </p:spPr>
        </p:pic>
        <p:pic>
          <p:nvPicPr>
            <p:cNvPr id="17" name="Picture 2" descr="C:\Users\hendeb1\Documents\!CONTENT\!Unityshare\2. Graphics and Pictures\DELLEMC Rebrand Images\2U_DellEMC-UNITY_F02AF_1609014.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9844"/>
            <a:stretch/>
          </p:blipFill>
          <p:spPr bwMode="auto">
            <a:xfrm>
              <a:off x="1577989" y="1257014"/>
              <a:ext cx="5978400" cy="1265435"/>
            </a:xfrm>
            <a:prstGeom prst="rect">
              <a:avLst/>
            </a:prstGeom>
            <a:noFill/>
            <a:effectLst/>
            <a:extLst>
              <a:ext uri="{909E8E84-426E-40dd-AFC4-6F175D3DCCD1}">
                <a14:hiddenFill xmlns:a14="http://schemas.microsoft.com/office/drawing/2010/main" xmlns="">
                  <a:solidFill>
                    <a:srgbClr val="FFFFFF"/>
                  </a:solidFill>
                </a14:hiddenFill>
              </a:ext>
            </a:extLst>
          </p:spPr>
        </p:pic>
      </p:grpSp>
      <p:pic>
        <p:nvPicPr>
          <p:cNvPr id="5122" name="Picture 2" descr="Image result for gemalto logo"/>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659398" y="3613343"/>
            <a:ext cx="1194619" cy="4216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6981540" y="3833551"/>
            <a:ext cx="878117" cy="351247"/>
          </a:xfrm>
          <a:prstGeom prst="rect">
            <a:avLst/>
          </a:prstGeom>
        </p:spPr>
      </p:pic>
      <p:sp>
        <p:nvSpPr>
          <p:cNvPr id="9" name="Rectangle 8"/>
          <p:cNvSpPr/>
          <p:nvPr/>
        </p:nvSpPr>
        <p:spPr>
          <a:xfrm>
            <a:off x="5521777" y="3267577"/>
            <a:ext cx="2412840" cy="307777"/>
          </a:xfrm>
          <a:prstGeom prst="rect">
            <a:avLst/>
          </a:prstGeom>
        </p:spPr>
        <p:txBody>
          <a:bodyPr wrap="none">
            <a:spAutoFit/>
          </a:bodyPr>
          <a:lstStyle/>
          <a:p>
            <a:r>
              <a:rPr lang="en-US" sz="1400" b="1" dirty="0">
                <a:solidFill>
                  <a:srgbClr val="FFC000"/>
                </a:solidFill>
              </a:rPr>
              <a:t>External Key Management</a:t>
            </a:r>
          </a:p>
        </p:txBody>
      </p:sp>
    </p:spTree>
    <p:extLst>
      <p:ext uri="{BB962C8B-B14F-4D97-AF65-F5344CB8AC3E}">
        <p14:creationId xmlns:p14="http://schemas.microsoft.com/office/powerpoint/2010/main" val="17856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166" y="267705"/>
            <a:ext cx="7820286" cy="640080"/>
          </a:xfrm>
        </p:spPr>
        <p:txBody>
          <a:bodyPr/>
          <a:lstStyle/>
          <a:p>
            <a:r>
              <a:rPr lang="en-US" dirty="0">
                <a:solidFill>
                  <a:schemeClr val="tx2"/>
                </a:solidFill>
              </a:rPr>
              <a:t>Dell EMC Unity on-line upgrades</a:t>
            </a:r>
          </a:p>
        </p:txBody>
      </p:sp>
      <p:sp>
        <p:nvSpPr>
          <p:cNvPr id="11" name="Content Placeholder 10"/>
          <p:cNvSpPr>
            <a:spLocks noGrp="1"/>
          </p:cNvSpPr>
          <p:nvPr>
            <p:ph sz="half" idx="4294967295"/>
          </p:nvPr>
        </p:nvSpPr>
        <p:spPr>
          <a:xfrm>
            <a:off x="270166" y="1280160"/>
            <a:ext cx="4283860" cy="3200400"/>
          </a:xfrm>
          <a:prstGeom prst="rect">
            <a:avLst/>
          </a:prstGeom>
        </p:spPr>
        <p:txBody>
          <a:bodyPr/>
          <a:lstStyle/>
          <a:p>
            <a:pPr>
              <a:buClr>
                <a:srgbClr val="3DC6EF"/>
              </a:buClr>
              <a:buFont typeface="ZapfDingbatsITC" charset="0"/>
              <a:buChar char="✔"/>
            </a:pPr>
            <a:r>
              <a:rPr lang="en-US" dirty="0">
                <a:solidFill>
                  <a:schemeClr val="tx2"/>
                </a:solidFill>
              </a:rPr>
              <a:t>In-family Data-in-Place upgrades</a:t>
            </a:r>
          </a:p>
          <a:p>
            <a:pPr lvl="1"/>
            <a:r>
              <a:rPr lang="en-US" dirty="0">
                <a:solidFill>
                  <a:schemeClr val="tx2"/>
                </a:solidFill>
              </a:rPr>
              <a:t>All-Flash to All-Flash</a:t>
            </a:r>
          </a:p>
          <a:p>
            <a:pPr lvl="1"/>
            <a:r>
              <a:rPr lang="en-US" dirty="0">
                <a:solidFill>
                  <a:schemeClr val="tx2"/>
                </a:solidFill>
              </a:rPr>
              <a:t>Hybrid to Hybrid</a:t>
            </a:r>
          </a:p>
          <a:p>
            <a:pPr>
              <a:buClr>
                <a:srgbClr val="3DC6EF"/>
              </a:buClr>
              <a:buFont typeface="ZapfDingbatsITC" charset="0"/>
              <a:buChar char="✔"/>
            </a:pPr>
            <a:r>
              <a:rPr lang="en-US" dirty="0">
                <a:solidFill>
                  <a:schemeClr val="tx2"/>
                </a:solidFill>
              </a:rPr>
              <a:t>On-Line - No system down-time</a:t>
            </a:r>
          </a:p>
          <a:p>
            <a:pPr>
              <a:buClr>
                <a:srgbClr val="3DC6EF"/>
              </a:buClr>
              <a:buFont typeface="ZapfDingbatsITC" charset="0"/>
              <a:buChar char="✔"/>
            </a:pPr>
            <a:r>
              <a:rPr lang="en-US" dirty="0">
                <a:solidFill>
                  <a:schemeClr val="tx2"/>
                </a:solidFill>
              </a:rPr>
              <a:t>Customer/Partner installable</a:t>
            </a:r>
          </a:p>
          <a:p>
            <a:pPr>
              <a:buClr>
                <a:srgbClr val="3DC6EF"/>
              </a:buClr>
              <a:buFont typeface="ZapfDingbatsITC" charset="0"/>
              <a:buChar char="✔"/>
            </a:pPr>
            <a:r>
              <a:rPr lang="en-US" dirty="0">
                <a:solidFill>
                  <a:schemeClr val="tx2"/>
                </a:solidFill>
              </a:rPr>
              <a:t>All-inclusive software intact</a:t>
            </a:r>
          </a:p>
        </p:txBody>
      </p:sp>
      <p:grpSp>
        <p:nvGrpSpPr>
          <p:cNvPr id="22" name="Group 21"/>
          <p:cNvGrpSpPr/>
          <p:nvPr/>
        </p:nvGrpSpPr>
        <p:grpSpPr>
          <a:xfrm>
            <a:off x="5243734" y="2875870"/>
            <a:ext cx="1625238" cy="1614299"/>
            <a:chOff x="5169684" y="2875870"/>
            <a:chExt cx="1625238" cy="1614299"/>
          </a:xfrm>
        </p:grpSpPr>
        <p:sp>
          <p:nvSpPr>
            <p:cNvPr id="27" name="TextBox 26"/>
            <p:cNvSpPr txBox="1"/>
            <p:nvPr/>
          </p:nvSpPr>
          <p:spPr>
            <a:xfrm>
              <a:off x="5477197" y="2875870"/>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8PB</a:t>
              </a:r>
            </a:p>
            <a:p>
              <a:pPr algn="ctr" fontAlgn="base">
                <a:buClr>
                  <a:srgbClr val="007DB8"/>
                </a:buClr>
              </a:pPr>
              <a:r>
                <a:rPr lang="en-US" sz="1400" dirty="0">
                  <a:solidFill>
                    <a:schemeClr val="tx2"/>
                  </a:solidFill>
                </a:rPr>
                <a:t>500 drives</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419" y="3466742"/>
              <a:ext cx="847769" cy="756570"/>
            </a:xfrm>
            <a:prstGeom prst="rect">
              <a:avLst/>
            </a:prstGeom>
            <a:effectLst>
              <a:glow rad="101600">
                <a:schemeClr val="accent1">
                  <a:satMod val="175000"/>
                  <a:alpha val="40000"/>
                </a:schemeClr>
              </a:glow>
            </a:effectLst>
          </p:spPr>
        </p:pic>
        <p:sp>
          <p:nvSpPr>
            <p:cNvPr id="26" name="TextBox 25"/>
            <p:cNvSpPr txBox="1"/>
            <p:nvPr/>
          </p:nvSpPr>
          <p:spPr>
            <a:xfrm>
              <a:off x="5169684" y="4151615"/>
              <a:ext cx="1625238"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2"/>
                  </a:solidFill>
                </a:rPr>
                <a:t>Unity 500</a:t>
              </a:r>
              <a:endParaRPr lang="en-US" sz="1600" b="1" dirty="0">
                <a:solidFill>
                  <a:schemeClr val="tx2"/>
                </a:solidFill>
              </a:endParaRPr>
            </a:p>
          </p:txBody>
        </p:sp>
      </p:grpSp>
      <p:grpSp>
        <p:nvGrpSpPr>
          <p:cNvPr id="23" name="Group 22"/>
          <p:cNvGrpSpPr/>
          <p:nvPr/>
        </p:nvGrpSpPr>
        <p:grpSpPr>
          <a:xfrm>
            <a:off x="6659903" y="2653803"/>
            <a:ext cx="1625238" cy="1836365"/>
            <a:chOff x="6659903" y="2653803"/>
            <a:chExt cx="1625238" cy="1836365"/>
          </a:xfrm>
        </p:grpSpPr>
        <p:sp>
          <p:nvSpPr>
            <p:cNvPr id="31" name="TextBox 30"/>
            <p:cNvSpPr txBox="1"/>
            <p:nvPr/>
          </p:nvSpPr>
          <p:spPr>
            <a:xfrm>
              <a:off x="6917723" y="2653803"/>
              <a:ext cx="1109599" cy="553998"/>
            </a:xfrm>
            <a:prstGeom prst="rect">
              <a:avLst/>
            </a:prstGeom>
            <a:noFill/>
          </p:spPr>
          <p:txBody>
            <a:bodyPr wrap="none" rtlCol="0">
              <a:spAutoFit/>
            </a:bodyPr>
            <a:lstStyle/>
            <a:p>
              <a:pPr algn="ctr" fontAlgn="base">
                <a:buClr>
                  <a:srgbClr val="007DB8"/>
                </a:buClr>
              </a:pPr>
              <a:r>
                <a:rPr lang="en-US" sz="1600" b="1" dirty="0">
                  <a:solidFill>
                    <a:schemeClr val="tx2"/>
                  </a:solidFill>
                </a:rPr>
                <a:t>16PB</a:t>
              </a:r>
            </a:p>
            <a:p>
              <a:pPr algn="ctr" fontAlgn="base">
                <a:buClr>
                  <a:srgbClr val="007DB8"/>
                </a:buClr>
              </a:pPr>
              <a:r>
                <a:rPr lang="en-US" sz="1400" dirty="0">
                  <a:solidFill>
                    <a:schemeClr val="tx2"/>
                  </a:solidFill>
                </a:rPr>
                <a:t>1000 drives</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68" y="3224623"/>
              <a:ext cx="808708" cy="985309"/>
            </a:xfrm>
            <a:prstGeom prst="rect">
              <a:avLst/>
            </a:prstGeom>
            <a:effectLst>
              <a:glow rad="101600">
                <a:schemeClr val="accent1">
                  <a:satMod val="175000"/>
                  <a:alpha val="40000"/>
                </a:schemeClr>
              </a:glow>
            </a:effectLst>
          </p:spPr>
        </p:pic>
        <p:sp>
          <p:nvSpPr>
            <p:cNvPr id="28" name="TextBox 27"/>
            <p:cNvSpPr txBox="1"/>
            <p:nvPr/>
          </p:nvSpPr>
          <p:spPr>
            <a:xfrm>
              <a:off x="6659903" y="4151614"/>
              <a:ext cx="1625238"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2"/>
                  </a:solidFill>
                </a:rPr>
                <a:t>Unity 600</a:t>
              </a:r>
              <a:endParaRPr lang="en-US" sz="1600" b="1" dirty="0">
                <a:solidFill>
                  <a:schemeClr val="tx2"/>
                </a:solidFill>
              </a:endParaRPr>
            </a:p>
          </p:txBody>
        </p:sp>
      </p:grpSp>
      <p:grpSp>
        <p:nvGrpSpPr>
          <p:cNvPr id="17" name="Group 16"/>
          <p:cNvGrpSpPr/>
          <p:nvPr/>
        </p:nvGrpSpPr>
        <p:grpSpPr>
          <a:xfrm>
            <a:off x="3827565" y="3033545"/>
            <a:ext cx="1625238" cy="1456623"/>
            <a:chOff x="3752886" y="3033545"/>
            <a:chExt cx="1625238" cy="1456623"/>
          </a:xfrm>
        </p:grpSpPr>
        <p:sp>
          <p:nvSpPr>
            <p:cNvPr id="33" name="TextBox 32"/>
            <p:cNvSpPr txBox="1"/>
            <p:nvPr/>
          </p:nvSpPr>
          <p:spPr>
            <a:xfrm>
              <a:off x="4060399" y="3033545"/>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4PB</a:t>
              </a:r>
            </a:p>
            <a:p>
              <a:pPr algn="ctr" fontAlgn="base">
                <a:buClr>
                  <a:srgbClr val="007DB8"/>
                </a:buClr>
              </a:pPr>
              <a:r>
                <a:rPr lang="en-US" sz="1400" dirty="0">
                  <a:solidFill>
                    <a:schemeClr val="tx2"/>
                  </a:solidFill>
                </a:rPr>
                <a:t>250 drives</a:t>
              </a: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2924" y="3752070"/>
              <a:ext cx="845162" cy="471242"/>
            </a:xfrm>
            <a:prstGeom prst="rect">
              <a:avLst/>
            </a:prstGeom>
            <a:effectLst>
              <a:glow rad="101600">
                <a:schemeClr val="accent1">
                  <a:satMod val="175000"/>
                  <a:alpha val="40000"/>
                </a:schemeClr>
              </a:glow>
            </a:effectLst>
          </p:spPr>
        </p:pic>
        <p:sp>
          <p:nvSpPr>
            <p:cNvPr id="32" name="TextBox 31"/>
            <p:cNvSpPr txBox="1"/>
            <p:nvPr/>
          </p:nvSpPr>
          <p:spPr>
            <a:xfrm>
              <a:off x="3752886" y="4151614"/>
              <a:ext cx="1625238"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2"/>
                  </a:solidFill>
                </a:rPr>
                <a:t>Unity 400</a:t>
              </a:r>
              <a:endParaRPr lang="en-US" sz="1600" b="1" dirty="0">
                <a:solidFill>
                  <a:schemeClr val="tx2"/>
                </a:solidFill>
              </a:endParaRPr>
            </a:p>
          </p:txBody>
        </p:sp>
      </p:grpSp>
      <p:grpSp>
        <p:nvGrpSpPr>
          <p:cNvPr id="24" name="Group 23"/>
          <p:cNvGrpSpPr/>
          <p:nvPr/>
        </p:nvGrpSpPr>
        <p:grpSpPr>
          <a:xfrm>
            <a:off x="2411396" y="3155060"/>
            <a:ext cx="1625238" cy="1335109"/>
            <a:chOff x="2411396" y="3155060"/>
            <a:chExt cx="1625238" cy="1335109"/>
          </a:xfrm>
        </p:grpSpPr>
        <p:sp>
          <p:nvSpPr>
            <p:cNvPr id="35" name="TextBox 34"/>
            <p:cNvSpPr txBox="1"/>
            <p:nvPr/>
          </p:nvSpPr>
          <p:spPr>
            <a:xfrm>
              <a:off x="2718909" y="3155060"/>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2.4PB</a:t>
              </a:r>
              <a:endParaRPr lang="en-US" sz="1600" baseline="30000" dirty="0">
                <a:solidFill>
                  <a:schemeClr val="tx2"/>
                </a:solidFill>
              </a:endParaRPr>
            </a:p>
            <a:p>
              <a:pPr algn="ctr" fontAlgn="base">
                <a:buClr>
                  <a:srgbClr val="007DB8"/>
                </a:buClr>
              </a:pPr>
              <a:r>
                <a:rPr lang="en-US" sz="1400" dirty="0">
                  <a:solidFill>
                    <a:schemeClr val="tx2"/>
                  </a:solidFill>
                </a:rPr>
                <a:t>150 drives</a:t>
              </a: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8327" y="3881696"/>
              <a:ext cx="911377" cy="372836"/>
            </a:xfrm>
            <a:prstGeom prst="rect">
              <a:avLst/>
            </a:prstGeom>
            <a:effectLst>
              <a:glow rad="101600">
                <a:schemeClr val="accent1">
                  <a:satMod val="175000"/>
                  <a:alpha val="40000"/>
                </a:schemeClr>
              </a:glow>
            </a:effectLst>
          </p:spPr>
        </p:pic>
        <p:sp>
          <p:nvSpPr>
            <p:cNvPr id="34" name="TextBox 33"/>
            <p:cNvSpPr txBox="1"/>
            <p:nvPr/>
          </p:nvSpPr>
          <p:spPr>
            <a:xfrm>
              <a:off x="2411396" y="4151615"/>
              <a:ext cx="1625238" cy="338554"/>
            </a:xfrm>
            <a:prstGeom prst="rect">
              <a:avLst/>
            </a:prstGeom>
            <a:noFill/>
          </p:spPr>
          <p:txBody>
            <a:bodyPr wrap="square" rtlCol="0">
              <a:spAutoFit/>
            </a:bodyPr>
            <a:lstStyle/>
            <a:p>
              <a:pPr algn="ctr" fontAlgn="base">
                <a:spcBef>
                  <a:spcPct val="0"/>
                </a:spcBef>
                <a:spcAft>
                  <a:spcPct val="0"/>
                </a:spcAft>
              </a:pPr>
              <a:r>
                <a:rPr lang="en-US" sz="1600" dirty="0">
                  <a:solidFill>
                    <a:schemeClr val="tx2"/>
                  </a:solidFill>
                </a:rPr>
                <a:t>Unity 300</a:t>
              </a:r>
              <a:endParaRPr lang="en-US" sz="1600" b="1" dirty="0">
                <a:solidFill>
                  <a:schemeClr val="tx2"/>
                </a:solidFill>
              </a:endParaRPr>
            </a:p>
          </p:txBody>
        </p:sp>
      </p:grpSp>
      <p:grpSp>
        <p:nvGrpSpPr>
          <p:cNvPr id="47" name="Group 46"/>
          <p:cNvGrpSpPr/>
          <p:nvPr/>
        </p:nvGrpSpPr>
        <p:grpSpPr>
          <a:xfrm>
            <a:off x="5975913" y="735654"/>
            <a:ext cx="1625238" cy="1878360"/>
            <a:chOff x="5901863" y="735654"/>
            <a:chExt cx="1625238" cy="1878360"/>
          </a:xfrm>
        </p:grpSpPr>
        <p:sp>
          <p:nvSpPr>
            <p:cNvPr id="10" name="TextBox 9"/>
            <p:cNvSpPr txBox="1"/>
            <p:nvPr/>
          </p:nvSpPr>
          <p:spPr>
            <a:xfrm>
              <a:off x="6209376" y="735654"/>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8PB</a:t>
              </a:r>
            </a:p>
            <a:p>
              <a:pPr algn="ctr" fontAlgn="base">
                <a:buClr>
                  <a:srgbClr val="007DB8"/>
                </a:buClr>
              </a:pPr>
              <a:r>
                <a:rPr lang="en-US" sz="1400" dirty="0">
                  <a:solidFill>
                    <a:schemeClr val="tx2"/>
                  </a:solidFill>
                </a:rPr>
                <a:t>500 drives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9049" y="1494711"/>
              <a:ext cx="730866" cy="756570"/>
            </a:xfrm>
            <a:prstGeom prst="rect">
              <a:avLst/>
            </a:prstGeom>
            <a:effectLst>
              <a:glow rad="101600">
                <a:schemeClr val="tx2">
                  <a:alpha val="40000"/>
                </a:schemeClr>
              </a:glow>
            </a:effectLst>
          </p:spPr>
        </p:pic>
        <p:sp>
          <p:nvSpPr>
            <p:cNvPr id="9" name="TextBox 8"/>
            <p:cNvSpPr txBox="1"/>
            <p:nvPr/>
          </p:nvSpPr>
          <p:spPr>
            <a:xfrm>
              <a:off x="5901863" y="2029239"/>
              <a:ext cx="1625238" cy="584775"/>
            </a:xfrm>
            <a:prstGeom prst="rect">
              <a:avLst/>
            </a:prstGeom>
            <a:noFill/>
          </p:spPr>
          <p:txBody>
            <a:bodyPr wrap="square" rtlCol="0">
              <a:spAutoFit/>
            </a:bodyPr>
            <a:lstStyle/>
            <a:p>
              <a:pPr algn="ctr"/>
              <a:r>
                <a:rPr lang="en-US" sz="1600" dirty="0">
                  <a:solidFill>
                    <a:schemeClr val="tx2"/>
                  </a:solidFill>
                </a:rPr>
                <a:t>Unity 550F</a:t>
              </a:r>
              <a:br>
                <a:rPr lang="en-US" sz="1600" dirty="0">
                  <a:solidFill>
                    <a:schemeClr val="tx2"/>
                  </a:solidFill>
                </a:rPr>
              </a:br>
              <a:r>
                <a:rPr lang="en-US" sz="1600" dirty="0">
                  <a:solidFill>
                    <a:schemeClr val="tx2"/>
                  </a:solidFill>
                </a:rPr>
                <a:t>Unity 500F</a:t>
              </a:r>
              <a:endParaRPr lang="en-US" sz="1600" b="1" dirty="0">
                <a:solidFill>
                  <a:schemeClr val="tx2"/>
                </a:solidFill>
              </a:endParaRPr>
            </a:p>
          </p:txBody>
        </p:sp>
      </p:grpSp>
      <p:grpSp>
        <p:nvGrpSpPr>
          <p:cNvPr id="48" name="Group 47"/>
          <p:cNvGrpSpPr/>
          <p:nvPr/>
        </p:nvGrpSpPr>
        <p:grpSpPr>
          <a:xfrm>
            <a:off x="7392082" y="513587"/>
            <a:ext cx="1625238" cy="2095966"/>
            <a:chOff x="7392082" y="513587"/>
            <a:chExt cx="1625238" cy="2095966"/>
          </a:xfrm>
        </p:grpSpPr>
        <p:sp>
          <p:nvSpPr>
            <p:cNvPr id="20" name="TextBox 19"/>
            <p:cNvSpPr txBox="1"/>
            <p:nvPr/>
          </p:nvSpPr>
          <p:spPr>
            <a:xfrm>
              <a:off x="7649902" y="513587"/>
              <a:ext cx="1109599" cy="553998"/>
            </a:xfrm>
            <a:prstGeom prst="rect">
              <a:avLst/>
            </a:prstGeom>
            <a:noFill/>
          </p:spPr>
          <p:txBody>
            <a:bodyPr wrap="none" rtlCol="0">
              <a:spAutoFit/>
            </a:bodyPr>
            <a:lstStyle/>
            <a:p>
              <a:pPr algn="ctr" fontAlgn="base">
                <a:buClr>
                  <a:srgbClr val="007DB8"/>
                </a:buClr>
              </a:pPr>
              <a:r>
                <a:rPr lang="en-US" sz="1600" b="1" dirty="0">
                  <a:solidFill>
                    <a:schemeClr val="tx2"/>
                  </a:solidFill>
                </a:rPr>
                <a:t>16PB</a:t>
              </a:r>
            </a:p>
            <a:p>
              <a:pPr algn="ctr" fontAlgn="base">
                <a:buClr>
                  <a:srgbClr val="007DB8"/>
                </a:buClr>
              </a:pPr>
              <a:r>
                <a:rPr lang="en-US" sz="1400" dirty="0">
                  <a:solidFill>
                    <a:schemeClr val="tx2"/>
                  </a:solidFill>
                </a:rPr>
                <a:t>1000 drives</a:t>
              </a:r>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3221" y="1157011"/>
              <a:ext cx="822960" cy="1125500"/>
            </a:xfrm>
            <a:prstGeom prst="rect">
              <a:avLst/>
            </a:prstGeom>
            <a:effectLst>
              <a:glow rad="101600">
                <a:schemeClr val="tx2">
                  <a:alpha val="40000"/>
                </a:schemeClr>
              </a:glow>
            </a:effectLst>
          </p:spPr>
        </p:pic>
        <p:sp>
          <p:nvSpPr>
            <p:cNvPr id="19" name="TextBox 18"/>
            <p:cNvSpPr txBox="1"/>
            <p:nvPr/>
          </p:nvSpPr>
          <p:spPr>
            <a:xfrm>
              <a:off x="7392082" y="2024778"/>
              <a:ext cx="1625238" cy="584775"/>
            </a:xfrm>
            <a:prstGeom prst="rect">
              <a:avLst/>
            </a:prstGeom>
            <a:noFill/>
          </p:spPr>
          <p:txBody>
            <a:bodyPr wrap="square" rtlCol="0">
              <a:spAutoFit/>
            </a:bodyPr>
            <a:lstStyle/>
            <a:p>
              <a:pPr algn="ctr"/>
              <a:r>
                <a:rPr lang="en-US" sz="1600" dirty="0">
                  <a:solidFill>
                    <a:schemeClr val="tx2"/>
                  </a:solidFill>
                </a:rPr>
                <a:t>Unity 650F</a:t>
              </a:r>
              <a:br>
                <a:rPr lang="en-US" sz="1600" dirty="0">
                  <a:solidFill>
                    <a:schemeClr val="tx2"/>
                  </a:solidFill>
                </a:rPr>
              </a:br>
              <a:r>
                <a:rPr lang="en-US" sz="1600" dirty="0">
                  <a:solidFill>
                    <a:schemeClr val="tx2"/>
                  </a:solidFill>
                </a:rPr>
                <a:t>Unity 600F</a:t>
              </a:r>
              <a:endParaRPr lang="en-US" sz="1600" b="1" dirty="0">
                <a:solidFill>
                  <a:schemeClr val="tx2"/>
                </a:solidFill>
              </a:endParaRPr>
            </a:p>
          </p:txBody>
        </p:sp>
      </p:grpSp>
      <p:grpSp>
        <p:nvGrpSpPr>
          <p:cNvPr id="46" name="Group 45"/>
          <p:cNvGrpSpPr/>
          <p:nvPr/>
        </p:nvGrpSpPr>
        <p:grpSpPr>
          <a:xfrm>
            <a:off x="4559744" y="893329"/>
            <a:ext cx="1625238" cy="1716224"/>
            <a:chOff x="4485065" y="893329"/>
            <a:chExt cx="1625238" cy="1716224"/>
          </a:xfrm>
        </p:grpSpPr>
        <p:sp>
          <p:nvSpPr>
            <p:cNvPr id="30" name="TextBox 29"/>
            <p:cNvSpPr txBox="1"/>
            <p:nvPr/>
          </p:nvSpPr>
          <p:spPr>
            <a:xfrm>
              <a:off x="4792578" y="893329"/>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4PB</a:t>
              </a:r>
            </a:p>
            <a:p>
              <a:pPr algn="ctr" fontAlgn="base">
                <a:buClr>
                  <a:srgbClr val="007DB8"/>
                </a:buClr>
              </a:pPr>
              <a:r>
                <a:rPr lang="en-US" sz="1400" dirty="0">
                  <a:solidFill>
                    <a:schemeClr val="tx2"/>
                  </a:solidFill>
                </a:rPr>
                <a:t>250 drives</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9790" y="1623218"/>
              <a:ext cx="735788" cy="534403"/>
            </a:xfrm>
            <a:prstGeom prst="rect">
              <a:avLst/>
            </a:prstGeom>
            <a:effectLst>
              <a:glow rad="101600">
                <a:schemeClr val="tx2">
                  <a:alpha val="40000"/>
                </a:schemeClr>
              </a:glow>
            </a:effectLst>
          </p:spPr>
        </p:pic>
        <p:sp>
          <p:nvSpPr>
            <p:cNvPr id="29" name="TextBox 28"/>
            <p:cNvSpPr txBox="1"/>
            <p:nvPr/>
          </p:nvSpPr>
          <p:spPr>
            <a:xfrm>
              <a:off x="4485065" y="2024778"/>
              <a:ext cx="1625238" cy="584775"/>
            </a:xfrm>
            <a:prstGeom prst="rect">
              <a:avLst/>
            </a:prstGeom>
            <a:noFill/>
          </p:spPr>
          <p:txBody>
            <a:bodyPr wrap="square" rtlCol="0">
              <a:spAutoFit/>
            </a:bodyPr>
            <a:lstStyle/>
            <a:p>
              <a:pPr algn="ctr"/>
              <a:r>
                <a:rPr lang="en-US" sz="1600" dirty="0">
                  <a:solidFill>
                    <a:schemeClr val="tx2"/>
                  </a:solidFill>
                </a:rPr>
                <a:t>Unity 450F</a:t>
              </a:r>
              <a:br>
                <a:rPr lang="en-US" sz="1600" dirty="0">
                  <a:solidFill>
                    <a:schemeClr val="tx2"/>
                  </a:solidFill>
                </a:rPr>
              </a:br>
              <a:r>
                <a:rPr lang="en-US" sz="1600" dirty="0">
                  <a:solidFill>
                    <a:schemeClr val="tx2"/>
                  </a:solidFill>
                </a:rPr>
                <a:t>Unity 400F</a:t>
              </a:r>
              <a:endParaRPr lang="en-US" sz="1600" b="1" dirty="0">
                <a:solidFill>
                  <a:schemeClr val="tx2"/>
                </a:solidFill>
              </a:endParaRPr>
            </a:p>
          </p:txBody>
        </p:sp>
      </p:grpSp>
      <p:grpSp>
        <p:nvGrpSpPr>
          <p:cNvPr id="25" name="Group 24"/>
          <p:cNvGrpSpPr/>
          <p:nvPr/>
        </p:nvGrpSpPr>
        <p:grpSpPr>
          <a:xfrm>
            <a:off x="3143575" y="1014844"/>
            <a:ext cx="1625238" cy="1594710"/>
            <a:chOff x="3143575" y="1014844"/>
            <a:chExt cx="1625238" cy="1594710"/>
          </a:xfrm>
        </p:grpSpPr>
        <p:sp>
          <p:nvSpPr>
            <p:cNvPr id="45" name="TextBox 44"/>
            <p:cNvSpPr txBox="1"/>
            <p:nvPr/>
          </p:nvSpPr>
          <p:spPr>
            <a:xfrm>
              <a:off x="3451088" y="1014844"/>
              <a:ext cx="1010213" cy="553998"/>
            </a:xfrm>
            <a:prstGeom prst="rect">
              <a:avLst/>
            </a:prstGeom>
            <a:noFill/>
          </p:spPr>
          <p:txBody>
            <a:bodyPr wrap="none" rtlCol="0">
              <a:spAutoFit/>
            </a:bodyPr>
            <a:lstStyle/>
            <a:p>
              <a:pPr algn="ctr" fontAlgn="base">
                <a:buClr>
                  <a:srgbClr val="007DB8"/>
                </a:buClr>
              </a:pPr>
              <a:r>
                <a:rPr lang="en-US" sz="1600" b="1" dirty="0">
                  <a:solidFill>
                    <a:schemeClr val="tx2"/>
                  </a:solidFill>
                </a:rPr>
                <a:t>2.4PB</a:t>
              </a:r>
              <a:endParaRPr lang="en-US" sz="1600" baseline="30000" dirty="0">
                <a:solidFill>
                  <a:schemeClr val="tx2"/>
                </a:solidFill>
              </a:endParaRPr>
            </a:p>
            <a:p>
              <a:pPr algn="ctr" fontAlgn="base">
                <a:buClr>
                  <a:srgbClr val="007DB8"/>
                </a:buClr>
              </a:pPr>
              <a:r>
                <a:rPr lang="en-US" sz="1400" dirty="0">
                  <a:solidFill>
                    <a:schemeClr val="tx2"/>
                  </a:solidFill>
                </a:rPr>
                <a:t>150 drives</a:t>
              </a:r>
            </a:p>
          </p:txBody>
        </p: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0506" y="1828371"/>
              <a:ext cx="911377" cy="360470"/>
            </a:xfrm>
            <a:prstGeom prst="rect">
              <a:avLst/>
            </a:prstGeom>
            <a:effectLst>
              <a:glow rad="101600">
                <a:schemeClr val="tx2">
                  <a:alpha val="40000"/>
                </a:schemeClr>
              </a:glow>
            </a:effectLst>
          </p:spPr>
        </p:pic>
        <p:sp>
          <p:nvSpPr>
            <p:cNvPr id="44" name="TextBox 43"/>
            <p:cNvSpPr txBox="1"/>
            <p:nvPr/>
          </p:nvSpPr>
          <p:spPr>
            <a:xfrm>
              <a:off x="3143575" y="2024779"/>
              <a:ext cx="1625238" cy="584775"/>
            </a:xfrm>
            <a:prstGeom prst="rect">
              <a:avLst/>
            </a:prstGeom>
            <a:noFill/>
          </p:spPr>
          <p:txBody>
            <a:bodyPr wrap="square" rtlCol="0">
              <a:spAutoFit/>
            </a:bodyPr>
            <a:lstStyle/>
            <a:p>
              <a:pPr algn="ctr"/>
              <a:r>
                <a:rPr lang="en-US" sz="1600" dirty="0">
                  <a:solidFill>
                    <a:schemeClr val="tx2"/>
                  </a:solidFill>
                </a:rPr>
                <a:t>Unity 350F</a:t>
              </a:r>
              <a:br>
                <a:rPr lang="en-US" sz="1600" dirty="0">
                  <a:solidFill>
                    <a:schemeClr val="tx2"/>
                  </a:solidFill>
                </a:rPr>
              </a:br>
              <a:r>
                <a:rPr lang="en-US" sz="1600" dirty="0">
                  <a:solidFill>
                    <a:schemeClr val="tx2"/>
                  </a:solidFill>
                </a:rPr>
                <a:t>Unity 300F</a:t>
              </a:r>
              <a:endParaRPr lang="en-US" sz="1600" b="1" dirty="0">
                <a:solidFill>
                  <a:schemeClr val="tx2"/>
                </a:solidFill>
              </a:endParaRPr>
            </a:p>
          </p:txBody>
        </p:sp>
      </p:grpSp>
      <p:sp>
        <p:nvSpPr>
          <p:cNvPr id="43" name="Right Arrow 42"/>
          <p:cNvSpPr/>
          <p:nvPr/>
        </p:nvSpPr>
        <p:spPr>
          <a:xfrm>
            <a:off x="2916542" y="3539339"/>
            <a:ext cx="4777889" cy="602855"/>
          </a:xfrm>
          <a:prstGeom prst="rightArrow">
            <a:avLst/>
          </a:prstGeom>
          <a:gradFill flip="none" rotWithShape="1">
            <a:gsLst>
              <a:gs pos="0">
                <a:schemeClr val="tx2">
                  <a:alpha val="0"/>
                </a:schemeClr>
              </a:gs>
              <a:gs pos="100000">
                <a:srgbClr val="FFFFFF"/>
              </a:gs>
              <a:gs pos="30000">
                <a:srgbClr val="FFFFFF">
                  <a:alpha val="67000"/>
                </a:srgbClr>
              </a:gs>
            </a:gsLst>
            <a:lin ang="0" scaled="1"/>
            <a:tileRect/>
          </a:gradFill>
          <a:ln w="12700" cmpd="sng">
            <a:noFill/>
          </a:ln>
          <a:effectLst/>
        </p:spPr>
        <p:txBody>
          <a:bodyPr wrap="square" lIns="182880" tIns="137160" rIns="137160" bIns="137160" rtlCol="0" anchor="ctr">
            <a:noAutofit/>
          </a:bodyPr>
          <a:lstStyle/>
          <a:p>
            <a:pPr algn="r">
              <a:lnSpc>
                <a:spcPct val="90000"/>
              </a:lnSpc>
              <a:spcBef>
                <a:spcPts val="600"/>
              </a:spcBef>
              <a:spcAft>
                <a:spcPts val="0"/>
              </a:spcAft>
            </a:pPr>
            <a:r>
              <a:rPr lang="en-US" sz="1400" b="1" dirty="0">
                <a:solidFill>
                  <a:srgbClr val="000000"/>
                </a:solidFill>
                <a:latin typeface="Arial"/>
              </a:rPr>
              <a:t>ONLINE</a:t>
            </a:r>
            <a:r>
              <a:rPr lang="en-US" sz="1400" dirty="0">
                <a:solidFill>
                  <a:srgbClr val="000000"/>
                </a:solidFill>
                <a:latin typeface="Arial"/>
              </a:rPr>
              <a:t> DATA-IN PLACE UPGRADE</a:t>
            </a:r>
          </a:p>
        </p:txBody>
      </p:sp>
      <p:sp>
        <p:nvSpPr>
          <p:cNvPr id="64" name="Right Arrow 63"/>
          <p:cNvSpPr/>
          <p:nvPr/>
        </p:nvSpPr>
        <p:spPr>
          <a:xfrm>
            <a:off x="3648721" y="1479403"/>
            <a:ext cx="4777889" cy="602855"/>
          </a:xfrm>
          <a:prstGeom prst="rightArrow">
            <a:avLst/>
          </a:prstGeom>
          <a:gradFill flip="none" rotWithShape="1">
            <a:gsLst>
              <a:gs pos="0">
                <a:schemeClr val="tx2">
                  <a:alpha val="0"/>
                </a:schemeClr>
              </a:gs>
              <a:gs pos="100000">
                <a:srgbClr val="FFFFFF"/>
              </a:gs>
              <a:gs pos="30000">
                <a:srgbClr val="FFFFFF">
                  <a:alpha val="67000"/>
                </a:srgbClr>
              </a:gs>
            </a:gsLst>
            <a:lin ang="0" scaled="1"/>
            <a:tileRect/>
          </a:gradFill>
          <a:ln w="12700" cmpd="sng">
            <a:noFill/>
          </a:ln>
          <a:effectLst/>
        </p:spPr>
        <p:txBody>
          <a:bodyPr wrap="square" lIns="182880" tIns="137160" rIns="137160" bIns="137160" rtlCol="0" anchor="ctr">
            <a:noAutofit/>
          </a:bodyPr>
          <a:lstStyle/>
          <a:p>
            <a:pPr algn="r">
              <a:lnSpc>
                <a:spcPct val="90000"/>
              </a:lnSpc>
              <a:spcBef>
                <a:spcPts val="600"/>
              </a:spcBef>
              <a:spcAft>
                <a:spcPts val="0"/>
              </a:spcAft>
            </a:pPr>
            <a:r>
              <a:rPr lang="en-US" sz="1400" b="1" dirty="0">
                <a:solidFill>
                  <a:srgbClr val="000000"/>
                </a:solidFill>
                <a:latin typeface="Arial"/>
              </a:rPr>
              <a:t>ONLINE</a:t>
            </a:r>
            <a:r>
              <a:rPr lang="en-US" sz="1400" dirty="0">
                <a:solidFill>
                  <a:srgbClr val="000000"/>
                </a:solidFill>
                <a:latin typeface="Arial"/>
              </a:rPr>
              <a:t> DATA-IN PLACE UPGRADE</a:t>
            </a:r>
          </a:p>
        </p:txBody>
      </p:sp>
    </p:spTree>
    <p:extLst>
      <p:ext uri="{BB962C8B-B14F-4D97-AF65-F5344CB8AC3E}">
        <p14:creationId xmlns:p14="http://schemas.microsoft.com/office/powerpoint/2010/main" val="8168879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1000"/>
                                        <p:tgtEl>
                                          <p:spTgt spid="6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824" y="1946191"/>
            <a:ext cx="2508760" cy="1032055"/>
          </a:xfrm>
          <a:prstGeom prst="rect">
            <a:avLst/>
          </a:prstGeom>
        </p:spPr>
      </p:pic>
      <p:sp>
        <p:nvSpPr>
          <p:cNvPr id="10" name="Title 9"/>
          <p:cNvSpPr>
            <a:spLocks noGrp="1"/>
          </p:cNvSpPr>
          <p:nvPr>
            <p:ph type="title"/>
          </p:nvPr>
        </p:nvSpPr>
        <p:spPr>
          <a:xfrm>
            <a:off x="274318" y="264629"/>
            <a:ext cx="7955280" cy="535531"/>
          </a:xfrm>
        </p:spPr>
        <p:txBody>
          <a:bodyPr/>
          <a:lstStyle/>
          <a:p>
            <a:r>
              <a:rPr lang="en-US" sz="3200" dirty="0"/>
              <a:t>Simple, seamless built-in data migration</a:t>
            </a:r>
          </a:p>
        </p:txBody>
      </p:sp>
      <p:sp>
        <p:nvSpPr>
          <p:cNvPr id="26" name="Right Arrow 25"/>
          <p:cNvSpPr/>
          <p:nvPr/>
        </p:nvSpPr>
        <p:spPr>
          <a:xfrm>
            <a:off x="1019366" y="1029180"/>
            <a:ext cx="5581443" cy="1604145"/>
          </a:xfrm>
          <a:prstGeom prst="rightArrow">
            <a:avLst>
              <a:gd name="adj1" fmla="val 59756"/>
              <a:gd name="adj2" fmla="val 41666"/>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788541" y="2685048"/>
            <a:ext cx="1857326" cy="335842"/>
          </a:xfrm>
          <a:prstGeom prst="rect">
            <a:avLst/>
          </a:prstGeom>
          <a:noFill/>
          <a:ln w="12700" cmpd="sng">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600" b="1" dirty="0">
                <a:solidFill>
                  <a:schemeClr val="tx2"/>
                </a:solidFill>
              </a:rPr>
              <a:t>Dell EMC UNITY</a:t>
            </a:r>
          </a:p>
        </p:txBody>
      </p:sp>
      <p:sp>
        <p:nvSpPr>
          <p:cNvPr id="47" name="TextBox 46"/>
          <p:cNvSpPr txBox="1"/>
          <p:nvPr/>
        </p:nvSpPr>
        <p:spPr>
          <a:xfrm>
            <a:off x="4608622" y="3234927"/>
            <a:ext cx="3430534" cy="584776"/>
          </a:xfrm>
          <a:prstGeom prst="rect">
            <a:avLst/>
          </a:prstGeom>
          <a:noFill/>
        </p:spPr>
        <p:txBody>
          <a:bodyPr wrap="square" rtlCol="0">
            <a:spAutoFit/>
          </a:bodyPr>
          <a:lstStyle/>
          <a:p>
            <a:r>
              <a:rPr lang="en-US" sz="1600" dirty="0">
                <a:solidFill>
                  <a:srgbClr val="FFFFFF"/>
                </a:solidFill>
              </a:rPr>
              <a:t>Migrates LUNs, file systems, quotas, ACLs, and exports  </a:t>
            </a:r>
          </a:p>
        </p:txBody>
      </p:sp>
      <p:sp>
        <p:nvSpPr>
          <p:cNvPr id="50" name="TextBox 49"/>
          <p:cNvSpPr txBox="1"/>
          <p:nvPr/>
        </p:nvSpPr>
        <p:spPr>
          <a:xfrm>
            <a:off x="4630504" y="3930073"/>
            <a:ext cx="3117414" cy="584776"/>
          </a:xfrm>
          <a:prstGeom prst="rect">
            <a:avLst/>
          </a:prstGeom>
          <a:noFill/>
        </p:spPr>
        <p:txBody>
          <a:bodyPr wrap="square" rtlCol="0">
            <a:spAutoFit/>
          </a:bodyPr>
          <a:lstStyle/>
          <a:p>
            <a:r>
              <a:rPr lang="en-US" sz="1600" dirty="0">
                <a:solidFill>
                  <a:srgbClr val="FFFFFF"/>
                </a:solidFill>
              </a:rPr>
              <a:t>Transparent to file applications, minimally disruptive for block</a:t>
            </a:r>
          </a:p>
        </p:txBody>
      </p:sp>
      <p:sp>
        <p:nvSpPr>
          <p:cNvPr id="53" name="TextBox 52"/>
          <p:cNvSpPr txBox="1"/>
          <p:nvPr/>
        </p:nvSpPr>
        <p:spPr>
          <a:xfrm>
            <a:off x="1046469" y="3257165"/>
            <a:ext cx="3410008" cy="584776"/>
          </a:xfrm>
          <a:prstGeom prst="rect">
            <a:avLst/>
          </a:prstGeom>
          <a:noFill/>
        </p:spPr>
        <p:txBody>
          <a:bodyPr wrap="square" rtlCol="0">
            <a:spAutoFit/>
          </a:bodyPr>
          <a:lstStyle/>
          <a:p>
            <a:r>
              <a:rPr lang="en-US" sz="1600" dirty="0">
                <a:solidFill>
                  <a:schemeClr val="tx2"/>
                </a:solidFill>
              </a:rPr>
              <a:t>FC, iSCSI, </a:t>
            </a:r>
            <a:r>
              <a:rPr lang="en-US" sz="1600" dirty="0">
                <a:solidFill>
                  <a:srgbClr val="FFFFFF"/>
                </a:solidFill>
              </a:rPr>
              <a:t>NFS and CIFS/SMB </a:t>
            </a:r>
            <a:r>
              <a:rPr lang="en-US" sz="1600" dirty="0">
                <a:solidFill>
                  <a:schemeClr val="tx2"/>
                </a:solidFill>
              </a:rPr>
              <a:t>migration</a:t>
            </a:r>
            <a:r>
              <a:rPr lang="en-US" sz="1600" dirty="0">
                <a:solidFill>
                  <a:schemeClr val="accent3"/>
                </a:solidFill>
              </a:rPr>
              <a:t> </a:t>
            </a:r>
            <a:r>
              <a:rPr lang="en-US" sz="1600" dirty="0">
                <a:solidFill>
                  <a:schemeClr val="tx2"/>
                </a:solidFill>
              </a:rPr>
              <a:t>from VNX</a:t>
            </a:r>
          </a:p>
        </p:txBody>
      </p:sp>
      <p:sp>
        <p:nvSpPr>
          <p:cNvPr id="56" name="TextBox 55"/>
          <p:cNvSpPr txBox="1"/>
          <p:nvPr/>
        </p:nvSpPr>
        <p:spPr>
          <a:xfrm>
            <a:off x="1046468" y="3936288"/>
            <a:ext cx="3572038" cy="584776"/>
          </a:xfrm>
          <a:prstGeom prst="rect">
            <a:avLst/>
          </a:prstGeom>
          <a:noFill/>
        </p:spPr>
        <p:txBody>
          <a:bodyPr wrap="square" rtlCol="0">
            <a:spAutoFit/>
          </a:bodyPr>
          <a:lstStyle/>
          <a:p>
            <a:r>
              <a:rPr lang="en-US" sz="1600" dirty="0">
                <a:solidFill>
                  <a:srgbClr val="FFFFFF"/>
                </a:solidFill>
              </a:rPr>
              <a:t>Built-in solution: self-service without requiring any third party tool</a:t>
            </a:r>
          </a:p>
        </p:txBody>
      </p:sp>
      <p:sp>
        <p:nvSpPr>
          <p:cNvPr id="58" name="TextBox 57"/>
          <p:cNvSpPr txBox="1"/>
          <p:nvPr/>
        </p:nvSpPr>
        <p:spPr>
          <a:xfrm>
            <a:off x="3177874" y="1477309"/>
            <a:ext cx="2276554" cy="707886"/>
          </a:xfrm>
          <a:prstGeom prst="rect">
            <a:avLst/>
          </a:prstGeom>
          <a:noFill/>
        </p:spPr>
        <p:txBody>
          <a:bodyPr wrap="square" rtlCol="0">
            <a:spAutoFit/>
          </a:bodyPr>
          <a:lstStyle/>
          <a:p>
            <a:pPr algn="ctr"/>
            <a:r>
              <a:rPr lang="en-US" sz="2000" b="1" dirty="0">
                <a:solidFill>
                  <a:srgbClr val="FFFFFF"/>
                </a:solidFill>
              </a:rPr>
              <a:t>Integrated Migration</a:t>
            </a:r>
          </a:p>
        </p:txBody>
      </p:sp>
      <p:grpSp>
        <p:nvGrpSpPr>
          <p:cNvPr id="62" name="Group 61"/>
          <p:cNvGrpSpPr/>
          <p:nvPr/>
        </p:nvGrpSpPr>
        <p:grpSpPr>
          <a:xfrm>
            <a:off x="117149" y="324144"/>
            <a:ext cx="3391617" cy="2693507"/>
            <a:chOff x="150570" y="1279886"/>
            <a:chExt cx="3391617" cy="2383577"/>
          </a:xfrm>
        </p:grpSpPr>
        <p:grpSp>
          <p:nvGrpSpPr>
            <p:cNvPr id="63" name="Group 62"/>
            <p:cNvGrpSpPr/>
            <p:nvPr/>
          </p:nvGrpSpPr>
          <p:grpSpPr>
            <a:xfrm>
              <a:off x="683257" y="1991724"/>
              <a:ext cx="2286335" cy="1256894"/>
              <a:chOff x="702939" y="1722788"/>
              <a:chExt cx="2286335" cy="1256894"/>
            </a:xfrm>
          </p:grpSpPr>
          <p:pic>
            <p:nvPicPr>
              <p:cNvPr id="65" name="Picture 64" descr="VNX5800_so_300dpi.png"/>
              <p:cNvPicPr>
                <a:picLocks noChangeAspect="1"/>
              </p:cNvPicPr>
              <p:nvPr/>
            </p:nvPicPr>
            <p:blipFill rotWithShape="1">
              <a:blip r:embed="rId3" cstate="print">
                <a:extLst>
                  <a:ext uri="{28A0092B-C50C-407E-A947-70E740481C1C}">
                    <a14:useLocalDpi xmlns:a14="http://schemas.microsoft.com/office/drawing/2010/main" val="0"/>
                  </a:ext>
                </a:extLst>
              </a:blip>
              <a:srcRect t="-339" b="62409"/>
              <a:stretch/>
            </p:blipFill>
            <p:spPr>
              <a:xfrm>
                <a:off x="1878506" y="1819924"/>
                <a:ext cx="1110768" cy="1154672"/>
              </a:xfrm>
              <a:prstGeom prst="rect">
                <a:avLst/>
              </a:prstGeom>
              <a:noFill/>
              <a:ln>
                <a:noFill/>
              </a:ln>
            </p:spPr>
          </p:pic>
          <p:pic>
            <p:nvPicPr>
              <p:cNvPr id="66" name="Picture 65" descr="VNX5700-SO-300dp.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71" b="98792" l="9913" r="89942"/>
                        </a14:imgEffect>
                      </a14:imgLayer>
                    </a14:imgProps>
                  </a:ext>
                  <a:ext uri="{28A0092B-C50C-407E-A947-70E740481C1C}">
                    <a14:useLocalDpi xmlns:a14="http://schemas.microsoft.com/office/drawing/2010/main" val="0"/>
                  </a:ext>
                </a:extLst>
              </a:blip>
              <a:srcRect l="13780" t="3163" r="14240" b="60739"/>
              <a:stretch/>
            </p:blipFill>
            <p:spPr>
              <a:xfrm>
                <a:off x="702939" y="1722788"/>
                <a:ext cx="1074541" cy="1256894"/>
              </a:xfrm>
              <a:prstGeom prst="rect">
                <a:avLst/>
              </a:prstGeom>
            </p:spPr>
          </p:pic>
        </p:grpSp>
        <p:sp>
          <p:nvSpPr>
            <p:cNvPr id="64" name="Rectangle 63"/>
            <p:cNvSpPr/>
            <p:nvPr/>
          </p:nvSpPr>
          <p:spPr>
            <a:xfrm>
              <a:off x="150570" y="1279886"/>
              <a:ext cx="3391617" cy="2383577"/>
            </a:xfrm>
            <a:prstGeom prst="rect">
              <a:avLst/>
            </a:prstGeom>
            <a:noFill/>
            <a:ln w="12700" cmpd="sng">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600" b="1" dirty="0">
                  <a:solidFill>
                    <a:schemeClr val="tx2"/>
                  </a:solidFill>
                </a:rPr>
                <a:t>VNX1 &amp; VNX2</a:t>
              </a:r>
            </a:p>
          </p:txBody>
        </p:sp>
      </p:grpSp>
      <p:sp>
        <p:nvSpPr>
          <p:cNvPr id="27" name="Rectangle 26"/>
          <p:cNvSpPr/>
          <p:nvPr/>
        </p:nvSpPr>
        <p:spPr>
          <a:xfrm>
            <a:off x="1046467" y="3248803"/>
            <a:ext cx="3410009"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9" name="Rectangle 28"/>
          <p:cNvSpPr/>
          <p:nvPr/>
        </p:nvSpPr>
        <p:spPr>
          <a:xfrm>
            <a:off x="1046467" y="3944442"/>
            <a:ext cx="3410009"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0" name="Rectangle 29"/>
          <p:cNvSpPr/>
          <p:nvPr/>
        </p:nvSpPr>
        <p:spPr>
          <a:xfrm>
            <a:off x="4618506" y="3248803"/>
            <a:ext cx="3410009"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31" name="Rectangle 30"/>
          <p:cNvSpPr/>
          <p:nvPr/>
        </p:nvSpPr>
        <p:spPr>
          <a:xfrm>
            <a:off x="4618506" y="3944442"/>
            <a:ext cx="3410009" cy="595983"/>
          </a:xfrm>
          <a:prstGeom prst="rect">
            <a:avLst/>
          </a:prstGeom>
          <a:noFill/>
          <a:ln w="3175" cmpd="sng">
            <a:solidFill>
              <a:schemeClr val="tx2"/>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Tree>
    <p:extLst>
      <p:ext uri="{BB962C8B-B14F-4D97-AF65-F5344CB8AC3E}">
        <p14:creationId xmlns:p14="http://schemas.microsoft.com/office/powerpoint/2010/main" val="1590833065"/>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4318" y="264629"/>
            <a:ext cx="7955280" cy="535531"/>
          </a:xfrm>
        </p:spPr>
        <p:txBody>
          <a:bodyPr/>
          <a:lstStyle/>
          <a:p>
            <a:r>
              <a:rPr lang="en-US" sz="3200" dirty="0">
                <a:solidFill>
                  <a:schemeClr val="tx2"/>
                </a:solidFill>
              </a:rPr>
              <a:t>Third-party block data migration</a:t>
            </a:r>
          </a:p>
        </p:txBody>
      </p:sp>
      <p:sp>
        <p:nvSpPr>
          <p:cNvPr id="7" name="Content Placeholder 6">
            <a:extLst>
              <a:ext uri="{FF2B5EF4-FFF2-40B4-BE49-F238E27FC236}">
                <a16:creationId xmlns:a16="http://schemas.microsoft.com/office/drawing/2014/main" id="{391A2C34-025B-E64B-B64B-AA5BE69D8370}"/>
              </a:ext>
            </a:extLst>
          </p:cNvPr>
          <p:cNvSpPr>
            <a:spLocks noGrp="1"/>
          </p:cNvSpPr>
          <p:nvPr>
            <p:ph sz="quarter" idx="4294967295"/>
          </p:nvPr>
        </p:nvSpPr>
        <p:spPr>
          <a:xfrm>
            <a:off x="131870" y="1003304"/>
            <a:ext cx="4291013" cy="3711182"/>
          </a:xfrm>
          <a:prstGeom prst="rect">
            <a:avLst/>
          </a:prstGeom>
        </p:spPr>
        <p:txBody>
          <a:bodyPr/>
          <a:lstStyle/>
          <a:p>
            <a:pPr>
              <a:buClr>
                <a:srgbClr val="00B0F0"/>
              </a:buClr>
              <a:buFont typeface="Wingdings" pitchFamily="2" charset="2"/>
              <a:buChar char="ü"/>
            </a:pPr>
            <a:r>
              <a:rPr lang="en-US" sz="1800" dirty="0">
                <a:solidFill>
                  <a:schemeClr val="tx2"/>
                </a:solidFill>
              </a:rPr>
              <a:t>Leverage</a:t>
            </a:r>
            <a:r>
              <a:rPr lang="en-US" sz="1800" dirty="0"/>
              <a:t> </a:t>
            </a:r>
            <a:r>
              <a:rPr lang="en-US" sz="1800" dirty="0" err="1">
                <a:solidFill>
                  <a:schemeClr val="tx2"/>
                </a:solidFill>
              </a:rPr>
              <a:t>SANCopy</a:t>
            </a:r>
            <a:r>
              <a:rPr lang="en-US" sz="1800" dirty="0">
                <a:solidFill>
                  <a:schemeClr val="tx2"/>
                </a:solidFill>
              </a:rPr>
              <a:t> – nothing to install on hosts</a:t>
            </a:r>
          </a:p>
          <a:p>
            <a:pPr>
              <a:buClr>
                <a:srgbClr val="00B0F0"/>
              </a:buClr>
              <a:buFont typeface="Wingdings" pitchFamily="2" charset="2"/>
              <a:buChar char="ü"/>
            </a:pPr>
            <a:r>
              <a:rPr lang="en-US" sz="1800" dirty="0">
                <a:solidFill>
                  <a:schemeClr val="tx2"/>
                </a:solidFill>
              </a:rPr>
              <a:t>Manage with CLI or REST API</a:t>
            </a:r>
          </a:p>
          <a:p>
            <a:pPr>
              <a:buClr>
                <a:srgbClr val="00B0F0"/>
              </a:buClr>
              <a:buFont typeface="Wingdings" pitchFamily="2" charset="2"/>
              <a:buChar char="ü"/>
            </a:pPr>
            <a:r>
              <a:rPr lang="en-US" sz="1800" dirty="0">
                <a:solidFill>
                  <a:schemeClr val="tx2"/>
                </a:solidFill>
              </a:rPr>
              <a:t>Support Migration functionality like pause/resume, create, delete, rollback, throttle </a:t>
            </a:r>
          </a:p>
          <a:p>
            <a:pPr>
              <a:buClr>
                <a:srgbClr val="00B0F0"/>
              </a:buClr>
              <a:buFont typeface="Wingdings" pitchFamily="2" charset="2"/>
              <a:buChar char="ü"/>
            </a:pPr>
            <a:r>
              <a:rPr lang="en-US" sz="1800" dirty="0">
                <a:solidFill>
                  <a:schemeClr val="tx2"/>
                </a:solidFill>
              </a:rPr>
              <a:t>Ability to test destination before cutover </a:t>
            </a:r>
          </a:p>
          <a:p>
            <a:pPr>
              <a:buClr>
                <a:srgbClr val="00B0F0"/>
              </a:buClr>
              <a:buFont typeface="Wingdings" pitchFamily="2" charset="2"/>
              <a:buChar char="ü"/>
            </a:pPr>
            <a:r>
              <a:rPr lang="en-US" sz="1800" dirty="0">
                <a:solidFill>
                  <a:schemeClr val="tx2"/>
                </a:solidFill>
              </a:rPr>
              <a:t>Migrate multiple volumes at the same </a:t>
            </a:r>
            <a:endParaRPr lang="en-US" sz="1800" dirty="0"/>
          </a:p>
          <a:p>
            <a:pPr>
              <a:buClr>
                <a:srgbClr val="00B0F0"/>
              </a:buClr>
              <a:buFont typeface="Wingdings" pitchFamily="2" charset="2"/>
              <a:buChar char="ü"/>
            </a:pPr>
            <a:r>
              <a:rPr lang="en-US" sz="1800" dirty="0">
                <a:solidFill>
                  <a:schemeClr val="tx2"/>
                </a:solidFill>
              </a:rPr>
              <a:t>Report real-time migration metrics. </a:t>
            </a:r>
          </a:p>
        </p:txBody>
      </p:sp>
      <p:pic>
        <p:nvPicPr>
          <p:cNvPr id="13" name="Picture 12">
            <a:extLst>
              <a:ext uri="{FF2B5EF4-FFF2-40B4-BE49-F238E27FC236}">
                <a16:creationId xmlns:a16="http://schemas.microsoft.com/office/drawing/2014/main" id="{99C1D69E-F6AA-2843-A521-C6D0C28460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465" y="1644966"/>
            <a:ext cx="762000" cy="1485900"/>
          </a:xfrm>
          <a:prstGeom prst="rect">
            <a:avLst/>
          </a:prstGeom>
        </p:spPr>
      </p:pic>
      <p:pic>
        <p:nvPicPr>
          <p:cNvPr id="18" name="Picture 17">
            <a:extLst>
              <a:ext uri="{FF2B5EF4-FFF2-40B4-BE49-F238E27FC236}">
                <a16:creationId xmlns:a16="http://schemas.microsoft.com/office/drawing/2014/main" id="{9BC431FB-D6B5-AB4D-A60D-62D27318048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3268" y="1653679"/>
            <a:ext cx="530382" cy="1561009"/>
          </a:xfrm>
          <a:prstGeom prst="rect">
            <a:avLst/>
          </a:prstGeom>
        </p:spPr>
      </p:pic>
      <p:pic>
        <p:nvPicPr>
          <p:cNvPr id="20" name="Picture 19">
            <a:extLst>
              <a:ext uri="{FF2B5EF4-FFF2-40B4-BE49-F238E27FC236}">
                <a16:creationId xmlns:a16="http://schemas.microsoft.com/office/drawing/2014/main" id="{2381D0CD-0507-D344-802E-8FF1113A5A79}"/>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4877" r="18461"/>
          <a:stretch/>
        </p:blipFill>
        <p:spPr>
          <a:xfrm>
            <a:off x="6732453" y="1676208"/>
            <a:ext cx="858968" cy="1515950"/>
          </a:xfrm>
          <a:prstGeom prst="rect">
            <a:avLst/>
          </a:prstGeom>
        </p:spPr>
      </p:pic>
      <p:sp>
        <p:nvSpPr>
          <p:cNvPr id="23" name="TextBox 22">
            <a:extLst>
              <a:ext uri="{FF2B5EF4-FFF2-40B4-BE49-F238E27FC236}">
                <a16:creationId xmlns:a16="http://schemas.microsoft.com/office/drawing/2014/main" id="{EC55ECC9-D9DE-284C-AFC9-44FFA1E07CA2}"/>
              </a:ext>
            </a:extLst>
          </p:cNvPr>
          <p:cNvSpPr txBox="1"/>
          <p:nvPr/>
        </p:nvSpPr>
        <p:spPr>
          <a:xfrm>
            <a:off x="5678608" y="1301810"/>
            <a:ext cx="2225289" cy="338554"/>
          </a:xfrm>
          <a:prstGeom prst="rect">
            <a:avLst/>
          </a:prstGeom>
          <a:noFill/>
        </p:spPr>
        <p:txBody>
          <a:bodyPr wrap="none" rtlCol="0">
            <a:spAutoFit/>
          </a:bodyPr>
          <a:lstStyle/>
          <a:p>
            <a:pPr>
              <a:spcBef>
                <a:spcPts val="0"/>
              </a:spcBef>
              <a:spcAft>
                <a:spcPts val="0"/>
              </a:spcAft>
              <a:buClr>
                <a:schemeClr val="bg1"/>
              </a:buClr>
            </a:pPr>
            <a:r>
              <a:rPr lang="en-US" sz="1600" b="1" dirty="0">
                <a:solidFill>
                  <a:schemeClr val="tx2"/>
                </a:solidFill>
                <a:latin typeface="+mn-lt"/>
              </a:rPr>
              <a:t>Support Planned for:</a:t>
            </a:r>
          </a:p>
        </p:txBody>
      </p:sp>
      <p:sp>
        <p:nvSpPr>
          <p:cNvPr id="60" name="TextBox 59">
            <a:extLst>
              <a:ext uri="{FF2B5EF4-FFF2-40B4-BE49-F238E27FC236}">
                <a16:creationId xmlns:a16="http://schemas.microsoft.com/office/drawing/2014/main" id="{3222C7F4-994A-B64D-9FBE-2D405CE77C7E}"/>
              </a:ext>
            </a:extLst>
          </p:cNvPr>
          <p:cNvSpPr txBox="1"/>
          <p:nvPr/>
        </p:nvSpPr>
        <p:spPr>
          <a:xfrm>
            <a:off x="4833825" y="3439062"/>
            <a:ext cx="3914854" cy="307777"/>
          </a:xfrm>
          <a:prstGeom prst="rect">
            <a:avLst/>
          </a:prstGeom>
          <a:noFill/>
        </p:spPr>
        <p:txBody>
          <a:bodyPr wrap="none" rtlCol="0">
            <a:spAutoFit/>
          </a:bodyPr>
          <a:lstStyle/>
          <a:p>
            <a:pPr>
              <a:spcBef>
                <a:spcPts val="0"/>
              </a:spcBef>
              <a:spcAft>
                <a:spcPts val="0"/>
              </a:spcAft>
              <a:buClr>
                <a:schemeClr val="bg1"/>
              </a:buClr>
            </a:pPr>
            <a:r>
              <a:rPr lang="en-US" sz="1400" b="1" dirty="0">
                <a:solidFill>
                  <a:srgbClr val="FFC000"/>
                </a:solidFill>
              </a:rPr>
              <a:t>Plus: </a:t>
            </a:r>
            <a:r>
              <a:rPr lang="en-US" sz="1400" dirty="0">
                <a:solidFill>
                  <a:srgbClr val="FFC000"/>
                </a:solidFill>
              </a:rPr>
              <a:t>Dell EMC VMAX, SC Series &amp; PS Series</a:t>
            </a:r>
            <a:endParaRPr lang="en-US" sz="1400" dirty="0">
              <a:solidFill>
                <a:srgbClr val="FFC000"/>
              </a:solidFill>
              <a:latin typeface="+mn-lt"/>
            </a:endParaRPr>
          </a:p>
        </p:txBody>
      </p:sp>
      <p:sp>
        <p:nvSpPr>
          <p:cNvPr id="11" name="Rectangle 10"/>
          <p:cNvSpPr/>
          <p:nvPr/>
        </p:nvSpPr>
        <p:spPr>
          <a:xfrm>
            <a:off x="7725921" y="3131808"/>
            <a:ext cx="902811" cy="230832"/>
          </a:xfrm>
          <a:prstGeom prst="rect">
            <a:avLst/>
          </a:prstGeom>
        </p:spPr>
        <p:txBody>
          <a:bodyPr wrap="none">
            <a:spAutoFit/>
          </a:bodyPr>
          <a:lstStyle/>
          <a:p>
            <a:r>
              <a:rPr lang="en-US" sz="900" dirty="0">
                <a:solidFill>
                  <a:schemeClr val="tx2"/>
                </a:solidFill>
              </a:rPr>
              <a:t>NETAPP FAS</a:t>
            </a:r>
          </a:p>
        </p:txBody>
      </p:sp>
      <p:pic>
        <p:nvPicPr>
          <p:cNvPr id="12" name="Picture 11"/>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5110" t="2581" r="35472" b="3656"/>
          <a:stretch/>
        </p:blipFill>
        <p:spPr>
          <a:xfrm>
            <a:off x="7840225" y="1677516"/>
            <a:ext cx="691276" cy="1468827"/>
          </a:xfrm>
          <a:prstGeom prst="rect">
            <a:avLst/>
          </a:prstGeom>
        </p:spPr>
      </p:pic>
      <p:sp>
        <p:nvSpPr>
          <p:cNvPr id="14" name="Rectangle 13"/>
          <p:cNvSpPr/>
          <p:nvPr/>
        </p:nvSpPr>
        <p:spPr>
          <a:xfrm>
            <a:off x="6669374" y="3166447"/>
            <a:ext cx="922047" cy="230832"/>
          </a:xfrm>
          <a:prstGeom prst="rect">
            <a:avLst/>
          </a:prstGeom>
        </p:spPr>
        <p:txBody>
          <a:bodyPr wrap="none">
            <a:spAutoFit/>
          </a:bodyPr>
          <a:lstStyle/>
          <a:p>
            <a:r>
              <a:rPr lang="en-US" sz="900" dirty="0">
                <a:solidFill>
                  <a:schemeClr val="tx2"/>
                </a:solidFill>
              </a:rPr>
              <a:t>HITACHI HDS</a:t>
            </a:r>
          </a:p>
        </p:txBody>
      </p:sp>
      <p:sp>
        <p:nvSpPr>
          <p:cNvPr id="15" name="Rectangle 14"/>
          <p:cNvSpPr/>
          <p:nvPr/>
        </p:nvSpPr>
        <p:spPr>
          <a:xfrm>
            <a:off x="5840791" y="3166447"/>
            <a:ext cx="755335" cy="230832"/>
          </a:xfrm>
          <a:prstGeom prst="rect">
            <a:avLst/>
          </a:prstGeom>
        </p:spPr>
        <p:txBody>
          <a:bodyPr wrap="none">
            <a:spAutoFit/>
          </a:bodyPr>
          <a:lstStyle/>
          <a:p>
            <a:r>
              <a:rPr lang="en-US" sz="900" dirty="0">
                <a:solidFill>
                  <a:schemeClr val="tx2"/>
                </a:solidFill>
              </a:rPr>
              <a:t>HPE 3PAR</a:t>
            </a:r>
          </a:p>
        </p:txBody>
      </p:sp>
      <p:sp>
        <p:nvSpPr>
          <p:cNvPr id="16" name="Rectangle 15"/>
          <p:cNvSpPr/>
          <p:nvPr/>
        </p:nvSpPr>
        <p:spPr>
          <a:xfrm>
            <a:off x="5004720" y="3172649"/>
            <a:ext cx="607859" cy="230832"/>
          </a:xfrm>
          <a:prstGeom prst="rect">
            <a:avLst/>
          </a:prstGeom>
        </p:spPr>
        <p:txBody>
          <a:bodyPr wrap="none">
            <a:spAutoFit/>
          </a:bodyPr>
          <a:lstStyle/>
          <a:p>
            <a:r>
              <a:rPr lang="en-US" sz="900" dirty="0">
                <a:solidFill>
                  <a:schemeClr val="tx2"/>
                </a:solidFill>
              </a:rPr>
              <a:t>HP EVA</a:t>
            </a:r>
          </a:p>
        </p:txBody>
      </p:sp>
    </p:spTree>
    <p:custDataLst>
      <p:tags r:id="rId1"/>
    </p:custDataLst>
    <p:extLst>
      <p:ext uri="{BB962C8B-B14F-4D97-AF65-F5344CB8AC3E}">
        <p14:creationId xmlns:p14="http://schemas.microsoft.com/office/powerpoint/2010/main" val="130231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247650"/>
            <a:ext cx="8191500" cy="387798"/>
          </a:xfrm>
        </p:spPr>
        <p:txBody>
          <a:bodyPr/>
          <a:lstStyle/>
          <a:p>
            <a:r>
              <a:rPr lang="en-US" dirty="0">
                <a:solidFill>
                  <a:schemeClr val="tx2"/>
                </a:solidFill>
              </a:rPr>
              <a:t>Why refresh to Dell EMC Unity</a:t>
            </a:r>
          </a:p>
        </p:txBody>
      </p:sp>
      <p:sp>
        <p:nvSpPr>
          <p:cNvPr id="26" name="TextBox 25"/>
          <p:cNvSpPr txBox="1"/>
          <p:nvPr/>
        </p:nvSpPr>
        <p:spPr>
          <a:xfrm>
            <a:off x="570141" y="1057086"/>
            <a:ext cx="212241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200" i="0" u="none" strike="noStrike" kern="1200" cap="none" spc="0" normalizeH="0" baseline="0" noProof="0" dirty="0">
                <a:ln>
                  <a:noFill/>
                </a:ln>
                <a:solidFill>
                  <a:schemeClr val="tx2"/>
                </a:solidFill>
                <a:effectLst/>
                <a:uLnTx/>
                <a:uFillTx/>
                <a:latin typeface="Arial"/>
                <a:ea typeface="+mn-ea"/>
                <a:cs typeface="+mn-cs"/>
              </a:rPr>
              <a:t>Refresh your VNX Systems with Dell EMC Unity</a:t>
            </a:r>
          </a:p>
        </p:txBody>
      </p:sp>
      <p:pic>
        <p:nvPicPr>
          <p:cNvPr id="23" name="Picture 22" descr="VNX7600_so_300dp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923" y="1549096"/>
            <a:ext cx="1163309" cy="1815304"/>
          </a:xfrm>
          <a:prstGeom prst="rect">
            <a:avLst/>
          </a:prstGeom>
          <a:effectLst>
            <a:reflection stA="50000" endPos="18000" dist="12700" dir="5400000" sy="-100000" algn="bl" rotWithShape="0"/>
          </a:effectLst>
        </p:spPr>
      </p:pic>
      <p:pic>
        <p:nvPicPr>
          <p:cNvPr id="24" name="Picture 23" descr="VNX5800_so_300dp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974" y="1553981"/>
            <a:ext cx="584157" cy="1797331"/>
          </a:xfrm>
          <a:prstGeom prst="rect">
            <a:avLst/>
          </a:prstGeom>
          <a:effectLst>
            <a:reflection stA="50000" endPos="18000" dist="12700" dir="5400000" sy="-100000" algn="bl" rotWithShape="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4128" y="968422"/>
            <a:ext cx="3004448" cy="2008182"/>
          </a:xfrm>
          <a:prstGeom prst="rect">
            <a:avLst/>
          </a:prstGeom>
        </p:spPr>
      </p:pic>
      <p:sp>
        <p:nvSpPr>
          <p:cNvPr id="30" name="Right Arrow 42"/>
          <p:cNvSpPr/>
          <p:nvPr/>
        </p:nvSpPr>
        <p:spPr>
          <a:xfrm>
            <a:off x="2047194" y="1751897"/>
            <a:ext cx="3432331" cy="1181715"/>
          </a:xfrm>
          <a:prstGeom prst="rightArrow">
            <a:avLst>
              <a:gd name="adj1" fmla="val 52585"/>
              <a:gd name="adj2" fmla="val 43069"/>
            </a:avLst>
          </a:prstGeom>
          <a:gradFill flip="none" rotWithShape="1">
            <a:gsLst>
              <a:gs pos="0">
                <a:schemeClr val="bg1">
                  <a:alpha val="0"/>
                </a:schemeClr>
              </a:gs>
              <a:gs pos="100000">
                <a:schemeClr val="bg1">
                  <a:alpha val="80000"/>
                </a:schemeClr>
              </a:gs>
            </a:gsLst>
            <a:lin ang="0" scaled="1"/>
            <a:tileRect/>
          </a:gradFill>
          <a:ln w="12700">
            <a:gradFill>
              <a:gsLst>
                <a:gs pos="0">
                  <a:schemeClr val="accent1">
                    <a:lumMod val="75000"/>
                  </a:schemeClr>
                </a:gs>
                <a:gs pos="100000">
                  <a:schemeClr val="accent1">
                    <a:tint val="23500"/>
                    <a:satMod val="160000"/>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2508232" y="2009733"/>
            <a:ext cx="2853565" cy="646331"/>
          </a:xfrm>
          <a:prstGeom prst="rect">
            <a:avLst/>
          </a:prstGeom>
        </p:spPr>
        <p:txBody>
          <a:bodyPr wrap="square">
            <a:spAutoFit/>
          </a:bodyPr>
          <a:lstStyle/>
          <a:p>
            <a:pPr lvl="0">
              <a:spcBef>
                <a:spcPts val="0"/>
              </a:spcBef>
              <a:spcAft>
                <a:spcPts val="0"/>
              </a:spcAft>
              <a:buClr>
                <a:srgbClr val="007DB8"/>
              </a:buClr>
              <a:defRPr/>
            </a:pPr>
            <a:r>
              <a:rPr lang="en-US" sz="1800" b="1" dirty="0">
                <a:solidFill>
                  <a:srgbClr val="FFC000"/>
                </a:solidFill>
                <a:latin typeface="Arial"/>
              </a:rPr>
              <a:t>Expand &amp; enhance customer investments</a:t>
            </a:r>
          </a:p>
        </p:txBody>
      </p:sp>
      <p:sp>
        <p:nvSpPr>
          <p:cNvPr id="3" name="TextBox 2"/>
          <p:cNvSpPr txBox="1"/>
          <p:nvPr/>
        </p:nvSpPr>
        <p:spPr>
          <a:xfrm>
            <a:off x="801535" y="3396036"/>
            <a:ext cx="3192343" cy="1308050"/>
          </a:xfrm>
          <a:prstGeom prst="rect">
            <a:avLst/>
          </a:prstGeom>
          <a:noFill/>
        </p:spPr>
        <p:txBody>
          <a:bodyPr wrap="square" rtlCol="0">
            <a:spAutoFit/>
          </a:bodyPr>
          <a:lstStyle/>
          <a:p>
            <a:pPr marL="115888" indent="-115888">
              <a:spcBef>
                <a:spcPts val="0"/>
              </a:spcBef>
              <a:spcAft>
                <a:spcPts val="300"/>
              </a:spcAft>
              <a:buClr>
                <a:schemeClr val="bg1"/>
              </a:buClr>
              <a:buFont typeface="Arial" panose="020B0604020202020204" pitchFamily="34" charset="0"/>
              <a:buChar char="•"/>
              <a:tabLst>
                <a:tab pos="115888" algn="l"/>
              </a:tabLst>
            </a:pPr>
            <a:endParaRPr lang="en-US" sz="400" dirty="0">
              <a:solidFill>
                <a:schemeClr val="tx2"/>
              </a:solidFill>
              <a:latin typeface="+mn-lt"/>
            </a:endParaRPr>
          </a:p>
          <a:p>
            <a:pPr>
              <a:spcBef>
                <a:spcPts val="0"/>
              </a:spcBef>
              <a:spcAft>
                <a:spcPts val="300"/>
              </a:spcAft>
              <a:buClr>
                <a:schemeClr val="bg1"/>
              </a:buClr>
              <a:tabLst>
                <a:tab pos="115888" algn="l"/>
              </a:tabLst>
            </a:pPr>
            <a:r>
              <a:rPr lang="en-US" sz="1000" dirty="0">
                <a:solidFill>
                  <a:schemeClr val="tx2"/>
                </a:solidFill>
                <a:latin typeface="+mn-lt"/>
              </a:rPr>
              <a:t>Plus</a:t>
            </a:r>
          </a:p>
          <a:p>
            <a:pPr marL="115888" indent="-115888">
              <a:spcBef>
                <a:spcPts val="0"/>
              </a:spcBef>
              <a:spcAft>
                <a:spcPts val="300"/>
              </a:spcAft>
              <a:buClr>
                <a:schemeClr val="bg1"/>
              </a:buClr>
              <a:buFont typeface="Arial" panose="020B0604020202020204" pitchFamily="34" charset="0"/>
              <a:buChar char="•"/>
              <a:tabLst>
                <a:tab pos="115888" algn="l"/>
              </a:tabLst>
            </a:pPr>
            <a:r>
              <a:rPr lang="en-US" sz="1000" dirty="0">
                <a:solidFill>
                  <a:schemeClr val="tx2"/>
                </a:solidFill>
                <a:latin typeface="+mn-lt"/>
              </a:rPr>
              <a:t>Non-disruptive file &amp; block data migration from VNX</a:t>
            </a:r>
          </a:p>
          <a:p>
            <a:pPr marL="115888" indent="-115888">
              <a:spcBef>
                <a:spcPts val="0"/>
              </a:spcBef>
              <a:spcAft>
                <a:spcPts val="300"/>
              </a:spcAft>
              <a:buClr>
                <a:schemeClr val="bg1"/>
              </a:buClr>
              <a:buFont typeface="Arial" panose="020B0604020202020204" pitchFamily="34" charset="0"/>
              <a:buChar char="•"/>
              <a:tabLst>
                <a:tab pos="115888" algn="l"/>
              </a:tabLst>
            </a:pPr>
            <a:r>
              <a:rPr lang="en-US" sz="1000" dirty="0">
                <a:solidFill>
                  <a:schemeClr val="tx2"/>
                </a:solidFill>
                <a:latin typeface="+mn-lt"/>
              </a:rPr>
              <a:t>Improved Data Reduction</a:t>
            </a:r>
          </a:p>
          <a:p>
            <a:pPr marL="115888" indent="-115888">
              <a:spcBef>
                <a:spcPts val="0"/>
              </a:spcBef>
              <a:spcAft>
                <a:spcPts val="300"/>
              </a:spcAft>
              <a:buClr>
                <a:schemeClr val="bg1"/>
              </a:buClr>
              <a:buFont typeface="Arial" panose="020B0604020202020204" pitchFamily="34" charset="0"/>
              <a:buChar char="•"/>
              <a:tabLst>
                <a:tab pos="115888" algn="l"/>
              </a:tabLst>
            </a:pPr>
            <a:r>
              <a:rPr lang="en-US" sz="1000" dirty="0">
                <a:solidFill>
                  <a:schemeClr val="tx2"/>
                </a:solidFill>
                <a:latin typeface="+mn-lt"/>
              </a:rPr>
              <a:t>Density: 613TBe per Rack Unit (2U+3U Expansion)</a:t>
            </a:r>
          </a:p>
          <a:p>
            <a:pPr marL="115888" indent="-115888">
              <a:spcBef>
                <a:spcPts val="0"/>
              </a:spcBef>
              <a:spcAft>
                <a:spcPts val="300"/>
              </a:spcAft>
              <a:buClr>
                <a:schemeClr val="bg1"/>
              </a:buClr>
              <a:buFont typeface="Arial" panose="020B0604020202020204" pitchFamily="34" charset="0"/>
              <a:buChar char="•"/>
              <a:tabLst>
                <a:tab pos="115888" algn="l"/>
              </a:tabLst>
            </a:pPr>
            <a:r>
              <a:rPr lang="en-US" sz="1000" dirty="0">
                <a:solidFill>
                  <a:schemeClr val="tx2"/>
                </a:solidFill>
                <a:latin typeface="+mn-lt"/>
              </a:rPr>
              <a:t>All-inclusive software </a:t>
            </a:r>
          </a:p>
          <a:p>
            <a:pPr marL="115888" indent="-115888">
              <a:spcBef>
                <a:spcPts val="0"/>
              </a:spcBef>
              <a:spcAft>
                <a:spcPts val="300"/>
              </a:spcAft>
              <a:buClr>
                <a:schemeClr val="bg1"/>
              </a:buClr>
              <a:buFont typeface="Arial" panose="020B0604020202020204" pitchFamily="34" charset="0"/>
              <a:buChar char="•"/>
              <a:tabLst>
                <a:tab pos="115888" algn="l"/>
              </a:tabLst>
            </a:pPr>
            <a:r>
              <a:rPr lang="en-US" sz="1000" dirty="0">
                <a:solidFill>
                  <a:schemeClr val="tx2"/>
                </a:solidFill>
                <a:latin typeface="+mn-lt"/>
              </a:rPr>
              <a:t>DoD approved security</a:t>
            </a:r>
          </a:p>
        </p:txBody>
      </p:sp>
      <p:sp>
        <p:nvSpPr>
          <p:cNvPr id="5" name="Rectangle 4"/>
          <p:cNvSpPr/>
          <p:nvPr/>
        </p:nvSpPr>
        <p:spPr>
          <a:xfrm>
            <a:off x="2775976" y="4927671"/>
            <a:ext cx="2161169" cy="184666"/>
          </a:xfrm>
          <a:prstGeom prst="rect">
            <a:avLst/>
          </a:prstGeom>
        </p:spPr>
        <p:txBody>
          <a:bodyPr wrap="none">
            <a:spAutoFit/>
          </a:bodyPr>
          <a:lstStyle/>
          <a:p>
            <a:r>
              <a:rPr lang="en-US" sz="600" dirty="0"/>
              <a:t>Comparisons based on VNX5800 to Dell EMC Unity 650F</a:t>
            </a:r>
          </a:p>
        </p:txBody>
      </p:sp>
      <p:sp>
        <p:nvSpPr>
          <p:cNvPr id="6" name="Rectangle 5"/>
          <p:cNvSpPr/>
          <p:nvPr/>
        </p:nvSpPr>
        <p:spPr>
          <a:xfrm>
            <a:off x="5479525" y="2678931"/>
            <a:ext cx="3552727" cy="1661993"/>
          </a:xfrm>
          <a:prstGeom prst="rect">
            <a:avLst/>
          </a:prstGeom>
        </p:spPr>
        <p:txBody>
          <a:bodyPr wrap="square">
            <a:spAutoFit/>
          </a:bodyPr>
          <a:lstStyle/>
          <a:p>
            <a:pPr>
              <a:spcBef>
                <a:spcPts val="0"/>
              </a:spcBef>
              <a:spcAft>
                <a:spcPts val="600"/>
              </a:spcAft>
              <a:buClr>
                <a:schemeClr val="bg1"/>
              </a:buClr>
            </a:pPr>
            <a:r>
              <a:rPr lang="en-US" sz="1200" b="1" dirty="0">
                <a:solidFill>
                  <a:schemeClr val="tx2"/>
                </a:solidFill>
              </a:rPr>
              <a:t>Dell EMC Unity vs VNX</a:t>
            </a:r>
          </a:p>
          <a:p>
            <a:pPr>
              <a:spcBef>
                <a:spcPts val="0"/>
              </a:spcBef>
              <a:spcAft>
                <a:spcPts val="300"/>
              </a:spcAft>
              <a:buClr>
                <a:schemeClr val="bg1"/>
              </a:buClr>
            </a:pPr>
            <a:r>
              <a:rPr lang="en-US" sz="1000" dirty="0">
                <a:solidFill>
                  <a:schemeClr val="tx2"/>
                </a:solidFill>
              </a:rPr>
              <a:t>Footprint 	   </a:t>
            </a:r>
            <a:r>
              <a:rPr lang="en-US" sz="1000" b="1" dirty="0">
                <a:solidFill>
                  <a:schemeClr val="tx2"/>
                </a:solidFill>
              </a:rPr>
              <a:t>71% improvement </a:t>
            </a:r>
            <a:r>
              <a:rPr lang="en-US" sz="1000" dirty="0">
                <a:solidFill>
                  <a:schemeClr val="tx2"/>
                </a:solidFill>
              </a:rPr>
              <a:t>(7U to 2U)</a:t>
            </a:r>
          </a:p>
          <a:p>
            <a:pPr>
              <a:spcBef>
                <a:spcPts val="0"/>
              </a:spcBef>
              <a:spcAft>
                <a:spcPts val="300"/>
              </a:spcAft>
              <a:buClr>
                <a:schemeClr val="bg1"/>
              </a:buClr>
            </a:pPr>
            <a:r>
              <a:rPr lang="en-US" sz="1000" dirty="0">
                <a:solidFill>
                  <a:schemeClr val="tx2"/>
                </a:solidFill>
              </a:rPr>
              <a:t>Cabling	   </a:t>
            </a:r>
            <a:r>
              <a:rPr lang="en-US" sz="1000" b="1" dirty="0">
                <a:solidFill>
                  <a:schemeClr val="tx2"/>
                </a:solidFill>
              </a:rPr>
              <a:t>80% improvement </a:t>
            </a:r>
            <a:r>
              <a:rPr lang="en-US" sz="1000" dirty="0">
                <a:solidFill>
                  <a:schemeClr val="tx2"/>
                </a:solidFill>
              </a:rPr>
              <a:t>(6 cables vs 30)</a:t>
            </a:r>
          </a:p>
          <a:p>
            <a:pPr>
              <a:spcBef>
                <a:spcPts val="0"/>
              </a:spcBef>
              <a:spcAft>
                <a:spcPts val="300"/>
              </a:spcAft>
              <a:buClr>
                <a:schemeClr val="bg1"/>
              </a:buClr>
            </a:pPr>
            <a:r>
              <a:rPr lang="en-US" sz="1000" dirty="0">
                <a:solidFill>
                  <a:schemeClr val="tx2"/>
                </a:solidFill>
              </a:rPr>
              <a:t>Power 	   </a:t>
            </a:r>
            <a:r>
              <a:rPr lang="en-US" sz="1000" b="1" dirty="0">
                <a:solidFill>
                  <a:schemeClr val="tx2"/>
                </a:solidFill>
              </a:rPr>
              <a:t>53% improvement </a:t>
            </a:r>
            <a:r>
              <a:rPr lang="en-US" sz="1000" dirty="0">
                <a:solidFill>
                  <a:schemeClr val="tx2"/>
                </a:solidFill>
              </a:rPr>
              <a:t>(703W vs 1495W)</a:t>
            </a:r>
          </a:p>
          <a:p>
            <a:pPr>
              <a:spcBef>
                <a:spcPts val="0"/>
              </a:spcBef>
              <a:spcAft>
                <a:spcPts val="300"/>
              </a:spcAft>
              <a:buClr>
                <a:schemeClr val="bg1"/>
              </a:buClr>
            </a:pPr>
            <a:r>
              <a:rPr lang="en-US" sz="1000" dirty="0">
                <a:solidFill>
                  <a:schemeClr val="tx2"/>
                </a:solidFill>
              </a:rPr>
              <a:t>Install time	   </a:t>
            </a:r>
            <a:r>
              <a:rPr lang="en-US" sz="1000" b="1" dirty="0">
                <a:solidFill>
                  <a:schemeClr val="tx2"/>
                </a:solidFill>
              </a:rPr>
              <a:t>90% improvement </a:t>
            </a:r>
            <a:r>
              <a:rPr lang="en-US" sz="1000" dirty="0">
                <a:solidFill>
                  <a:schemeClr val="tx2"/>
                </a:solidFill>
              </a:rPr>
              <a:t>(2-5 min vs 60 min)</a:t>
            </a:r>
          </a:p>
          <a:p>
            <a:pPr>
              <a:spcBef>
                <a:spcPts val="0"/>
              </a:spcBef>
              <a:spcAft>
                <a:spcPts val="300"/>
              </a:spcAft>
              <a:buClr>
                <a:schemeClr val="bg1"/>
              </a:buClr>
            </a:pPr>
            <a:r>
              <a:rPr lang="en-US" sz="1000" dirty="0">
                <a:solidFill>
                  <a:schemeClr val="tx2"/>
                </a:solidFill>
              </a:rPr>
              <a:t>Performance	   </a:t>
            </a:r>
            <a:r>
              <a:rPr lang="en-US" sz="1000" b="1" dirty="0">
                <a:solidFill>
                  <a:schemeClr val="tx2"/>
                </a:solidFill>
              </a:rPr>
              <a:t>3X increase</a:t>
            </a:r>
          </a:p>
          <a:p>
            <a:pPr>
              <a:spcBef>
                <a:spcPts val="0"/>
              </a:spcBef>
              <a:spcAft>
                <a:spcPts val="300"/>
              </a:spcAft>
              <a:buClr>
                <a:schemeClr val="bg1"/>
              </a:buClr>
            </a:pPr>
            <a:r>
              <a:rPr lang="en-US" sz="1000" dirty="0">
                <a:solidFill>
                  <a:schemeClr val="tx2"/>
                </a:solidFill>
              </a:rPr>
              <a:t>Data Reduction     </a:t>
            </a:r>
            <a:r>
              <a:rPr lang="en-US" sz="1000" b="1" dirty="0">
                <a:solidFill>
                  <a:schemeClr val="tx2"/>
                </a:solidFill>
              </a:rPr>
              <a:t>Inline compression &amp; dedupe</a:t>
            </a:r>
          </a:p>
          <a:p>
            <a:pPr>
              <a:spcBef>
                <a:spcPts val="0"/>
              </a:spcBef>
              <a:spcAft>
                <a:spcPts val="300"/>
              </a:spcAft>
              <a:buClr>
                <a:schemeClr val="bg1"/>
              </a:buClr>
            </a:pPr>
            <a:r>
              <a:rPr lang="en-US" sz="1000" dirty="0">
                <a:solidFill>
                  <a:schemeClr val="tx2"/>
                </a:solidFill>
              </a:rPr>
              <a:t>File system	    </a:t>
            </a:r>
            <a:r>
              <a:rPr lang="en-US" sz="1000" b="1" dirty="0">
                <a:solidFill>
                  <a:schemeClr val="tx2"/>
                </a:solidFill>
              </a:rPr>
              <a:t>1600% improvement </a:t>
            </a:r>
            <a:r>
              <a:rPr lang="en-US" sz="1000" dirty="0">
                <a:solidFill>
                  <a:schemeClr val="tx2"/>
                </a:solidFill>
              </a:rPr>
              <a:t>(256TB vs 16TB)</a:t>
            </a:r>
          </a:p>
        </p:txBody>
      </p:sp>
    </p:spTree>
    <p:custDataLst>
      <p:tags r:id="rId1"/>
    </p:custDataLst>
    <p:extLst>
      <p:ext uri="{BB962C8B-B14F-4D97-AF65-F5344CB8AC3E}">
        <p14:creationId xmlns:p14="http://schemas.microsoft.com/office/powerpoint/2010/main" val="38619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318885"/>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8191500" cy="720197"/>
          </a:xfrm>
        </p:spPr>
        <p:txBody>
          <a:bodyPr/>
          <a:lstStyle/>
          <a:p>
            <a:r>
              <a:rPr lang="en-US" sz="3200" dirty="0">
                <a:solidFill>
                  <a:schemeClr val="tx2"/>
                </a:solidFill>
              </a:rPr>
              <a:t>Dell EMC Unity vs competitors</a:t>
            </a:r>
            <a:br>
              <a:rPr lang="en-US" sz="3200" dirty="0">
                <a:solidFill>
                  <a:schemeClr val="tx2"/>
                </a:solidFill>
              </a:rPr>
            </a:br>
            <a:r>
              <a:rPr lang="en-US" sz="2000" kern="1200" dirty="0">
                <a:solidFill>
                  <a:schemeClr val="tx1">
                    <a:lumMod val="40000"/>
                    <a:lumOff val="60000"/>
                  </a:schemeClr>
                </a:solidFill>
                <a:latin typeface="Arial" charset="0"/>
                <a:ea typeface="+mn-ea"/>
                <a:cs typeface="+mn-cs"/>
              </a:rPr>
              <a:t>Leading Scalability, Flexibility and Ease of Use</a:t>
            </a:r>
          </a:p>
        </p:txBody>
      </p:sp>
      <p:graphicFrame>
        <p:nvGraphicFramePr>
          <p:cNvPr id="4" name="Table 3"/>
          <p:cNvGraphicFramePr>
            <a:graphicFrameLocks noGrp="1"/>
          </p:cNvGraphicFramePr>
          <p:nvPr>
            <p:extLst>
              <p:ext uri="{D42A27DB-BD31-4B8C-83A1-F6EECF244321}">
                <p14:modId xmlns:p14="http://schemas.microsoft.com/office/powerpoint/2010/main" val="4092042453"/>
              </p:ext>
            </p:extLst>
          </p:nvPr>
        </p:nvGraphicFramePr>
        <p:xfrm>
          <a:off x="266700" y="1160813"/>
          <a:ext cx="8602980" cy="3732748"/>
        </p:xfrm>
        <a:graphic>
          <a:graphicData uri="http://schemas.openxmlformats.org/drawingml/2006/table">
            <a:tbl>
              <a:tblPr firstRow="1" bandRow="1">
                <a:tableStyleId>{69012ECD-51FC-41F1-AA8D-1B2483CD663E}</a:tableStyleId>
              </a:tblPr>
              <a:tblGrid>
                <a:gridCol w="1512863">
                  <a:extLst>
                    <a:ext uri="{9D8B030D-6E8A-4147-A177-3AD203B41FA5}">
                      <a16:colId xmlns:a16="http://schemas.microsoft.com/office/drawing/2014/main" val="20000"/>
                    </a:ext>
                  </a:extLst>
                </a:gridCol>
                <a:gridCol w="1354797">
                  <a:extLst>
                    <a:ext uri="{9D8B030D-6E8A-4147-A177-3AD203B41FA5}">
                      <a16:colId xmlns:a16="http://schemas.microsoft.com/office/drawing/2014/main" val="20001"/>
                    </a:ext>
                  </a:extLst>
                </a:gridCol>
                <a:gridCol w="1433830">
                  <a:extLst>
                    <a:ext uri="{9D8B030D-6E8A-4147-A177-3AD203B41FA5}">
                      <a16:colId xmlns:a16="http://schemas.microsoft.com/office/drawing/2014/main" val="20002"/>
                    </a:ext>
                  </a:extLst>
                </a:gridCol>
                <a:gridCol w="1433830">
                  <a:extLst>
                    <a:ext uri="{9D8B030D-6E8A-4147-A177-3AD203B41FA5}">
                      <a16:colId xmlns:a16="http://schemas.microsoft.com/office/drawing/2014/main" val="20003"/>
                    </a:ext>
                  </a:extLst>
                </a:gridCol>
                <a:gridCol w="1433830">
                  <a:extLst>
                    <a:ext uri="{9D8B030D-6E8A-4147-A177-3AD203B41FA5}">
                      <a16:colId xmlns:a16="http://schemas.microsoft.com/office/drawing/2014/main" val="20004"/>
                    </a:ext>
                  </a:extLst>
                </a:gridCol>
                <a:gridCol w="1433830">
                  <a:extLst>
                    <a:ext uri="{9D8B030D-6E8A-4147-A177-3AD203B41FA5}">
                      <a16:colId xmlns:a16="http://schemas.microsoft.com/office/drawing/2014/main" val="20005"/>
                    </a:ext>
                  </a:extLst>
                </a:gridCol>
              </a:tblGrid>
              <a:tr h="282225">
                <a:tc>
                  <a:txBody>
                    <a:bodyPr/>
                    <a:lstStyle/>
                    <a:p>
                      <a:pPr algn="l" fontAlgn="ctr"/>
                      <a:r>
                        <a:rPr lang="en-US" sz="1100" u="none" strike="noStrike" dirty="0">
                          <a:solidFill>
                            <a:schemeClr val="tx2"/>
                          </a:solidFill>
                          <a:effectLst/>
                        </a:rPr>
                        <a:t> </a:t>
                      </a:r>
                      <a:endParaRPr lang="en-US" sz="1100" b="1" i="0" u="none" strike="noStrike" dirty="0">
                        <a:solidFill>
                          <a:schemeClr val="tx2"/>
                        </a:solidFill>
                        <a:effectLst/>
                        <a:latin typeface="Calibri" panose="020F0502020204030204" pitchFamily="34" charset="0"/>
                      </a:endParaRPr>
                    </a:p>
                  </a:txBody>
                  <a:tcPr marL="9525" marR="9525" marT="9525" marB="0" anchor="ctr">
                    <a:lnB w="6350" cap="flat" cmpd="sng" algn="ctr">
                      <a:noFill/>
                      <a:prstDash val="solid"/>
                      <a:round/>
                      <a:headEnd type="none" w="med" len="med"/>
                      <a:tailEnd type="none" w="med" len="med"/>
                    </a:lnB>
                  </a:tcPr>
                </a:tc>
                <a:tc>
                  <a:txBody>
                    <a:bodyPr/>
                    <a:lstStyle/>
                    <a:p>
                      <a:pPr algn="l" fontAlgn="ctr"/>
                      <a:r>
                        <a:rPr lang="en-US" sz="1200" u="none" strike="noStrike" dirty="0">
                          <a:solidFill>
                            <a:schemeClr val="tx2"/>
                          </a:solidFill>
                          <a:effectLst/>
                        </a:rPr>
                        <a:t>Dell EMC Unity</a:t>
                      </a:r>
                      <a:endParaRPr lang="en-US" sz="1200" b="1" i="0" u="none" strike="noStrike" dirty="0">
                        <a:solidFill>
                          <a:schemeClr val="tx2"/>
                        </a:solidFill>
                        <a:effectLst/>
                        <a:latin typeface="Arial" panose="020B0604020202020204" pitchFamily="34" charset="0"/>
                      </a:endParaRPr>
                    </a:p>
                  </a:txBody>
                  <a:tcPr marL="9525" marR="9525" marT="9525" marB="0" anchor="ctr">
                    <a:lnB w="6350" cap="flat" cmpd="sng" algn="ctr">
                      <a:noFill/>
                      <a:prstDash val="solid"/>
                      <a:round/>
                      <a:headEnd type="none" w="med" len="med"/>
                      <a:tailEnd type="none" w="med" len="med"/>
                    </a:lnB>
                  </a:tcPr>
                </a:tc>
                <a:tc>
                  <a:txBody>
                    <a:bodyPr/>
                    <a:lstStyle/>
                    <a:p>
                      <a:pPr algn="l" fontAlgn="ctr"/>
                      <a:r>
                        <a:rPr lang="en-US" sz="1200" u="none" strike="noStrike" dirty="0">
                          <a:solidFill>
                            <a:schemeClr val="tx2"/>
                          </a:solidFill>
                          <a:effectLst/>
                        </a:rPr>
                        <a:t>NetApp AFF</a:t>
                      </a:r>
                      <a:endParaRPr lang="en-US" sz="1200" b="1" i="0" u="none" strike="noStrike" dirty="0">
                        <a:solidFill>
                          <a:schemeClr val="tx2"/>
                        </a:solidFill>
                        <a:effectLst/>
                        <a:latin typeface="Arial" panose="020B0604020202020204" pitchFamily="34" charset="0"/>
                      </a:endParaRPr>
                    </a:p>
                  </a:txBody>
                  <a:tcPr marL="9525" marR="9525" marT="9525" marB="0" anchor="ctr">
                    <a:lnB w="6350" cap="flat" cmpd="sng" algn="ctr">
                      <a:noFill/>
                      <a:prstDash val="solid"/>
                      <a:round/>
                      <a:headEnd type="none" w="med" len="med"/>
                      <a:tailEnd type="none" w="med" len="med"/>
                    </a:lnB>
                  </a:tcPr>
                </a:tc>
                <a:tc>
                  <a:txBody>
                    <a:bodyPr/>
                    <a:lstStyle/>
                    <a:p>
                      <a:pPr algn="l" fontAlgn="ctr"/>
                      <a:r>
                        <a:rPr lang="en-US" sz="1200" u="none" strike="noStrike" dirty="0">
                          <a:solidFill>
                            <a:schemeClr val="tx2"/>
                          </a:solidFill>
                          <a:effectLst/>
                        </a:rPr>
                        <a:t>Pure \\m</a:t>
                      </a:r>
                      <a:endParaRPr lang="en-US" sz="1200" b="1" i="0" u="none" strike="noStrike" dirty="0">
                        <a:solidFill>
                          <a:schemeClr val="tx2"/>
                        </a:solidFill>
                        <a:effectLst/>
                        <a:latin typeface="Arial" panose="020B0604020202020204" pitchFamily="34" charset="0"/>
                      </a:endParaRPr>
                    </a:p>
                  </a:txBody>
                  <a:tcPr marL="9525" marR="9525" marT="9525" marB="0" anchor="ctr">
                    <a:lnB w="6350" cap="flat" cmpd="sng" algn="ctr">
                      <a:noFill/>
                      <a:prstDash val="solid"/>
                      <a:round/>
                      <a:headEnd type="none" w="med" len="med"/>
                      <a:tailEnd type="none" w="med" len="med"/>
                    </a:lnB>
                  </a:tcPr>
                </a:tc>
                <a:tc>
                  <a:txBody>
                    <a:bodyPr/>
                    <a:lstStyle/>
                    <a:p>
                      <a:pPr algn="l" fontAlgn="ctr"/>
                      <a:r>
                        <a:rPr lang="en-US" sz="1200" u="none" strike="noStrike" dirty="0">
                          <a:solidFill>
                            <a:schemeClr val="tx2"/>
                          </a:solidFill>
                          <a:effectLst/>
                        </a:rPr>
                        <a:t>HPE Nimble</a:t>
                      </a:r>
                      <a:endParaRPr lang="en-US" sz="1200" b="1" i="0" u="none" strike="noStrike" dirty="0">
                        <a:solidFill>
                          <a:schemeClr val="tx2"/>
                        </a:solidFill>
                        <a:effectLst/>
                        <a:latin typeface="Arial" panose="020B0604020202020204" pitchFamily="34" charset="0"/>
                      </a:endParaRPr>
                    </a:p>
                  </a:txBody>
                  <a:tcPr marL="9525" marR="9525" marT="9525" marB="0" anchor="ctr">
                    <a:lnB w="6350" cap="flat" cmpd="sng" algn="ctr">
                      <a:noFill/>
                      <a:prstDash val="solid"/>
                      <a:round/>
                      <a:headEnd type="none" w="med" len="med"/>
                      <a:tailEnd type="none" w="med" len="med"/>
                    </a:lnB>
                  </a:tcPr>
                </a:tc>
                <a:tc>
                  <a:txBody>
                    <a:bodyPr/>
                    <a:lstStyle/>
                    <a:p>
                      <a:pPr algn="l" fontAlgn="ctr"/>
                      <a:endParaRPr lang="en-US" sz="1200" b="1" i="0" u="none" strike="noStrike" dirty="0">
                        <a:solidFill>
                          <a:schemeClr val="tx2"/>
                        </a:solidFill>
                        <a:effectLst/>
                        <a:latin typeface="Arial" panose="020B0604020202020204" pitchFamily="34" charset="0"/>
                      </a:endParaRPr>
                    </a:p>
                  </a:txBody>
                  <a:tcPr marL="9525" marR="9525" marT="9525" marB="0" anchor="ctr">
                    <a:lnB w="6350" cap="flat" cmpd="sng" algn="ctr">
                      <a:noFill/>
                      <a:prstDash val="solid"/>
                      <a:round/>
                      <a:headEnd type="none" w="med" len="med"/>
                      <a:tailEnd type="none" w="med" len="med"/>
                    </a:lnB>
                  </a:tcPr>
                </a:tc>
                <a:extLst>
                  <a:ext uri="{0D108BD9-81ED-4DB2-BD59-A6C34878D82A}">
                    <a16:rowId xmlns:a16="http://schemas.microsoft.com/office/drawing/2014/main" val="10000"/>
                  </a:ext>
                </a:extLst>
              </a:tr>
              <a:tr h="254149">
                <a:tc>
                  <a:txBody>
                    <a:bodyPr/>
                    <a:lstStyle/>
                    <a:p>
                      <a:pPr algn="l" fontAlgn="ctr"/>
                      <a:r>
                        <a:rPr lang="en-US" sz="1000" b="1" u="none" strike="noStrike" dirty="0">
                          <a:solidFill>
                            <a:schemeClr val="tx2"/>
                          </a:solidFill>
                          <a:effectLst/>
                        </a:rPr>
                        <a:t>Protocols</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Unified</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Unified</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a:effectLst/>
                        </a:rPr>
                        <a:t>SAN</a:t>
                      </a:r>
                      <a:endParaRPr lang="en-US" sz="1000" b="0" i="0" u="none" strike="noStrike">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a:effectLst/>
                        </a:rPr>
                        <a:t>SAN</a:t>
                      </a:r>
                      <a:endParaRPr lang="en-US" sz="1000" b="0" i="0" u="none" strike="noStrike">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Unified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254149">
                <a:tc>
                  <a:txBody>
                    <a:bodyPr/>
                    <a:lstStyle/>
                    <a:p>
                      <a:pPr algn="l" fontAlgn="ctr"/>
                      <a:r>
                        <a:rPr lang="en-US" sz="1000" b="1" u="none" strike="noStrike" dirty="0">
                          <a:solidFill>
                            <a:schemeClr val="tx2"/>
                          </a:solidFill>
                          <a:effectLst/>
                        </a:rPr>
                        <a:t>Processors</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Broadwell</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Broadwell</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Haswell</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err="1">
                          <a:effectLst/>
                        </a:rPr>
                        <a:t>Purley</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Ivy Bridge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2"/>
                  </a:ext>
                </a:extLst>
              </a:tr>
              <a:tr h="254149">
                <a:tc>
                  <a:txBody>
                    <a:bodyPr/>
                    <a:lstStyle/>
                    <a:p>
                      <a:pPr algn="l" fontAlgn="ctr"/>
                      <a:r>
                        <a:rPr lang="en-US" sz="1000" b="1" u="none" strike="noStrike" dirty="0">
                          <a:solidFill>
                            <a:schemeClr val="tx2"/>
                          </a:solidFill>
                          <a:effectLst/>
                        </a:rPr>
                        <a:t>Max. Memory</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Up to 512GB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Up to 1,024GB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u="none" strike="noStrike" dirty="0">
                          <a:effectLst/>
                        </a:rPr>
                        <a:t> Up to 1,024GB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u="none" strike="noStrike" dirty="0">
                          <a:effectLst/>
                        </a:rPr>
                        <a:t> Up to 256GB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Up to 385 GB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254149">
                <a:tc>
                  <a:txBody>
                    <a:bodyPr/>
                    <a:lstStyle/>
                    <a:p>
                      <a:pPr algn="l" fontAlgn="ctr"/>
                      <a:r>
                        <a:rPr lang="en-US" sz="1000" b="1" u="none" strike="noStrike" dirty="0">
                          <a:solidFill>
                            <a:schemeClr val="tx2"/>
                          </a:solidFill>
                          <a:effectLst/>
                        </a:rPr>
                        <a:t>Max. Drives</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1,000 Drives</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480 Drives</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136 Drives</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288 Drives</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480 Drives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4"/>
                  </a:ext>
                </a:extLst>
              </a:tr>
              <a:tr h="254149">
                <a:tc>
                  <a:txBody>
                    <a:bodyPr/>
                    <a:lstStyle/>
                    <a:p>
                      <a:pPr algn="l" fontAlgn="ctr"/>
                      <a:r>
                        <a:rPr lang="en-US" sz="1000" b="1" u="none" strike="noStrike" dirty="0">
                          <a:solidFill>
                            <a:schemeClr val="tx2"/>
                          </a:solidFill>
                          <a:effectLst/>
                        </a:rPr>
                        <a:t>Max. Raw Capacity</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16PB Raw</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Up to 7.3PB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a:effectLst/>
                        </a:rPr>
                        <a:t>Up to 0.512PB</a:t>
                      </a:r>
                      <a:endParaRPr lang="en-US" sz="1000" b="0" i="0" u="none" strike="noStrike">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a:effectLst/>
                        </a:rPr>
                        <a:t>1.1PB</a:t>
                      </a:r>
                      <a:endParaRPr lang="en-US" sz="1000" b="0" i="0" u="none" strike="noStrike">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7.3 PB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5"/>
                  </a:ext>
                </a:extLst>
              </a:tr>
              <a:tr h="340559">
                <a:tc>
                  <a:txBody>
                    <a:bodyPr/>
                    <a:lstStyle/>
                    <a:p>
                      <a:pPr algn="l" fontAlgn="ctr"/>
                      <a:r>
                        <a:rPr lang="en-US" sz="1000" b="1" u="none" strike="noStrike" dirty="0">
                          <a:solidFill>
                            <a:schemeClr val="tx2"/>
                          </a:solidFill>
                          <a:effectLst/>
                        </a:rPr>
                        <a:t>Storage Efficiency</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Inline Compression, Zero Detect, Dedupe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Compression, Zero Detect, Dedupe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Compression, Zero Detect, Dedupe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Compression, Dedupe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u="none" strike="noStrike" dirty="0">
                          <a:effectLst/>
                        </a:rPr>
                        <a:t>Compression, Zero Detect, Dedupe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6"/>
                  </a:ext>
                </a:extLst>
              </a:tr>
              <a:tr h="254149">
                <a:tc>
                  <a:txBody>
                    <a:bodyPr/>
                    <a:lstStyle/>
                    <a:p>
                      <a:pPr algn="l" fontAlgn="ctr"/>
                      <a:r>
                        <a:rPr lang="en-US" sz="1000" b="1" u="none" strike="noStrike" dirty="0">
                          <a:solidFill>
                            <a:schemeClr val="tx2"/>
                          </a:solidFill>
                          <a:effectLst/>
                        </a:rPr>
                        <a:t>Data Reduction</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Block and File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Block and File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Block</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Block</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Block and File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7"/>
                  </a:ext>
                </a:extLst>
              </a:tr>
              <a:tr h="254149">
                <a:tc>
                  <a:txBody>
                    <a:bodyPr/>
                    <a:lstStyle/>
                    <a:p>
                      <a:pPr algn="l" fontAlgn="ctr"/>
                      <a:r>
                        <a:rPr lang="en-US" sz="1000" b="1" u="none" strike="noStrike" dirty="0">
                          <a:solidFill>
                            <a:schemeClr val="tx2"/>
                          </a:solidFill>
                          <a:effectLst/>
                        </a:rPr>
                        <a:t>Effective Capacity</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34PB Avg. Effective</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30PB Effective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1.5PB Effective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4.1PB</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22.1 PB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8"/>
                  </a:ext>
                </a:extLst>
              </a:tr>
              <a:tr h="254149">
                <a:tc>
                  <a:txBody>
                    <a:bodyPr/>
                    <a:lstStyle/>
                    <a:p>
                      <a:pPr algn="l" fontAlgn="ctr"/>
                      <a:r>
                        <a:rPr lang="en-US" sz="1000" b="1" u="none" strike="noStrike" dirty="0">
                          <a:solidFill>
                            <a:schemeClr val="tx2"/>
                          </a:solidFill>
                          <a:effectLst/>
                        </a:rPr>
                        <a:t>Max Density per Rack U</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614TBe</a:t>
                      </a:r>
                      <a:r>
                        <a:rPr lang="en-US" sz="1000" b="1" u="none" strike="noStrike" baseline="0" dirty="0">
                          <a:effectLst/>
                        </a:rPr>
                        <a:t> per RU</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638TB per RU</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203TB per RU</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184TB per RU</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553 per RU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9"/>
                  </a:ext>
                </a:extLst>
              </a:tr>
              <a:tr h="254149">
                <a:tc>
                  <a:txBody>
                    <a:bodyPr/>
                    <a:lstStyle/>
                    <a:p>
                      <a:pPr algn="l" fontAlgn="ctr"/>
                      <a:r>
                        <a:rPr lang="en-US" sz="1000" b="1" u="none" strike="noStrike" dirty="0">
                          <a:solidFill>
                            <a:schemeClr val="tx2"/>
                          </a:solidFill>
                          <a:effectLst/>
                        </a:rPr>
                        <a:t>Capacity/File System</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256TB Max. File System</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100TB Max. File System</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378"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rPr>
                        <a:t>64 TB Max File system</a:t>
                      </a:r>
                    </a:p>
                    <a:p>
                      <a:pPr marL="0" marR="0" lvl="0" indent="0" algn="l" defTabSz="914378"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rPr>
                        <a:t>256 TB Max / node pair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0"/>
                  </a:ext>
                </a:extLst>
              </a:tr>
              <a:tr h="254149">
                <a:tc>
                  <a:txBody>
                    <a:bodyPr/>
                    <a:lstStyle/>
                    <a:p>
                      <a:pPr algn="l" fontAlgn="ctr"/>
                      <a:r>
                        <a:rPr lang="en-US" sz="1000" b="1" u="none" strike="noStrike" dirty="0">
                          <a:solidFill>
                            <a:schemeClr val="tx2"/>
                          </a:solidFill>
                          <a:effectLst/>
                        </a:rPr>
                        <a:t>File Replication</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Sync</a:t>
                      </a:r>
                      <a:r>
                        <a:rPr lang="en-US" sz="1000" b="1" u="none" strike="noStrike" baseline="0" dirty="0">
                          <a:effectLst/>
                        </a:rPr>
                        <a:t> (MSM) </a:t>
                      </a:r>
                      <a:r>
                        <a:rPr lang="en-US" sz="1000" b="1" u="none" strike="noStrike" dirty="0">
                          <a:effectLst/>
                        </a:rPr>
                        <a:t>+ Async</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Sync + Async</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None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None</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err="1">
                          <a:solidFill>
                            <a:srgbClr val="000000"/>
                          </a:solidFill>
                          <a:effectLst/>
                          <a:latin typeface="Arial" panose="020B0604020202020204" pitchFamily="34" charset="0"/>
                        </a:rPr>
                        <a:t>Async</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1"/>
                  </a:ext>
                </a:extLst>
              </a:tr>
              <a:tr h="254149">
                <a:tc>
                  <a:txBody>
                    <a:bodyPr/>
                    <a:lstStyle/>
                    <a:p>
                      <a:pPr algn="l" fontAlgn="ctr"/>
                      <a:r>
                        <a:rPr lang="en-US" sz="1000" b="1" u="none" strike="noStrike" dirty="0">
                          <a:solidFill>
                            <a:schemeClr val="tx2"/>
                          </a:solidFill>
                          <a:effectLst/>
                        </a:rPr>
                        <a:t>Controller Upgrades</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1" u="none" strike="noStrike" dirty="0">
                          <a:effectLst/>
                        </a:rPr>
                        <a:t>On-line DIP upgrades</a:t>
                      </a:r>
                      <a:endParaRPr lang="en-US"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a:effectLst/>
                        </a:rPr>
                        <a:t>Off-line DIP upgrades</a:t>
                      </a:r>
                      <a:endParaRPr lang="en-US" sz="1000" b="0" i="0" u="none" strike="noStrike">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On-line DIP upgrades</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On-line DIP upgrades</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Limited DIP</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2"/>
                  </a:ext>
                </a:extLst>
              </a:tr>
              <a:tr h="254149">
                <a:tc>
                  <a:txBody>
                    <a:bodyPr/>
                    <a:lstStyle/>
                    <a:p>
                      <a:pPr algn="l" fontAlgn="ctr"/>
                      <a:r>
                        <a:rPr lang="en-US" sz="1000" b="1" u="none" strike="noStrike" dirty="0">
                          <a:solidFill>
                            <a:schemeClr val="tx2"/>
                          </a:solidFill>
                          <a:effectLst/>
                        </a:rPr>
                        <a:t>Global Management</a:t>
                      </a:r>
                      <a:endParaRPr lang="en-US" sz="1000" b="1" i="0" u="none" strike="noStrike" dirty="0">
                        <a:solidFill>
                          <a:schemeClr val="tx2"/>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rPr>
                        <a:t>CloudIQ </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l" fontAlgn="ctr"/>
                      <a:r>
                        <a:rPr lang="en-US" sz="1000" u="none" strike="noStrike" dirty="0">
                          <a:effectLst/>
                        </a:rPr>
                        <a:t>Active IQ</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Pure 1</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u="none" strike="noStrike" dirty="0">
                          <a:effectLst/>
                        </a:rPr>
                        <a:t>Infosight</a:t>
                      </a:r>
                      <a:endParaRPr lang="en-US"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r>
                        <a:rPr lang="en-US" sz="1000" b="0" i="0" u="none" strike="noStrike" dirty="0">
                          <a:solidFill>
                            <a:srgbClr val="000000"/>
                          </a:solidFill>
                          <a:effectLst/>
                          <a:latin typeface="Arial" panose="020B0604020202020204" pitchFamily="34" charset="0"/>
                        </a:rPr>
                        <a:t>Infosight</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909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318" y="265272"/>
            <a:ext cx="8657473" cy="440329"/>
          </a:xfrm>
        </p:spPr>
        <p:txBody>
          <a:bodyPr/>
          <a:lstStyle/>
          <a:p>
            <a:r>
              <a:rPr lang="en-US" sz="3200" dirty="0">
                <a:solidFill>
                  <a:schemeClr val="tx2"/>
                </a:solidFill>
              </a:rPr>
              <a:t>Dell EMC Unity performance</a:t>
            </a:r>
          </a:p>
        </p:txBody>
      </p:sp>
      <p:graphicFrame>
        <p:nvGraphicFramePr>
          <p:cNvPr id="2" name="Table 1"/>
          <p:cNvGraphicFramePr>
            <a:graphicFrameLocks noGrp="1"/>
          </p:cNvGraphicFramePr>
          <p:nvPr>
            <p:extLst/>
          </p:nvPr>
        </p:nvGraphicFramePr>
        <p:xfrm>
          <a:off x="1299409" y="1862743"/>
          <a:ext cx="6353888" cy="1188720"/>
        </p:xfrm>
        <a:graphic>
          <a:graphicData uri="http://schemas.openxmlformats.org/drawingml/2006/table">
            <a:tbl>
              <a:tblPr firstRow="1" firstCol="1" bandRow="1">
                <a:tableStyleId>{69012ECD-51FC-41F1-AA8D-1B2483CD663E}</a:tableStyleId>
              </a:tblPr>
              <a:tblGrid>
                <a:gridCol w="2341970">
                  <a:extLst>
                    <a:ext uri="{9D8B030D-6E8A-4147-A177-3AD203B41FA5}">
                      <a16:colId xmlns:a16="http://schemas.microsoft.com/office/drawing/2014/main" val="775127034"/>
                    </a:ext>
                  </a:extLst>
                </a:gridCol>
                <a:gridCol w="914330">
                  <a:extLst>
                    <a:ext uri="{9D8B030D-6E8A-4147-A177-3AD203B41FA5}">
                      <a16:colId xmlns:a16="http://schemas.microsoft.com/office/drawing/2014/main" val="470206720"/>
                    </a:ext>
                  </a:extLst>
                </a:gridCol>
                <a:gridCol w="1067855">
                  <a:extLst>
                    <a:ext uri="{9D8B030D-6E8A-4147-A177-3AD203B41FA5}">
                      <a16:colId xmlns:a16="http://schemas.microsoft.com/office/drawing/2014/main" val="4109916050"/>
                    </a:ext>
                  </a:extLst>
                </a:gridCol>
                <a:gridCol w="949204">
                  <a:extLst>
                    <a:ext uri="{9D8B030D-6E8A-4147-A177-3AD203B41FA5}">
                      <a16:colId xmlns:a16="http://schemas.microsoft.com/office/drawing/2014/main" val="853598052"/>
                    </a:ext>
                  </a:extLst>
                </a:gridCol>
                <a:gridCol w="1080529">
                  <a:extLst>
                    <a:ext uri="{9D8B030D-6E8A-4147-A177-3AD203B41FA5}">
                      <a16:colId xmlns:a16="http://schemas.microsoft.com/office/drawing/2014/main" val="237899795"/>
                    </a:ext>
                  </a:extLst>
                </a:gridCol>
              </a:tblGrid>
              <a:tr h="281859">
                <a:tc>
                  <a:txBody>
                    <a:bodyPr/>
                    <a:lstStyle/>
                    <a:p>
                      <a:pPr marL="0" marR="0">
                        <a:spcBef>
                          <a:spcPts val="0"/>
                        </a:spcBef>
                        <a:spcAft>
                          <a:spcPts val="0"/>
                        </a:spcAft>
                      </a:pPr>
                      <a:r>
                        <a:rPr lang="en-US" sz="1200" dirty="0">
                          <a:solidFill>
                            <a:schemeClr val="tx2"/>
                          </a:solidFill>
                          <a:effectLst/>
                        </a:rPr>
                        <a:t>Dell EMC Unity</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350F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450F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550F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650F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4888551"/>
                  </a:ext>
                </a:extLst>
              </a:tr>
              <a:tr h="302287">
                <a:tc>
                  <a:txBody>
                    <a:bodyPr/>
                    <a:lstStyle/>
                    <a:p>
                      <a:pPr marL="0" marR="0" algn="r">
                        <a:spcBef>
                          <a:spcPts val="0"/>
                        </a:spcBef>
                        <a:spcAft>
                          <a:spcPts val="0"/>
                        </a:spcAft>
                      </a:pPr>
                      <a:r>
                        <a:rPr lang="en-US" sz="1200" dirty="0">
                          <a:solidFill>
                            <a:schemeClr val="tx2"/>
                          </a:solidFill>
                          <a:effectLst/>
                        </a:rPr>
                        <a:t>Max IOPS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543,000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1,360,000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1,644,000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2,037,000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54875161"/>
                  </a:ext>
                </a:extLst>
              </a:tr>
              <a:tr h="302287">
                <a:tc>
                  <a:txBody>
                    <a:bodyPr/>
                    <a:lstStyle/>
                    <a:p>
                      <a:pPr marL="0" marR="0" algn="r">
                        <a:spcBef>
                          <a:spcPts val="0"/>
                        </a:spcBef>
                        <a:spcAft>
                          <a:spcPts val="0"/>
                        </a:spcAft>
                      </a:pPr>
                      <a:r>
                        <a:rPr lang="en-US" sz="1200" dirty="0">
                          <a:solidFill>
                            <a:schemeClr val="tx2"/>
                          </a:solidFill>
                          <a:effectLst/>
                        </a:rPr>
                        <a:t>Max IOPS with latency &lt;1ms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a:solidFill>
                            <a:schemeClr val="tx2"/>
                          </a:solidFill>
                          <a:effectLst/>
                        </a:rPr>
                        <a:t>262,000</a:t>
                      </a:r>
                      <a:endParaRPr lang="en-US" sz="110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507,000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509,000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899,000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6446761"/>
                  </a:ext>
                </a:extLst>
              </a:tr>
              <a:tr h="302287">
                <a:tc>
                  <a:txBody>
                    <a:bodyPr/>
                    <a:lstStyle/>
                    <a:p>
                      <a:pPr marL="0" marR="0" algn="r">
                        <a:spcBef>
                          <a:spcPts val="0"/>
                        </a:spcBef>
                        <a:spcAft>
                          <a:spcPts val="0"/>
                        </a:spcAft>
                      </a:pPr>
                      <a:r>
                        <a:rPr lang="en-US" sz="1200" dirty="0">
                          <a:solidFill>
                            <a:schemeClr val="tx2"/>
                          </a:solidFill>
                          <a:effectLst/>
                        </a:rPr>
                        <a:t>Max IOPS with latency ~1ms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330,000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a:solidFill>
                            <a:schemeClr val="tx2"/>
                          </a:solidFill>
                          <a:effectLst/>
                        </a:rPr>
                        <a:t>676,000</a:t>
                      </a:r>
                      <a:endParaRPr lang="en-US" sz="110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671,000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1,238,000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0942746"/>
                  </a:ext>
                </a:extLst>
              </a:tr>
            </a:tbl>
          </a:graphicData>
        </a:graphic>
      </p:graphicFrame>
      <p:graphicFrame>
        <p:nvGraphicFramePr>
          <p:cNvPr id="3" name="Table 2"/>
          <p:cNvGraphicFramePr>
            <a:graphicFrameLocks noGrp="1"/>
          </p:cNvGraphicFramePr>
          <p:nvPr>
            <p:extLst/>
          </p:nvPr>
        </p:nvGraphicFramePr>
        <p:xfrm>
          <a:off x="1300837" y="3136661"/>
          <a:ext cx="6367827" cy="1188720"/>
        </p:xfrm>
        <a:graphic>
          <a:graphicData uri="http://schemas.openxmlformats.org/drawingml/2006/table">
            <a:tbl>
              <a:tblPr firstRow="1" firstCol="1" bandRow="1">
                <a:tableStyleId>{69012ECD-51FC-41F1-AA8D-1B2483CD663E}</a:tableStyleId>
              </a:tblPr>
              <a:tblGrid>
                <a:gridCol w="2356684">
                  <a:extLst>
                    <a:ext uri="{9D8B030D-6E8A-4147-A177-3AD203B41FA5}">
                      <a16:colId xmlns:a16="http://schemas.microsoft.com/office/drawing/2014/main" val="3809136105"/>
                    </a:ext>
                  </a:extLst>
                </a:gridCol>
                <a:gridCol w="909901">
                  <a:extLst>
                    <a:ext uri="{9D8B030D-6E8A-4147-A177-3AD203B41FA5}">
                      <a16:colId xmlns:a16="http://schemas.microsoft.com/office/drawing/2014/main" val="529800093"/>
                    </a:ext>
                  </a:extLst>
                </a:gridCol>
                <a:gridCol w="1053968">
                  <a:extLst>
                    <a:ext uri="{9D8B030D-6E8A-4147-A177-3AD203B41FA5}">
                      <a16:colId xmlns:a16="http://schemas.microsoft.com/office/drawing/2014/main" val="856341864"/>
                    </a:ext>
                  </a:extLst>
                </a:gridCol>
                <a:gridCol w="970559">
                  <a:extLst>
                    <a:ext uri="{9D8B030D-6E8A-4147-A177-3AD203B41FA5}">
                      <a16:colId xmlns:a16="http://schemas.microsoft.com/office/drawing/2014/main" val="3828063423"/>
                    </a:ext>
                  </a:extLst>
                </a:gridCol>
                <a:gridCol w="1076715">
                  <a:extLst>
                    <a:ext uri="{9D8B030D-6E8A-4147-A177-3AD203B41FA5}">
                      <a16:colId xmlns:a16="http://schemas.microsoft.com/office/drawing/2014/main" val="4238761943"/>
                    </a:ext>
                  </a:extLst>
                </a:gridCol>
              </a:tblGrid>
              <a:tr h="288042">
                <a:tc>
                  <a:txBody>
                    <a:bodyPr/>
                    <a:lstStyle/>
                    <a:p>
                      <a:pPr marL="0" marR="0">
                        <a:spcBef>
                          <a:spcPts val="0"/>
                        </a:spcBef>
                        <a:spcAft>
                          <a:spcPts val="0"/>
                        </a:spcAft>
                      </a:pPr>
                      <a:r>
                        <a:rPr lang="en-US" sz="1200" dirty="0">
                          <a:solidFill>
                            <a:schemeClr val="tx2"/>
                          </a:solidFill>
                          <a:effectLst/>
                        </a:rPr>
                        <a:t>Unity Latency (</a:t>
                      </a:r>
                      <a:r>
                        <a:rPr lang="en-US" sz="1200" dirty="0" err="1">
                          <a:solidFill>
                            <a:schemeClr val="tx2"/>
                          </a:solidFill>
                          <a:effectLst/>
                        </a:rPr>
                        <a:t>ms</a:t>
                      </a:r>
                      <a:r>
                        <a:rPr lang="en-US" sz="1200" dirty="0">
                          <a:solidFill>
                            <a:schemeClr val="tx2"/>
                          </a:solidFill>
                          <a:effectLst/>
                        </a:rPr>
                        <a:t>)</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350F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450F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550F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dirty="0">
                          <a:solidFill>
                            <a:schemeClr val="tx2"/>
                          </a:solidFill>
                          <a:effectLst/>
                        </a:rPr>
                        <a:t>Unity 650F</a:t>
                      </a:r>
                      <a:endParaRPr lang="en-US" sz="1200" dirty="0">
                        <a:solidFill>
                          <a:schemeClr val="tx2"/>
                        </a:solidFill>
                        <a:effectLst/>
                        <a:latin typeface="Calibri" panose="020F0502020204030204" pitchFamily="34" charset="0"/>
                        <a:ea typeface="Calibri" panose="020F0502020204030204" pitchFamily="34" charset="0"/>
                      </a:endParaRPr>
                    </a:p>
                  </a:txBody>
                  <a:tcPr marL="68580" marR="68580" marT="0" marB="0" anchor="ctr">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6608857"/>
                  </a:ext>
                </a:extLst>
              </a:tr>
              <a:tr h="300226">
                <a:tc>
                  <a:txBody>
                    <a:bodyPr/>
                    <a:lstStyle/>
                    <a:p>
                      <a:pPr marL="0" marR="0" algn="r">
                        <a:spcBef>
                          <a:spcPts val="0"/>
                        </a:spcBef>
                        <a:spcAft>
                          <a:spcPts val="0"/>
                        </a:spcAft>
                      </a:pPr>
                      <a:r>
                        <a:rPr lang="en-US" sz="1200" dirty="0">
                          <a:solidFill>
                            <a:schemeClr val="tx2"/>
                          </a:solidFill>
                          <a:effectLst/>
                        </a:rPr>
                        <a:t>Max IOPS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5.37</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a:solidFill>
                            <a:schemeClr val="tx2"/>
                          </a:solidFill>
                          <a:effectLst/>
                        </a:rPr>
                        <a:t>4.37</a:t>
                      </a:r>
                      <a:endParaRPr lang="en-US" sz="110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3.64</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5.60</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9007993"/>
                  </a:ext>
                </a:extLst>
              </a:tr>
              <a:tr h="300226">
                <a:tc>
                  <a:txBody>
                    <a:bodyPr/>
                    <a:lstStyle/>
                    <a:p>
                      <a:pPr marL="0" marR="0" algn="r">
                        <a:spcBef>
                          <a:spcPts val="0"/>
                        </a:spcBef>
                        <a:spcAft>
                          <a:spcPts val="0"/>
                        </a:spcAft>
                      </a:pPr>
                      <a:r>
                        <a:rPr lang="en-US" sz="1200" dirty="0">
                          <a:solidFill>
                            <a:schemeClr val="tx2"/>
                          </a:solidFill>
                          <a:effectLst/>
                        </a:rPr>
                        <a:t>Max IOPS with latency &lt;1ms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0.73</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0.76</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0.75</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0.85</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1186741"/>
                  </a:ext>
                </a:extLst>
              </a:tr>
              <a:tr h="300226">
                <a:tc>
                  <a:txBody>
                    <a:bodyPr/>
                    <a:lstStyle/>
                    <a:p>
                      <a:pPr marL="0" marR="0" algn="r">
                        <a:spcBef>
                          <a:spcPts val="0"/>
                        </a:spcBef>
                        <a:spcAft>
                          <a:spcPts val="0"/>
                        </a:spcAft>
                      </a:pPr>
                      <a:r>
                        <a:rPr lang="en-US" sz="1200" dirty="0">
                          <a:solidFill>
                            <a:schemeClr val="tx2"/>
                          </a:solidFill>
                          <a:effectLst/>
                        </a:rPr>
                        <a:t>Max IOPS with latency ~1ms</a:t>
                      </a:r>
                      <a:endParaRPr lang="en-US" sz="1100" b="0" dirty="0">
                        <a:solidFill>
                          <a:schemeClr val="tx2"/>
                        </a:solidFill>
                        <a:effectLst/>
                        <a:latin typeface="Calibri" panose="020F0502020204030204" pitchFamily="34" charset="0"/>
                        <a:ea typeface="Calibri" panose="020F0502020204030204" pitchFamily="34" charset="0"/>
                      </a:endParaRPr>
                    </a:p>
                  </a:txBody>
                  <a:tcPr marL="68580" marR="68580" marT="0" marB="0"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a:solidFill>
                            <a:schemeClr val="tx2"/>
                          </a:solidFill>
                          <a:effectLst/>
                        </a:rPr>
                        <a:t>1.15</a:t>
                      </a:r>
                      <a:endParaRPr lang="en-US" sz="110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1.13</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1.14</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algn="r">
                        <a:spcBef>
                          <a:spcPts val="0"/>
                        </a:spcBef>
                        <a:spcAft>
                          <a:spcPts val="0"/>
                        </a:spcAft>
                      </a:pPr>
                      <a:r>
                        <a:rPr lang="en-US" sz="1200" dirty="0">
                          <a:solidFill>
                            <a:schemeClr val="tx2"/>
                          </a:solidFill>
                          <a:effectLst/>
                        </a:rPr>
                        <a:t>1.23</a:t>
                      </a:r>
                      <a:endParaRPr lang="en-US" sz="1100" dirty="0">
                        <a:solidFill>
                          <a:schemeClr val="tx2"/>
                        </a:solidFill>
                        <a:effectLst/>
                        <a:latin typeface="Calibri" panose="020F0502020204030204" pitchFamily="34" charset="0"/>
                        <a:ea typeface="Calibri" panose="020F0502020204030204" pitchFamily="34" charset="0"/>
                      </a:endParaRPr>
                    </a:p>
                  </a:txBody>
                  <a:tcPr marL="68580" marR="68580" marT="0" marB="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2734173"/>
                  </a:ext>
                </a:extLst>
              </a:tr>
            </a:tbl>
          </a:graphicData>
        </a:graphic>
      </p:graphicFrame>
      <p:sp>
        <p:nvSpPr>
          <p:cNvPr id="10" name="Right Arrow 16"/>
          <p:cNvSpPr/>
          <p:nvPr/>
        </p:nvSpPr>
        <p:spPr>
          <a:xfrm>
            <a:off x="4207615" y="1174690"/>
            <a:ext cx="3445682" cy="602855"/>
          </a:xfrm>
          <a:prstGeom prst="rightArrow">
            <a:avLst/>
          </a:prstGeom>
          <a:solidFill>
            <a:schemeClr val="tx1">
              <a:lumMod val="60000"/>
              <a:lumOff val="40000"/>
            </a:schemeClr>
          </a:solidFill>
          <a:ln w="12700" cmpd="sng">
            <a:noFill/>
          </a:ln>
          <a:effectLst/>
        </p:spPr>
        <p:txBody>
          <a:bodyPr wrap="square" lIns="182711" tIns="137033" rIns="137033" bIns="137033" rtlCol="0" anchor="ctr">
            <a:noAutofit/>
          </a:bodyPr>
          <a:lstStyle/>
          <a:p>
            <a:pPr marL="0" marR="0" lvl="0" indent="0" algn="ctr" defTabSz="914400" eaLnBrk="1" fontAlgn="base" latinLnBrk="0" hangingPunct="1">
              <a:lnSpc>
                <a:spcPct val="90000"/>
              </a:lnSpc>
              <a:spcBef>
                <a:spcPts val="599"/>
              </a:spcBef>
              <a:spcAft>
                <a:spcPct val="0"/>
              </a:spcAft>
              <a:buClrTx/>
              <a:buSzTx/>
              <a:buFontTx/>
              <a:buNone/>
              <a:tabLst/>
              <a:defRPr/>
            </a:pPr>
            <a:endParaRPr kumimoji="0" lang="en-US" sz="1399" b="0" i="0" u="none" strike="noStrike" kern="0" cap="none" spc="0" normalizeH="0" baseline="0" noProof="0" dirty="0">
              <a:ln>
                <a:noFill/>
              </a:ln>
              <a:solidFill>
                <a:srgbClr val="FFFFFF"/>
              </a:solidFill>
              <a:effectLst/>
              <a:uLnTx/>
              <a:uFillTx/>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3158" y="1093583"/>
            <a:ext cx="3004457" cy="1071815"/>
          </a:xfrm>
          <a:prstGeom prst="rect">
            <a:avLst/>
          </a:prstGeom>
        </p:spPr>
      </p:pic>
    </p:spTree>
    <p:extLst>
      <p:ext uri="{BB962C8B-B14F-4D97-AF65-F5344CB8AC3E}">
        <p14:creationId xmlns:p14="http://schemas.microsoft.com/office/powerpoint/2010/main" val="26824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7928" y="316761"/>
            <a:ext cx="7947921" cy="472577"/>
          </a:xfrm>
          <a:prstGeom prst="rect">
            <a:avLst/>
          </a:prstGeom>
        </p:spPr>
        <p:txBody>
          <a:bodyPr lIns="0" rIns="0"/>
          <a:lstStyle>
            <a:lvl1pPr algn="l" rtl="0" eaLnBrk="1" fontAlgn="base" hangingPunct="1">
              <a:lnSpc>
                <a:spcPct val="90000"/>
              </a:lnSpc>
              <a:spcBef>
                <a:spcPct val="0"/>
              </a:spcBef>
              <a:spcAft>
                <a:spcPct val="0"/>
              </a:spcAft>
              <a:defRPr sz="2800" b="0" cap="none" baseline="0">
                <a:solidFill>
                  <a:srgbClr val="007DB8"/>
                </a:solidFill>
                <a:latin typeface="Arial" panose="020B0604020202020204" pitchFamily="34" charset="0"/>
                <a:ea typeface="Arial"/>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Dell EMC Unity overview</a:t>
            </a:r>
          </a:p>
        </p:txBody>
      </p:sp>
      <p:sp>
        <p:nvSpPr>
          <p:cNvPr id="3" name="Subtitle 2"/>
          <p:cNvSpPr txBox="1">
            <a:spLocks/>
          </p:cNvSpPr>
          <p:nvPr/>
        </p:nvSpPr>
        <p:spPr>
          <a:xfrm>
            <a:off x="381899" y="686841"/>
            <a:ext cx="7079075" cy="501613"/>
          </a:xfrm>
          <a:prstGeom prst="rect">
            <a:avLst/>
          </a:prstGeom>
        </p:spPr>
        <p:txBody>
          <a:bodyPr lIns="0" rIns="0" anchor="t" anchorCtr="0"/>
          <a:lstStyle>
            <a:lvl1pPr marL="228394" indent="-228394" algn="l" rtl="0" eaLnBrk="1" fontAlgn="base" hangingPunct="1">
              <a:lnSpc>
                <a:spcPct val="100000"/>
              </a:lnSpc>
              <a:spcBef>
                <a:spcPts val="1200"/>
              </a:spcBef>
              <a:spcAft>
                <a:spcPts val="0"/>
              </a:spcAft>
              <a:buClr>
                <a:srgbClr val="AAAAAA"/>
              </a:buClr>
              <a:buFont typeface="Arial" pitchFamily="34" charset="0"/>
              <a:buNone/>
              <a:defRPr lang="en-US" sz="1400" b="1" dirty="0" smtClean="0">
                <a:solidFill>
                  <a:srgbClr val="000000"/>
                </a:solidFill>
                <a:latin typeface="Arial" panose="020B0604020202020204" pitchFamily="34" charset="0"/>
                <a:ea typeface="Arial"/>
                <a:cs typeface="Arial" panose="020B0604020202020204" pitchFamily="34" charset="0"/>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defTabSz="457189">
              <a:spcBef>
                <a:spcPct val="0"/>
              </a:spcBef>
              <a:spcAft>
                <a:spcPct val="0"/>
              </a:spcAft>
              <a:defRPr/>
            </a:pPr>
            <a:r>
              <a:rPr lang="en-US" sz="2000" b="0" dirty="0">
                <a:solidFill>
                  <a:schemeClr val="tx1">
                    <a:lumMod val="40000"/>
                    <a:lumOff val="60000"/>
                  </a:schemeClr>
                </a:solidFill>
                <a:latin typeface="Arial" charset="0"/>
                <a:ea typeface="+mn-ea"/>
                <a:cs typeface="+mn-cs"/>
              </a:rPr>
              <a:t>Optimized for All-Flash simplicity, performance, cloud</a:t>
            </a:r>
          </a:p>
        </p:txBody>
      </p:sp>
      <p:sp>
        <p:nvSpPr>
          <p:cNvPr id="14" name="Rectangle 13"/>
          <p:cNvSpPr/>
          <p:nvPr/>
        </p:nvSpPr>
        <p:spPr>
          <a:xfrm>
            <a:off x="6096695" y="1475434"/>
            <a:ext cx="3010434" cy="2954655"/>
          </a:xfrm>
          <a:prstGeom prst="rect">
            <a:avLst/>
          </a:prstGeom>
        </p:spPr>
        <p:txBody>
          <a:bodyPr wrap="square">
            <a:spAutoFit/>
          </a:bodyPr>
          <a:lstStyle/>
          <a:p>
            <a:pPr indent="231775">
              <a:buClr>
                <a:srgbClr val="007DB8"/>
              </a:buClr>
              <a:defRPr/>
            </a:pPr>
            <a:r>
              <a:rPr lang="en-US" sz="1100" b="1" kern="0" dirty="0">
                <a:solidFill>
                  <a:schemeClr val="tx2"/>
                </a:solidFill>
              </a:rPr>
              <a:t>INVESTMENT PROTECTIION</a:t>
            </a:r>
          </a:p>
          <a:p>
            <a:pPr marL="346075" lvl="1" indent="-117475">
              <a:buClr>
                <a:schemeClr val="tx2"/>
              </a:buClr>
              <a:buFont typeface="Arial" panose="020B0604020202020204" pitchFamily="34" charset="0"/>
              <a:buChar char="•"/>
              <a:defRPr/>
            </a:pPr>
            <a:r>
              <a:rPr lang="en-US" sz="1100" kern="0" dirty="0">
                <a:solidFill>
                  <a:schemeClr val="tx2"/>
                </a:solidFill>
              </a:rPr>
              <a:t>Built-in block &amp; file data migrations</a:t>
            </a:r>
          </a:p>
          <a:p>
            <a:pPr marL="346075" lvl="1" indent="-117475">
              <a:buClr>
                <a:schemeClr val="tx2"/>
              </a:buClr>
              <a:buFont typeface="Arial" panose="020B0604020202020204" pitchFamily="34" charset="0"/>
              <a:buChar char="•"/>
              <a:defRPr/>
            </a:pPr>
            <a:r>
              <a:rPr lang="en-US" sz="1100" kern="0" dirty="0">
                <a:solidFill>
                  <a:schemeClr val="tx2"/>
                </a:solidFill>
              </a:rPr>
              <a:t>Online Data-in-Place upgrades</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2-Way NDMP</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Third Party Data Migrations</a:t>
            </a:r>
          </a:p>
          <a:p>
            <a:pPr indent="231775">
              <a:buClr>
                <a:srgbClr val="007DB8"/>
              </a:buClr>
              <a:defRPr/>
            </a:pPr>
            <a:endParaRPr lang="en-US" sz="600" b="1" kern="0" dirty="0">
              <a:solidFill>
                <a:schemeClr val="tx2"/>
              </a:solidFill>
            </a:endParaRPr>
          </a:p>
          <a:p>
            <a:pPr indent="231775">
              <a:buClr>
                <a:srgbClr val="007DB8"/>
              </a:buClr>
              <a:defRPr/>
            </a:pPr>
            <a:r>
              <a:rPr lang="en-US" sz="1100" b="1" kern="0" dirty="0">
                <a:solidFill>
                  <a:schemeClr val="tx2"/>
                </a:solidFill>
              </a:rPr>
              <a:t>ALL INCLUSIVE SOFTWARE</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Unified inline data reduction</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Full unified replication suite</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Data protection features</a:t>
            </a:r>
          </a:p>
          <a:p>
            <a:pPr marL="346075" marR="0" lvl="1" indent="-117475" defTabSz="914400" eaLnBrk="1" latinLnBrk="0" hangingPunct="1">
              <a:lnSpc>
                <a:spcPct val="100000"/>
              </a:lnSpc>
              <a:buClr>
                <a:schemeClr val="tx2"/>
              </a:buClr>
              <a:buSzTx/>
              <a:buFont typeface="Arial" panose="020B0604020202020204" pitchFamily="34" charset="0"/>
              <a:buChar char="•"/>
              <a:tabLst/>
              <a:defRPr/>
            </a:pPr>
            <a:r>
              <a:rPr lang="en-US" sz="1100" kern="0" dirty="0">
                <a:solidFill>
                  <a:schemeClr val="tx2"/>
                </a:solidFill>
              </a:rPr>
              <a:t>Dynamic pools</a:t>
            </a:r>
          </a:p>
          <a:p>
            <a:pPr marL="346075" marR="0" lvl="1" indent="-117475" defTabSz="914400" eaLnBrk="1" latinLnBrk="0" hangingPunct="1">
              <a:lnSpc>
                <a:spcPct val="100000"/>
              </a:lnSpc>
              <a:buClr>
                <a:srgbClr val="007DB8"/>
              </a:buClr>
              <a:buSzTx/>
              <a:buFont typeface="Arial" panose="020B0604020202020204" pitchFamily="34" charset="0"/>
              <a:buChar char="•"/>
              <a:tabLst/>
              <a:defRPr/>
            </a:pPr>
            <a:endParaRPr lang="en-US" sz="300" kern="0" dirty="0">
              <a:solidFill>
                <a:schemeClr val="tx2"/>
              </a:solidFill>
            </a:endParaRPr>
          </a:p>
          <a:p>
            <a:pPr marR="0" lvl="0" indent="231775" defTabSz="914400" eaLnBrk="1" fontAlgn="base" latinLnBrk="0" hangingPunct="1">
              <a:lnSpc>
                <a:spcPct val="100000"/>
              </a:lnSpc>
              <a:spcBef>
                <a:spcPct val="0"/>
              </a:spcBef>
              <a:spcAft>
                <a:spcPct val="0"/>
              </a:spcAft>
              <a:buClr>
                <a:srgbClr val="007DB8"/>
              </a:buClr>
              <a:buSzTx/>
              <a:buFontTx/>
              <a:buNone/>
              <a:tabLst/>
              <a:defRPr/>
            </a:pPr>
            <a:endParaRPr lang="en-US" sz="600" b="1" kern="0" dirty="0">
              <a:solidFill>
                <a:schemeClr val="tx2"/>
              </a:solidFill>
            </a:endParaRPr>
          </a:p>
          <a:p>
            <a:pPr marR="0" lvl="0" indent="231775" defTabSz="914400" eaLnBrk="1" fontAlgn="base" latinLnBrk="0" hangingPunct="1">
              <a:lnSpc>
                <a:spcPct val="100000"/>
              </a:lnSpc>
              <a:spcBef>
                <a:spcPct val="0"/>
              </a:spcBef>
              <a:spcAft>
                <a:spcPct val="0"/>
              </a:spcAft>
              <a:buClr>
                <a:srgbClr val="007DB8"/>
              </a:buClr>
              <a:buSzTx/>
              <a:buFontTx/>
              <a:buNone/>
              <a:tabLst/>
              <a:defRPr/>
            </a:pPr>
            <a:r>
              <a:rPr lang="en-US" sz="1100" b="1" kern="0" dirty="0">
                <a:solidFill>
                  <a:schemeClr val="tx2"/>
                </a:solidFill>
              </a:rPr>
              <a:t>CLOUD INTEGRATIONS</a:t>
            </a:r>
          </a:p>
          <a:p>
            <a:pPr marL="346075" lvl="1" indent="-117475">
              <a:buClr>
                <a:schemeClr val="tx2"/>
              </a:buClr>
              <a:buFont typeface="Arial" panose="020B0604020202020204" pitchFamily="34" charset="0"/>
              <a:buChar char="•"/>
              <a:defRPr/>
            </a:pPr>
            <a:r>
              <a:rPr lang="en-US" sz="1100" kern="0" dirty="0">
                <a:solidFill>
                  <a:schemeClr val="tx2"/>
                </a:solidFill>
              </a:rPr>
              <a:t>Software Defined Storage in the Cloud</a:t>
            </a:r>
          </a:p>
          <a:p>
            <a:pPr marL="346075" lvl="1" indent="-117475">
              <a:buClr>
                <a:schemeClr val="tx2"/>
              </a:buClr>
              <a:buFont typeface="Arial" panose="020B0604020202020204" pitchFamily="34" charset="0"/>
              <a:buChar char="•"/>
              <a:defRPr/>
            </a:pPr>
            <a:r>
              <a:rPr lang="en-US" sz="1100" kern="0" dirty="0">
                <a:solidFill>
                  <a:schemeClr val="tx2"/>
                </a:solidFill>
              </a:rPr>
              <a:t>File </a:t>
            </a:r>
            <a:r>
              <a:rPr lang="en-US" sz="1100" kern="0" dirty="0" err="1">
                <a:solidFill>
                  <a:schemeClr val="tx2"/>
                </a:solidFill>
              </a:rPr>
              <a:t>tiering</a:t>
            </a:r>
            <a:r>
              <a:rPr lang="en-US" sz="1100" kern="0" dirty="0">
                <a:solidFill>
                  <a:schemeClr val="tx2"/>
                </a:solidFill>
              </a:rPr>
              <a:t> &amp; block snapshot archiving</a:t>
            </a:r>
          </a:p>
          <a:p>
            <a:pPr marL="346075" lvl="1" indent="-117475">
              <a:buClr>
                <a:schemeClr val="tx2"/>
              </a:buClr>
              <a:buFont typeface="Arial" panose="020B0604020202020204" pitchFamily="34" charset="0"/>
              <a:buChar char="•"/>
              <a:defRPr/>
            </a:pPr>
            <a:r>
              <a:rPr lang="en-US" sz="1100" kern="0" dirty="0">
                <a:solidFill>
                  <a:schemeClr val="tx2"/>
                </a:solidFill>
              </a:rPr>
              <a:t>Cloud-based storage analytics</a:t>
            </a:r>
          </a:p>
          <a:p>
            <a:pPr marL="346075" lvl="1" indent="-117475">
              <a:buClr>
                <a:schemeClr val="tx2"/>
              </a:buClr>
              <a:buFont typeface="Arial" panose="020B0604020202020204" pitchFamily="34" charset="0"/>
              <a:buChar char="•"/>
              <a:defRPr/>
            </a:pPr>
            <a:r>
              <a:rPr lang="en-US" sz="1100" kern="0" dirty="0">
                <a:solidFill>
                  <a:schemeClr val="tx2"/>
                </a:solidFill>
              </a:rPr>
              <a:t>Validated with VCF Building Block</a:t>
            </a:r>
          </a:p>
          <a:p>
            <a:pPr marL="229981" marR="0" lvl="1" defTabSz="914400" eaLnBrk="1" latinLnBrk="0" hangingPunct="1">
              <a:lnSpc>
                <a:spcPct val="100000"/>
              </a:lnSpc>
              <a:buClr>
                <a:srgbClr val="007DB8"/>
              </a:buClr>
              <a:buSzTx/>
              <a:tabLst/>
              <a:defRPr/>
            </a:pPr>
            <a:endParaRPr lang="en-US" sz="600" b="1" kern="0" dirty="0">
              <a:solidFill>
                <a:schemeClr val="tx2"/>
              </a:solidFill>
            </a:endParaRPr>
          </a:p>
        </p:txBody>
      </p:sp>
      <p:sp>
        <p:nvSpPr>
          <p:cNvPr id="41" name="Rectangle 40"/>
          <p:cNvSpPr/>
          <p:nvPr/>
        </p:nvSpPr>
        <p:spPr>
          <a:xfrm>
            <a:off x="123542" y="1475434"/>
            <a:ext cx="3379168" cy="3077766"/>
          </a:xfrm>
          <a:prstGeom prst="rect">
            <a:avLst/>
          </a:prstGeom>
        </p:spPr>
        <p:txBody>
          <a:bodyPr wrap="square">
            <a:spAutoFit/>
          </a:bodyPr>
          <a:lstStyle/>
          <a:p>
            <a:pPr indent="231775">
              <a:buClr>
                <a:srgbClr val="007DB8"/>
              </a:buClr>
              <a:defRPr/>
            </a:pPr>
            <a:r>
              <a:rPr lang="en-US" sz="1100" b="1" kern="0" dirty="0">
                <a:solidFill>
                  <a:schemeClr val="tx2"/>
                </a:solidFill>
              </a:rPr>
              <a:t>MORE POWER </a:t>
            </a:r>
          </a:p>
          <a:p>
            <a:pPr marL="346075" lvl="1" indent="-117475">
              <a:buClr>
                <a:schemeClr val="tx2"/>
              </a:buClr>
              <a:buFont typeface="Arial" panose="020B0604020202020204" pitchFamily="34" charset="0"/>
              <a:buChar char="•"/>
              <a:defRPr/>
            </a:pPr>
            <a:r>
              <a:rPr lang="en-US" sz="1100" kern="0" dirty="0">
                <a:solidFill>
                  <a:schemeClr val="tx2"/>
                </a:solidFill>
              </a:rPr>
              <a:t>4 All Flash Intel Broadwell models  </a:t>
            </a:r>
          </a:p>
          <a:p>
            <a:pPr marL="346075" lvl="1" indent="-117475">
              <a:buClr>
                <a:schemeClr val="tx2"/>
              </a:buClr>
              <a:buFont typeface="Arial" panose="020B0604020202020204" pitchFamily="34" charset="0"/>
              <a:buChar char="•"/>
              <a:defRPr/>
            </a:pPr>
            <a:r>
              <a:rPr lang="en-US" sz="1100" kern="0" dirty="0">
                <a:solidFill>
                  <a:schemeClr val="tx2"/>
                </a:solidFill>
              </a:rPr>
              <a:t>More cores; more memory</a:t>
            </a:r>
          </a:p>
          <a:p>
            <a:pPr marL="346075" lvl="1" indent="-117475">
              <a:buClr>
                <a:schemeClr val="tx2"/>
              </a:buClr>
              <a:buFont typeface="Arial" panose="020B0604020202020204" pitchFamily="34" charset="0"/>
              <a:buChar char="•"/>
              <a:defRPr/>
            </a:pPr>
            <a:r>
              <a:rPr lang="en-US" sz="1100" kern="0" dirty="0">
                <a:solidFill>
                  <a:schemeClr val="tx2"/>
                </a:solidFill>
              </a:rPr>
              <a:t>613TBe per rack unit All-Flash density</a:t>
            </a:r>
          </a:p>
          <a:p>
            <a:pPr lvl="0">
              <a:buClr>
                <a:srgbClr val="007DB8"/>
              </a:buClr>
              <a:defRPr/>
            </a:pPr>
            <a:endParaRPr lang="en-US" sz="600" b="1" kern="0" dirty="0">
              <a:solidFill>
                <a:schemeClr val="tx2"/>
              </a:solidFill>
            </a:endParaRPr>
          </a:p>
          <a:p>
            <a:pPr indent="231775">
              <a:buClr>
                <a:srgbClr val="007DB8"/>
              </a:buClr>
              <a:defRPr/>
            </a:pPr>
            <a:r>
              <a:rPr lang="en-US" sz="1100" b="1" kern="0" dirty="0">
                <a:solidFill>
                  <a:schemeClr val="tx2"/>
                </a:solidFill>
              </a:rPr>
              <a:t>MORE FILE POWER</a:t>
            </a:r>
          </a:p>
          <a:p>
            <a:pPr marL="346075" lvl="1" indent="-117475">
              <a:buClr>
                <a:schemeClr val="tx2"/>
              </a:buClr>
              <a:buFont typeface="Arial" panose="020B0604020202020204" pitchFamily="34" charset="0"/>
              <a:buChar char="•"/>
              <a:defRPr/>
            </a:pPr>
            <a:r>
              <a:rPr lang="en-US" sz="1100" kern="0" dirty="0">
                <a:solidFill>
                  <a:schemeClr val="tx2"/>
                </a:solidFill>
              </a:rPr>
              <a:t>256TB File System</a:t>
            </a:r>
          </a:p>
          <a:p>
            <a:pPr marL="346075" lvl="1" indent="-117475">
              <a:buClr>
                <a:schemeClr val="tx2"/>
              </a:buClr>
              <a:buFont typeface="Arial" panose="020B0604020202020204" pitchFamily="34" charset="0"/>
              <a:buChar char="•"/>
              <a:defRPr/>
            </a:pPr>
            <a:r>
              <a:rPr lang="en-US" sz="1100" kern="0" dirty="0">
                <a:solidFill>
                  <a:schemeClr val="tx2"/>
                </a:solidFill>
              </a:rPr>
              <a:t>Sync/</a:t>
            </a:r>
            <a:r>
              <a:rPr lang="en-US" sz="1100" kern="0" dirty="0" err="1">
                <a:solidFill>
                  <a:schemeClr val="tx2"/>
                </a:solidFill>
              </a:rPr>
              <a:t>Async</a:t>
            </a:r>
            <a:r>
              <a:rPr lang="en-US" sz="1100" kern="0" dirty="0">
                <a:solidFill>
                  <a:schemeClr val="tx2"/>
                </a:solidFill>
              </a:rPr>
              <a:t> file replication</a:t>
            </a:r>
          </a:p>
          <a:p>
            <a:pPr marL="346075" lvl="1" indent="-117475">
              <a:buClr>
                <a:schemeClr val="tx2"/>
              </a:buClr>
              <a:buFont typeface="Arial" panose="020B0604020202020204" pitchFamily="34" charset="0"/>
              <a:buChar char="•"/>
              <a:defRPr/>
            </a:pPr>
            <a:r>
              <a:rPr lang="en-US" sz="1100" kern="0" dirty="0" err="1">
                <a:solidFill>
                  <a:schemeClr val="tx2"/>
                </a:solidFill>
              </a:rPr>
              <a:t>Metrosync</a:t>
            </a:r>
            <a:r>
              <a:rPr lang="en-US" sz="1100" kern="0" dirty="0">
                <a:solidFill>
                  <a:schemeClr val="tx2"/>
                </a:solidFill>
              </a:rPr>
              <a:t> Manager </a:t>
            </a:r>
          </a:p>
          <a:p>
            <a:pPr marL="346075" lvl="1" indent="-117475">
              <a:buClr>
                <a:schemeClr val="tx2"/>
              </a:buClr>
              <a:buFont typeface="Arial" panose="020B0604020202020204" pitchFamily="34" charset="0"/>
              <a:buChar char="•"/>
              <a:defRPr/>
            </a:pPr>
            <a:r>
              <a:rPr lang="en-US" sz="1100" kern="0" dirty="0">
                <a:solidFill>
                  <a:schemeClr val="tx2"/>
                </a:solidFill>
              </a:rPr>
              <a:t>File Level Protection</a:t>
            </a:r>
          </a:p>
          <a:p>
            <a:pPr marL="0" lvl="1">
              <a:buClr>
                <a:srgbClr val="007DB8"/>
              </a:buClr>
              <a:defRPr/>
            </a:pPr>
            <a:endParaRPr lang="en-US" sz="600" kern="0" dirty="0">
              <a:solidFill>
                <a:schemeClr val="tx2"/>
              </a:solidFill>
            </a:endParaRPr>
          </a:p>
          <a:p>
            <a:pPr indent="231775">
              <a:buClr>
                <a:srgbClr val="007DB8"/>
              </a:buClr>
              <a:defRPr/>
            </a:pPr>
            <a:r>
              <a:rPr lang="en-US" sz="1100" b="1" kern="0" dirty="0">
                <a:solidFill>
                  <a:schemeClr val="tx2"/>
                </a:solidFill>
              </a:rPr>
              <a:t>INTEGRATED COPY DATA MANAGEMENT</a:t>
            </a:r>
          </a:p>
          <a:p>
            <a:pPr marL="346075" lvl="1" indent="-117475">
              <a:buClr>
                <a:schemeClr val="tx2"/>
              </a:buClr>
              <a:buFont typeface="Arial" panose="020B0604020202020204" pitchFamily="34" charset="0"/>
              <a:buChar char="•"/>
              <a:defRPr/>
            </a:pPr>
            <a:r>
              <a:rPr lang="en-US" sz="1100" kern="0" dirty="0">
                <a:solidFill>
                  <a:schemeClr val="tx2"/>
                </a:solidFill>
              </a:rPr>
              <a:t>AppSync support</a:t>
            </a:r>
          </a:p>
          <a:p>
            <a:pPr marL="346075" lvl="1" indent="-117475">
              <a:buClr>
                <a:schemeClr val="tx2"/>
              </a:buClr>
              <a:buFont typeface="Arial" panose="020B0604020202020204" pitchFamily="34" charset="0"/>
              <a:buChar char="•"/>
              <a:defRPr/>
            </a:pPr>
            <a:r>
              <a:rPr lang="en-US" sz="1100" kern="0" dirty="0">
                <a:solidFill>
                  <a:schemeClr val="tx2"/>
                </a:solidFill>
              </a:rPr>
              <a:t>Snapshot mobility </a:t>
            </a:r>
          </a:p>
          <a:p>
            <a:pPr marL="346075" lvl="1" indent="-117475">
              <a:buClr>
                <a:schemeClr val="tx2"/>
              </a:buClr>
              <a:buFont typeface="Arial" panose="020B0604020202020204" pitchFamily="34" charset="0"/>
              <a:buChar char="•"/>
              <a:defRPr/>
            </a:pPr>
            <a:r>
              <a:rPr lang="en-US" sz="1100" kern="0" dirty="0">
                <a:solidFill>
                  <a:schemeClr val="tx2"/>
                </a:solidFill>
              </a:rPr>
              <a:t>Thin Clones</a:t>
            </a:r>
          </a:p>
          <a:p>
            <a:pPr indent="231775">
              <a:buClr>
                <a:srgbClr val="007DB8"/>
              </a:buClr>
              <a:defRPr/>
            </a:pPr>
            <a:endParaRPr lang="en-US" sz="600" b="1" kern="0" dirty="0">
              <a:solidFill>
                <a:schemeClr val="tx2"/>
              </a:solidFill>
            </a:endParaRPr>
          </a:p>
          <a:p>
            <a:pPr indent="231775">
              <a:buClr>
                <a:srgbClr val="007DB8"/>
              </a:buClr>
              <a:defRPr/>
            </a:pPr>
            <a:r>
              <a:rPr lang="en-US" sz="1100" b="1" kern="0" dirty="0">
                <a:solidFill>
                  <a:schemeClr val="tx2"/>
                </a:solidFill>
              </a:rPr>
              <a:t>SECURE </a:t>
            </a:r>
          </a:p>
          <a:p>
            <a:pPr marL="346075" lvl="1" indent="-117475">
              <a:buClr>
                <a:schemeClr val="tx2"/>
              </a:buClr>
              <a:buFont typeface="Arial" panose="020B0604020202020204" pitchFamily="34" charset="0"/>
              <a:buChar char="•"/>
              <a:defRPr/>
            </a:pPr>
            <a:r>
              <a:rPr lang="en-US" sz="1100" kern="0" dirty="0">
                <a:solidFill>
                  <a:schemeClr val="tx2"/>
                </a:solidFill>
              </a:rPr>
              <a:t>D@RE internal &amp; external key </a:t>
            </a:r>
            <a:r>
              <a:rPr lang="en-US" sz="1100" kern="0" dirty="0" err="1">
                <a:solidFill>
                  <a:schemeClr val="tx2"/>
                </a:solidFill>
              </a:rPr>
              <a:t>mgmt</a:t>
            </a:r>
            <a:endParaRPr lang="en-US" sz="1100" kern="0" dirty="0">
              <a:solidFill>
                <a:schemeClr val="tx2"/>
              </a:solidFill>
            </a:endParaRPr>
          </a:p>
          <a:p>
            <a:pPr marL="346075" lvl="1" indent="-117475">
              <a:buClr>
                <a:schemeClr val="tx2"/>
              </a:buClr>
              <a:buFont typeface="Arial" panose="020B0604020202020204" pitchFamily="34" charset="0"/>
              <a:buChar char="•"/>
              <a:defRPr/>
            </a:pPr>
            <a:r>
              <a:rPr lang="en-US" sz="1100" kern="0" dirty="0">
                <a:solidFill>
                  <a:schemeClr val="tx2"/>
                </a:solidFill>
              </a:rPr>
              <a:t>DOD approved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421"/>
          <a:stretch/>
        </p:blipFill>
        <p:spPr>
          <a:xfrm>
            <a:off x="3481933" y="1685347"/>
            <a:ext cx="2468690" cy="1693255"/>
          </a:xfrm>
          <a:prstGeom prst="rect">
            <a:avLst/>
          </a:prstGeom>
        </p:spPr>
      </p:pic>
      <p:grpSp>
        <p:nvGrpSpPr>
          <p:cNvPr id="5" name="Group 4"/>
          <p:cNvGrpSpPr/>
          <p:nvPr/>
        </p:nvGrpSpPr>
        <p:grpSpPr>
          <a:xfrm>
            <a:off x="3415936" y="3457417"/>
            <a:ext cx="2595552" cy="590545"/>
            <a:chOff x="3423760" y="3604094"/>
            <a:chExt cx="2595552" cy="590545"/>
          </a:xfrm>
        </p:grpSpPr>
        <p:sp>
          <p:nvSpPr>
            <p:cNvPr id="44" name="TextBox 43"/>
            <p:cNvSpPr txBox="1"/>
            <p:nvPr/>
          </p:nvSpPr>
          <p:spPr>
            <a:xfrm>
              <a:off x="3423760" y="3604094"/>
              <a:ext cx="2595552" cy="263134"/>
            </a:xfrm>
            <a:prstGeom prst="rect">
              <a:avLst/>
            </a:prstGeom>
            <a:noFill/>
            <a:ln>
              <a:solidFill>
                <a:schemeClr val="bg1"/>
              </a:solidFill>
            </a:ln>
          </p:spPr>
          <p:txBody>
            <a:bodyPr wrap="square" rtlCol="0">
              <a:spAutoFit/>
            </a:bodyPr>
            <a:lstStyle/>
            <a:p>
              <a:pPr marL="0" marR="0" lvl="0" indent="0" algn="ctr" defTabSz="456695"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2"/>
                  </a:solidFill>
                  <a:effectLst/>
                  <a:uLnTx/>
                  <a:uFillTx/>
                </a:rPr>
                <a:t>100% UNIFIED</a:t>
              </a:r>
            </a:p>
          </p:txBody>
        </p:sp>
        <p:sp>
          <p:nvSpPr>
            <p:cNvPr id="45" name="TextBox 44"/>
            <p:cNvSpPr txBox="1"/>
            <p:nvPr/>
          </p:nvSpPr>
          <p:spPr>
            <a:xfrm>
              <a:off x="3423760" y="3933029"/>
              <a:ext cx="2595552" cy="261610"/>
            </a:xfrm>
            <a:prstGeom prst="rect">
              <a:avLst/>
            </a:prstGeom>
            <a:noFill/>
            <a:ln>
              <a:solidFill>
                <a:schemeClr val="bg1"/>
              </a:solidFill>
            </a:ln>
          </p:spPr>
          <p:txBody>
            <a:bodyPr wrap="square" rtlCol="0">
              <a:spAutoFit/>
            </a:bodyPr>
            <a:lstStyle/>
            <a:p>
              <a:pPr marL="0" marR="0" lvl="0" indent="0" algn="ctr" defTabSz="456695"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chemeClr val="tx2"/>
                  </a:solidFill>
                  <a:effectLst/>
                  <a:uLnTx/>
                  <a:uFillTx/>
                </a:rPr>
                <a:t>SIMPLE TO SETUP, MANAGE &amp; USE</a:t>
              </a:r>
            </a:p>
          </p:txBody>
        </p:sp>
      </p:grpSp>
    </p:spTree>
    <p:extLst>
      <p:ext uri="{BB962C8B-B14F-4D97-AF65-F5344CB8AC3E}">
        <p14:creationId xmlns:p14="http://schemas.microsoft.com/office/powerpoint/2010/main" val="181852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336665" y="1172028"/>
            <a:ext cx="2681835" cy="875860"/>
          </a:xfrm>
          <a:prstGeom prst="roundRect">
            <a:avLst/>
          </a:prstGeom>
          <a:solidFill>
            <a:schemeClr val="tx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algn="l" rotWithShape="0">
              <a:prstClr val="black">
                <a:alpha val="40000"/>
              </a:prstClr>
            </a:outerShdw>
          </a:effectLst>
        </p:spPr>
        <p:txBody>
          <a:bodyPr wrap="square" lIns="137160" tIns="102870" rIns="102870" bIns="102870" rtlCol="0" anchor="t" anchorCtr="0">
            <a:no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650" b="1" i="0" u="none" strike="noStrike" kern="1200" cap="none" spc="0" normalizeH="0" baseline="0" noProof="0" dirty="0">
                <a:ln>
                  <a:noFill/>
                </a:ln>
                <a:solidFill>
                  <a:srgbClr val="000000"/>
                </a:solidFill>
                <a:effectLst/>
                <a:uLnTx/>
                <a:uFillTx/>
                <a:latin typeface="Arial"/>
                <a:ea typeface="+mn-ea"/>
                <a:cs typeface="+mn-cs"/>
              </a:rPr>
              <a:t>Peace of mind</a:t>
            </a:r>
          </a:p>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Arial"/>
                <a:ea typeface="+mn-ea"/>
                <a:cs typeface="+mn-cs"/>
              </a:rPr>
              <a:t>No hidden costs or fees</a:t>
            </a:r>
          </a:p>
        </p:txBody>
      </p:sp>
      <p:sp>
        <p:nvSpPr>
          <p:cNvPr id="11" name="Rectangle: Rounded Corners 10"/>
          <p:cNvSpPr/>
          <p:nvPr/>
        </p:nvSpPr>
        <p:spPr>
          <a:xfrm>
            <a:off x="6078979" y="1156673"/>
            <a:ext cx="2737520" cy="906569"/>
          </a:xfrm>
          <a:prstGeom prst="roundRect">
            <a:avLst/>
          </a:prstGeom>
          <a:solidFill>
            <a:schemeClr val="tx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algn="l" rotWithShape="0">
              <a:prstClr val="black">
                <a:alpha val="40000"/>
              </a:prstClr>
            </a:outerShdw>
          </a:effectLst>
        </p:spPr>
        <p:txBody>
          <a:bodyPr wrap="square" lIns="137160" tIns="102870" rIns="102870" bIns="102870" rtlCol="0" anchor="t" anchorCtr="0">
            <a:no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650" b="1" i="0" u="none" strike="noStrike" kern="1200" cap="none" spc="0" normalizeH="0" baseline="0" noProof="0" dirty="0">
                <a:ln>
                  <a:noFill/>
                </a:ln>
                <a:solidFill>
                  <a:srgbClr val="000000"/>
                </a:solidFill>
                <a:effectLst/>
                <a:uLnTx/>
                <a:uFillTx/>
                <a:latin typeface="Arial"/>
                <a:ea typeface="+mn-ea"/>
                <a:cs typeface="+mn-cs"/>
              </a:rPr>
              <a:t>A Path forward</a:t>
            </a:r>
          </a:p>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Arial"/>
                <a:ea typeface="+mn-ea"/>
                <a:cs typeface="+mn-cs"/>
              </a:rPr>
              <a:t>You will be ready for the future</a:t>
            </a:r>
          </a:p>
        </p:txBody>
      </p:sp>
      <p:sp>
        <p:nvSpPr>
          <p:cNvPr id="12" name="Rectangle: Rounded Corners 11"/>
          <p:cNvSpPr/>
          <p:nvPr/>
        </p:nvSpPr>
        <p:spPr>
          <a:xfrm>
            <a:off x="3174738" y="1172027"/>
            <a:ext cx="2756919" cy="875859"/>
          </a:xfrm>
          <a:prstGeom prst="roundRect">
            <a:avLst/>
          </a:prstGeom>
          <a:solidFill>
            <a:schemeClr val="tx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algn="l" rotWithShape="0">
              <a:prstClr val="black">
                <a:alpha val="40000"/>
              </a:prstClr>
            </a:outerShdw>
          </a:effectLst>
        </p:spPr>
        <p:txBody>
          <a:bodyPr wrap="square" lIns="137160" tIns="102870" rIns="102870" bIns="102870" rtlCol="0" anchor="t" anchorCtr="0">
            <a:noAutofit/>
          </a:bodyPr>
          <a:lstStyle/>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650" b="1" i="0" u="none" strike="noStrike" kern="1200" cap="none" spc="0" normalizeH="0" baseline="0" noProof="0" dirty="0">
                <a:ln>
                  <a:noFill/>
                </a:ln>
                <a:solidFill>
                  <a:srgbClr val="000000"/>
                </a:solidFill>
                <a:effectLst/>
                <a:uLnTx/>
                <a:uFillTx/>
                <a:latin typeface="Arial"/>
                <a:ea typeface="+mn-ea"/>
                <a:cs typeface="+mn-cs"/>
              </a:rPr>
              <a:t>Investment Protection</a:t>
            </a:r>
          </a:p>
          <a:p>
            <a:pPr marL="0" marR="0" lvl="0" indent="0" algn="ctr" defTabSz="685800" rtl="0" eaLnBrk="1" fontAlgn="auto" latinLnBrk="0" hangingPunct="1">
              <a:lnSpc>
                <a:spcPct val="90000"/>
              </a:lnSpc>
              <a:spcBef>
                <a:spcPts val="45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Arial"/>
                <a:ea typeface="+mn-ea"/>
                <a:cs typeface="+mn-cs"/>
              </a:rPr>
              <a:t>Lowering the risk of your investment</a:t>
            </a:r>
          </a:p>
          <a:p>
            <a:pPr marL="0" marR="0" lvl="0" indent="0" algn="ctr" defTabSz="685800" rtl="0" eaLnBrk="1" fontAlgn="auto" latinLnBrk="0" hangingPunct="1">
              <a:lnSpc>
                <a:spcPct val="90000"/>
              </a:lnSpc>
              <a:spcBef>
                <a:spcPts val="450"/>
              </a:spcBef>
              <a:spcAft>
                <a:spcPts val="0"/>
              </a:spcAft>
              <a:buClrTx/>
              <a:buSzTx/>
              <a:buFontTx/>
              <a:buNone/>
              <a:tabLst/>
              <a:defRPr/>
            </a:pPr>
            <a:endParaRPr kumimoji="0" lang="en-US" sz="165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Straight Connector 13"/>
          <p:cNvCxnSpPr/>
          <p:nvPr/>
        </p:nvCxnSpPr>
        <p:spPr>
          <a:xfrm flipV="1">
            <a:off x="3236595" y="1533757"/>
            <a:ext cx="2567940" cy="15240"/>
          </a:xfrm>
          <a:prstGeom prst="line">
            <a:avLst/>
          </a:prstGeom>
          <a:ln>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67579" y="1541377"/>
            <a:ext cx="2560320" cy="0"/>
          </a:xfrm>
          <a:prstGeom prst="line">
            <a:avLst/>
          </a:prstGeom>
          <a:ln>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96049" y="1545187"/>
            <a:ext cx="2568293" cy="3689"/>
          </a:xfrm>
          <a:prstGeom prst="line">
            <a:avLst/>
          </a:prstGeom>
          <a:ln>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773" y="120663"/>
            <a:ext cx="4386830" cy="875382"/>
          </a:xfrm>
          <a:prstGeom prst="rect">
            <a:avLst/>
          </a:prstGeom>
        </p:spPr>
      </p:pic>
      <p:grpSp>
        <p:nvGrpSpPr>
          <p:cNvPr id="29" name="Group 28"/>
          <p:cNvGrpSpPr/>
          <p:nvPr/>
        </p:nvGrpSpPr>
        <p:grpSpPr>
          <a:xfrm>
            <a:off x="491533" y="2183340"/>
            <a:ext cx="1705079" cy="1281073"/>
            <a:chOff x="1253534" y="1805528"/>
            <a:chExt cx="3546325" cy="2625014"/>
          </a:xfrm>
        </p:grpSpPr>
        <p:sp>
          <p:nvSpPr>
            <p:cNvPr id="30" name="TextBox 29"/>
            <p:cNvSpPr txBox="1"/>
            <p:nvPr/>
          </p:nvSpPr>
          <p:spPr>
            <a:xfrm>
              <a:off x="1253534" y="3773082"/>
              <a:ext cx="3546325" cy="657460"/>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3-YEAR SATISFACTION GUARANTEE</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520" y="1805528"/>
              <a:ext cx="2652575" cy="1967357"/>
            </a:xfrm>
            <a:prstGeom prst="rect">
              <a:avLst/>
            </a:prstGeom>
          </p:spPr>
        </p:pic>
      </p:grpSp>
      <p:sp>
        <p:nvSpPr>
          <p:cNvPr id="33" name="TextBox 32"/>
          <p:cNvSpPr txBox="1"/>
          <p:nvPr/>
        </p:nvSpPr>
        <p:spPr>
          <a:xfrm>
            <a:off x="1356339" y="4418121"/>
            <a:ext cx="1496278"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ALL-INCLUSIVE SOFTWARE</a:t>
            </a: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972" y="3551138"/>
            <a:ext cx="115650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275061" y="3165120"/>
            <a:ext cx="1494120"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INVESTMENT PROTECTION</a:t>
            </a:r>
          </a:p>
        </p:txBody>
      </p:sp>
      <p:sp>
        <p:nvSpPr>
          <p:cNvPr id="38" name="TextBox 37"/>
          <p:cNvSpPr txBox="1"/>
          <p:nvPr/>
        </p:nvSpPr>
        <p:spPr>
          <a:xfrm>
            <a:off x="2878516" y="4433218"/>
            <a:ext cx="1811152"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UP TO 55:1 DATA PROTECTION DEDUPLICATION GUARANTEE</a:t>
            </a:r>
          </a:p>
        </p:txBody>
      </p:sp>
      <p:sp>
        <p:nvSpPr>
          <p:cNvPr id="41" name="TextBox 40"/>
          <p:cNvSpPr txBox="1"/>
          <p:nvPr/>
        </p:nvSpPr>
        <p:spPr>
          <a:xfrm>
            <a:off x="3851552" y="3165120"/>
            <a:ext cx="1705079"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PREDICTABLE SUPPORT PRICING</a:t>
            </a:r>
          </a:p>
        </p:txBody>
      </p:sp>
      <p:pic>
        <p:nvPicPr>
          <p:cNvPr id="15363" name="Picture 3" descr="C:\Users\simpsl1\Syncplicity Folders\2018 Future Proof Content\Creative Artwork\Badges\badge_investm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731" y="2168694"/>
            <a:ext cx="1293218" cy="96012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simpsl1\Syncplicity Folders\2018 Future Proof Content\Creative Artwork\Badges\DellEMC_Data Protection Deduplication-3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6787" y="3550618"/>
            <a:ext cx="1145633" cy="87828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simpsl1\Syncplicity Folders\2018 Future Proof Content\Creative Artwork\Badges\badge_clea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4802" y="2183339"/>
            <a:ext cx="1289802" cy="95758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572539" y="3162962"/>
            <a:ext cx="1494120"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NEVER-WORRY DATA MIGRATION</a:t>
            </a:r>
          </a:p>
        </p:txBody>
      </p:sp>
      <p:sp>
        <p:nvSpPr>
          <p:cNvPr id="47" name="TextBox 46"/>
          <p:cNvSpPr txBox="1"/>
          <p:nvPr/>
        </p:nvSpPr>
        <p:spPr>
          <a:xfrm>
            <a:off x="4765562" y="4433218"/>
            <a:ext cx="1485914"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FLEXIBLE CONSUMPTION MODELS</a:t>
            </a:r>
          </a:p>
        </p:txBody>
      </p:sp>
      <p:sp>
        <p:nvSpPr>
          <p:cNvPr id="50" name="TextBox 49"/>
          <p:cNvSpPr txBox="1"/>
          <p:nvPr/>
        </p:nvSpPr>
        <p:spPr>
          <a:xfrm>
            <a:off x="6967874" y="3160804"/>
            <a:ext cx="1572276" cy="32085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4:1 STORAGE EFFICIENCY GUARANTEE</a:t>
            </a:r>
          </a:p>
        </p:txBody>
      </p:sp>
      <p:sp>
        <p:nvSpPr>
          <p:cNvPr id="51" name="TextBox 50"/>
          <p:cNvSpPr txBox="1"/>
          <p:nvPr/>
        </p:nvSpPr>
        <p:spPr>
          <a:xfrm>
            <a:off x="6251475" y="4428903"/>
            <a:ext cx="1811152" cy="43511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450"/>
              </a:spcBef>
              <a:spcAft>
                <a:spcPts val="0"/>
              </a:spcAft>
              <a:buClr>
                <a:srgbClr val="007DB8"/>
              </a:buClr>
              <a:buSzTx/>
              <a:buFontTx/>
              <a:buNone/>
              <a:tabLst/>
              <a:defRPr/>
            </a:pPr>
            <a:r>
              <a:rPr kumimoji="0" lang="en-US" sz="825" b="1" i="0" u="none" strike="noStrike" kern="1200" cap="none" spc="0" normalizeH="0" baseline="0" noProof="0" dirty="0">
                <a:ln>
                  <a:noFill/>
                </a:ln>
                <a:solidFill>
                  <a:srgbClr val="FFFFFF"/>
                </a:solidFill>
                <a:effectLst/>
                <a:uLnTx/>
                <a:uFillTx/>
                <a:latin typeface="Arial"/>
                <a:ea typeface="+mn-ea"/>
                <a:cs typeface="+mn-cs"/>
              </a:rPr>
              <a:t>CLOUD MOBILITY, PROTECTION AND MANAGEMENT</a:t>
            </a:r>
          </a:p>
        </p:txBody>
      </p:sp>
      <p:pic>
        <p:nvPicPr>
          <p:cNvPr id="15367" name="Picture 7" descr="C:\Users\simpsl1\Syncplicity Folders\2018 Future Proof Content\Creative Artwork\Badges\DellEMC_Storage Efficiency Icon-3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7176" y="2243178"/>
            <a:ext cx="1033673" cy="84044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2590" y="2243179"/>
            <a:ext cx="1182086" cy="87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95862" y="3565628"/>
            <a:ext cx="1136960" cy="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8571" y="3542635"/>
            <a:ext cx="1136960" cy="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38152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1"/>
          <p:cNvSpPr txBox="1">
            <a:spLocks/>
          </p:cNvSpPr>
          <p:nvPr/>
        </p:nvSpPr>
        <p:spPr>
          <a:xfrm>
            <a:off x="3283108" y="2544183"/>
            <a:ext cx="4784566" cy="2161460"/>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90000"/>
              </a:lnSpc>
              <a:spcBef>
                <a:spcPts val="600"/>
              </a:spcBef>
              <a:buNone/>
            </a:pPr>
            <a:r>
              <a:rPr lang="en-US" b="1" dirty="0">
                <a:solidFill>
                  <a:schemeClr val="tx2"/>
                </a:solidFill>
                <a:latin typeface="Arial" charset="0"/>
                <a:ea typeface="+mn-ea"/>
              </a:rPr>
              <a:t>Purpose-built for the cloud </a:t>
            </a:r>
          </a:p>
          <a:p>
            <a:pPr marL="117475" indent="-117475">
              <a:spcBef>
                <a:spcPts val="600"/>
              </a:spcBef>
              <a:buClrTx/>
            </a:pPr>
            <a:r>
              <a:rPr lang="en-US" sz="1200" kern="0" dirty="0">
                <a:solidFill>
                  <a:schemeClr val="tx2"/>
                </a:solidFill>
              </a:rPr>
              <a:t>Native cloud application</a:t>
            </a:r>
          </a:p>
          <a:p>
            <a:pPr marL="117475" indent="-117475">
              <a:spcBef>
                <a:spcPts val="600"/>
              </a:spcBef>
              <a:buClrTx/>
            </a:pPr>
            <a:r>
              <a:rPr lang="en-US" sz="1200" kern="0" dirty="0">
                <a:solidFill>
                  <a:schemeClr val="tx2"/>
                </a:solidFill>
              </a:rPr>
              <a:t>Built on the Pivotal Cloud Foundry</a:t>
            </a:r>
          </a:p>
          <a:p>
            <a:pPr marL="117475" indent="-117475">
              <a:spcBef>
                <a:spcPts val="600"/>
              </a:spcBef>
              <a:buClrTx/>
            </a:pPr>
            <a:r>
              <a:rPr lang="en-US" sz="1200" kern="0" dirty="0">
                <a:solidFill>
                  <a:schemeClr val="tx2"/>
                </a:solidFill>
              </a:rPr>
              <a:t>Applied machine learning</a:t>
            </a:r>
          </a:p>
          <a:p>
            <a:pPr marL="117475" indent="-117475">
              <a:spcBef>
                <a:spcPts val="600"/>
              </a:spcBef>
              <a:buClrTx/>
            </a:pPr>
            <a:r>
              <a:rPr lang="en-US" sz="1200" kern="0" dirty="0">
                <a:solidFill>
                  <a:schemeClr val="tx2"/>
                </a:solidFill>
              </a:rPr>
              <a:t>Proactive monitoring, predictive analytics, remediation</a:t>
            </a:r>
          </a:p>
          <a:p>
            <a:pPr marL="117475" indent="-117475">
              <a:spcBef>
                <a:spcPts val="600"/>
              </a:spcBef>
              <a:buClrTx/>
            </a:pPr>
            <a:r>
              <a:rPr lang="en-US" sz="1200" kern="0" dirty="0">
                <a:solidFill>
                  <a:schemeClr val="tx2"/>
                </a:solidFill>
              </a:rPr>
              <a:t>Comprehensive health scores for your arrays</a:t>
            </a:r>
          </a:p>
          <a:p>
            <a:pPr marL="117475" indent="-117475">
              <a:spcBef>
                <a:spcPts val="600"/>
              </a:spcBef>
              <a:buClrTx/>
            </a:pPr>
            <a:r>
              <a:rPr lang="en-US" sz="1200" kern="0" dirty="0">
                <a:solidFill>
                  <a:schemeClr val="tx2"/>
                </a:solidFill>
              </a:rPr>
              <a:t>New features added non-disruptively in the cloud</a:t>
            </a:r>
          </a:p>
          <a:p>
            <a:pPr marL="117475" indent="-117475">
              <a:spcBef>
                <a:spcPts val="600"/>
              </a:spcBef>
              <a:buClrTx/>
            </a:pPr>
            <a:r>
              <a:rPr lang="en-US" sz="1200" kern="0" dirty="0">
                <a:solidFill>
                  <a:schemeClr val="tx2"/>
                </a:solidFill>
              </a:rPr>
              <a:t>Independent secure portal per customer</a:t>
            </a:r>
          </a:p>
        </p:txBody>
      </p:sp>
      <p:sp>
        <p:nvSpPr>
          <p:cNvPr id="63" name="Text Placeholder 10"/>
          <p:cNvSpPr txBox="1">
            <a:spLocks/>
          </p:cNvSpPr>
          <p:nvPr/>
        </p:nvSpPr>
        <p:spPr>
          <a:xfrm>
            <a:off x="333607" y="1136115"/>
            <a:ext cx="3365385" cy="302417"/>
          </a:xfrm>
          <a:prstGeom prst="rect">
            <a:avLst/>
          </a:prstGeom>
        </p:spPr>
        <p:txBody>
          <a:bodyP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90000"/>
              </a:lnSpc>
              <a:spcBef>
                <a:spcPts val="600"/>
              </a:spcBef>
              <a:buNone/>
            </a:pPr>
            <a:r>
              <a:rPr lang="en-US" b="1" dirty="0">
                <a:solidFill>
                  <a:schemeClr val="tx2"/>
                </a:solidFill>
                <a:latin typeface="Arial" charset="0"/>
                <a:ea typeface="+mn-ea"/>
              </a:rPr>
              <a:t>Cloud-based storage analytics</a:t>
            </a:r>
          </a:p>
        </p:txBody>
      </p:sp>
      <p:pic>
        <p:nvPicPr>
          <p:cNvPr id="139" name="Picture 138"/>
          <p:cNvPicPr>
            <a:picLocks noChangeAspect="1"/>
          </p:cNvPicPr>
          <p:nvPr/>
        </p:nvPicPr>
        <p:blipFill rotWithShape="1">
          <a:blip r:embed="rId2"/>
          <a:srcRect l="63924" t="23814" r="24458" b="50713"/>
          <a:stretch/>
        </p:blipFill>
        <p:spPr>
          <a:xfrm>
            <a:off x="533465" y="2587737"/>
            <a:ext cx="1148719" cy="805749"/>
          </a:xfrm>
          <a:prstGeom prst="rect">
            <a:avLst/>
          </a:prstGeom>
        </p:spPr>
      </p:pic>
      <p:pic>
        <p:nvPicPr>
          <p:cNvPr id="140" name="Picture 139"/>
          <p:cNvPicPr>
            <a:picLocks noChangeAspect="1"/>
          </p:cNvPicPr>
          <p:nvPr/>
        </p:nvPicPr>
        <p:blipFill rotWithShape="1">
          <a:blip r:embed="rId3"/>
          <a:srcRect l="75575" t="45012" r="12741" b="28692"/>
          <a:stretch/>
        </p:blipFill>
        <p:spPr>
          <a:xfrm>
            <a:off x="533465" y="3416427"/>
            <a:ext cx="1148719" cy="805983"/>
          </a:xfrm>
          <a:prstGeom prst="rect">
            <a:avLst/>
          </a:prstGeom>
        </p:spPr>
      </p:pic>
      <p:pic>
        <p:nvPicPr>
          <p:cNvPr id="141" name="Picture 140"/>
          <p:cNvPicPr>
            <a:picLocks noChangeAspect="1"/>
          </p:cNvPicPr>
          <p:nvPr/>
        </p:nvPicPr>
        <p:blipFill rotWithShape="1">
          <a:blip r:embed="rId3"/>
          <a:srcRect l="64001" t="44998" r="24401" b="28692"/>
          <a:stretch/>
        </p:blipFill>
        <p:spPr>
          <a:xfrm>
            <a:off x="1701541" y="3413225"/>
            <a:ext cx="1150636" cy="806804"/>
          </a:xfrm>
          <a:prstGeom prst="rect">
            <a:avLst/>
          </a:prstGeom>
        </p:spPr>
      </p:pic>
      <p:pic>
        <p:nvPicPr>
          <p:cNvPr id="142" name="Picture 141"/>
          <p:cNvPicPr>
            <a:picLocks noChangeAspect="1"/>
          </p:cNvPicPr>
          <p:nvPr/>
        </p:nvPicPr>
        <p:blipFill rotWithShape="1">
          <a:blip r:embed="rId2"/>
          <a:srcRect l="75556" t="23814" r="12858" b="50694"/>
          <a:stretch/>
        </p:blipFill>
        <p:spPr>
          <a:xfrm>
            <a:off x="1701541" y="2585356"/>
            <a:ext cx="1145598" cy="809881"/>
          </a:xfrm>
          <a:prstGeom prst="rect">
            <a:avLst/>
          </a:prstGeom>
        </p:spPr>
      </p:pic>
      <p:sp>
        <p:nvSpPr>
          <p:cNvPr id="143" name="Rectangle 142"/>
          <p:cNvSpPr/>
          <p:nvPr/>
        </p:nvSpPr>
        <p:spPr>
          <a:xfrm>
            <a:off x="785281" y="4220029"/>
            <a:ext cx="1986441" cy="230832"/>
          </a:xfrm>
          <a:prstGeom prst="rect">
            <a:avLst/>
          </a:prstGeom>
        </p:spPr>
        <p:txBody>
          <a:bodyPr wrap="none">
            <a:spAutoFit/>
          </a:bodyPr>
          <a:lstStyle/>
          <a:p>
            <a:pPr fontAlgn="base">
              <a:lnSpc>
                <a:spcPct val="90000"/>
              </a:lnSpc>
              <a:spcBef>
                <a:spcPct val="0"/>
              </a:spcBef>
              <a:spcAft>
                <a:spcPct val="0"/>
              </a:spcAft>
            </a:pPr>
            <a:r>
              <a:rPr lang="en-US" sz="1000" b="1" kern="0" dirty="0">
                <a:solidFill>
                  <a:srgbClr val="FFC000"/>
                </a:solidFill>
                <a:latin typeface="Arial" panose="020B0604020202020204" pitchFamily="34" charset="0"/>
                <a:ea typeface="Museo Sans For Dell" panose="02000000000000000000" pitchFamily="2" charset="0"/>
                <a:cs typeface="Arial" panose="020B0604020202020204" pitchFamily="34" charset="0"/>
              </a:rPr>
              <a:t>Storage Array Health Scores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75" y="113030"/>
            <a:ext cx="2321763" cy="1160882"/>
          </a:xfrm>
          <a:prstGeom prst="rect">
            <a:avLst/>
          </a:prstGeom>
        </p:spPr>
      </p:pic>
      <p:sp>
        <p:nvSpPr>
          <p:cNvPr id="1129" name="Rectangle 1128"/>
          <p:cNvSpPr/>
          <p:nvPr/>
        </p:nvSpPr>
        <p:spPr>
          <a:xfrm>
            <a:off x="3281284" y="517494"/>
            <a:ext cx="5673208" cy="707886"/>
          </a:xfrm>
          <a:prstGeom prst="rect">
            <a:avLst/>
          </a:prstGeom>
        </p:spPr>
        <p:txBody>
          <a:bodyPr wrap="square">
            <a:spAutoFit/>
          </a:bodyPr>
          <a:lstStyle/>
          <a:p>
            <a:pPr fontAlgn="base">
              <a:spcBef>
                <a:spcPct val="0"/>
              </a:spcBef>
              <a:spcAft>
                <a:spcPct val="0"/>
              </a:spcAft>
            </a:pPr>
            <a:r>
              <a:rPr lang="en-US" sz="2000" i="1" dirty="0">
                <a:solidFill>
                  <a:schemeClr val="tx2"/>
                </a:solidFill>
              </a:rPr>
              <a:t>Manage your entire storage infrastructure from anywhere, via the web</a:t>
            </a:r>
          </a:p>
        </p:txBody>
      </p:sp>
      <p:sp>
        <p:nvSpPr>
          <p:cNvPr id="1130" name="Title 1"/>
          <p:cNvSpPr txBox="1">
            <a:spLocks/>
          </p:cNvSpPr>
          <p:nvPr/>
        </p:nvSpPr>
        <p:spPr>
          <a:xfrm>
            <a:off x="3405327" y="2238356"/>
            <a:ext cx="1049767" cy="158062"/>
          </a:xfrm>
          <a:prstGeom prst="rect">
            <a:avLst/>
          </a:prstGeom>
        </p:spPr>
        <p:txBody>
          <a:bodyPr lIns="0" tIns="0" rIns="0" bIns="0"/>
          <a:lstStyle>
            <a:lvl1pPr algn="l" rtl="0" eaLnBrk="1" fontAlgn="base" hangingPunct="1">
              <a:lnSpc>
                <a:spcPct val="90000"/>
              </a:lnSpc>
              <a:spcBef>
                <a:spcPct val="0"/>
              </a:spcBef>
              <a:spcAft>
                <a:spcPct val="0"/>
              </a:spcAft>
              <a:defRPr sz="2800" b="0" cap="none" baseline="0">
                <a:solidFill>
                  <a:schemeClr val="bg1"/>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r>
              <a:rPr lang="en-US" sz="1000" b="1" kern="0" dirty="0">
                <a:solidFill>
                  <a:srgbClr val="FFC000"/>
                </a:solidFill>
              </a:rPr>
              <a:t>Efficiency Ratios</a:t>
            </a:r>
          </a:p>
        </p:txBody>
      </p:sp>
      <p:sp>
        <p:nvSpPr>
          <p:cNvPr id="1132" name="Freeform 98"/>
          <p:cNvSpPr>
            <a:spLocks noEditPoints="1"/>
          </p:cNvSpPr>
          <p:nvPr/>
        </p:nvSpPr>
        <p:spPr bwMode="auto">
          <a:xfrm>
            <a:off x="3281284" y="1394532"/>
            <a:ext cx="1181344" cy="795163"/>
          </a:xfrm>
          <a:custGeom>
            <a:avLst/>
            <a:gdLst>
              <a:gd name="T0" fmla="*/ 353 w 373"/>
              <a:gd name="T1" fmla="*/ 215 h 251"/>
              <a:gd name="T2" fmla="*/ 21 w 373"/>
              <a:gd name="T3" fmla="*/ 215 h 251"/>
              <a:gd name="T4" fmla="*/ 21 w 373"/>
              <a:gd name="T5" fmla="*/ 0 h 251"/>
              <a:gd name="T6" fmla="*/ 353 w 373"/>
              <a:gd name="T7" fmla="*/ 0 h 251"/>
              <a:gd name="T8" fmla="*/ 353 w 373"/>
              <a:gd name="T9" fmla="*/ 215 h 251"/>
              <a:gd name="T10" fmla="*/ 327 w 373"/>
              <a:gd name="T11" fmla="*/ 27 h 251"/>
              <a:gd name="T12" fmla="*/ 46 w 373"/>
              <a:gd name="T13" fmla="*/ 27 h 251"/>
              <a:gd name="T14" fmla="*/ 46 w 373"/>
              <a:gd name="T15" fmla="*/ 188 h 251"/>
              <a:gd name="T16" fmla="*/ 327 w 373"/>
              <a:gd name="T17" fmla="*/ 188 h 251"/>
              <a:gd name="T18" fmla="*/ 327 w 373"/>
              <a:gd name="T19" fmla="*/ 27 h 251"/>
              <a:gd name="T20" fmla="*/ 187 w 373"/>
              <a:gd name="T21" fmla="*/ 7 h 251"/>
              <a:gd name="T22" fmla="*/ 181 w 373"/>
              <a:gd name="T23" fmla="*/ 14 h 251"/>
              <a:gd name="T24" fmla="*/ 187 w 373"/>
              <a:gd name="T25" fmla="*/ 20 h 251"/>
              <a:gd name="T26" fmla="*/ 193 w 373"/>
              <a:gd name="T27" fmla="*/ 14 h 251"/>
              <a:gd name="T28" fmla="*/ 187 w 373"/>
              <a:gd name="T29" fmla="*/ 7 h 251"/>
              <a:gd name="T30" fmla="*/ 8 w 373"/>
              <a:gd name="T31" fmla="*/ 251 h 251"/>
              <a:gd name="T32" fmla="*/ 366 w 373"/>
              <a:gd name="T33" fmla="*/ 251 h 251"/>
              <a:gd name="T34" fmla="*/ 373 w 373"/>
              <a:gd name="T35" fmla="*/ 244 h 251"/>
              <a:gd name="T36" fmla="*/ 373 w 373"/>
              <a:gd name="T37" fmla="*/ 222 h 251"/>
              <a:gd name="T38" fmla="*/ 0 w 373"/>
              <a:gd name="T39" fmla="*/ 222 h 251"/>
              <a:gd name="T40" fmla="*/ 0 w 373"/>
              <a:gd name="T41" fmla="*/ 244 h 251"/>
              <a:gd name="T42" fmla="*/ 8 w 373"/>
              <a:gd name="T4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3" h="251">
                <a:moveTo>
                  <a:pt x="353" y="215"/>
                </a:moveTo>
                <a:cubicBezTo>
                  <a:pt x="21" y="215"/>
                  <a:pt x="21" y="215"/>
                  <a:pt x="21" y="215"/>
                </a:cubicBezTo>
                <a:cubicBezTo>
                  <a:pt x="21" y="0"/>
                  <a:pt x="21" y="0"/>
                  <a:pt x="21" y="0"/>
                </a:cubicBezTo>
                <a:cubicBezTo>
                  <a:pt x="353" y="0"/>
                  <a:pt x="353" y="0"/>
                  <a:pt x="353" y="0"/>
                </a:cubicBezTo>
                <a:cubicBezTo>
                  <a:pt x="353" y="72"/>
                  <a:pt x="353" y="143"/>
                  <a:pt x="353" y="215"/>
                </a:cubicBezTo>
                <a:close/>
                <a:moveTo>
                  <a:pt x="327" y="27"/>
                </a:moveTo>
                <a:cubicBezTo>
                  <a:pt x="46" y="27"/>
                  <a:pt x="46" y="27"/>
                  <a:pt x="46" y="27"/>
                </a:cubicBezTo>
                <a:cubicBezTo>
                  <a:pt x="46" y="188"/>
                  <a:pt x="46" y="188"/>
                  <a:pt x="46" y="188"/>
                </a:cubicBezTo>
                <a:cubicBezTo>
                  <a:pt x="327" y="188"/>
                  <a:pt x="327" y="188"/>
                  <a:pt x="327" y="188"/>
                </a:cubicBezTo>
                <a:cubicBezTo>
                  <a:pt x="327" y="134"/>
                  <a:pt x="327" y="81"/>
                  <a:pt x="327" y="27"/>
                </a:cubicBezTo>
                <a:close/>
                <a:moveTo>
                  <a:pt x="187" y="7"/>
                </a:moveTo>
                <a:cubicBezTo>
                  <a:pt x="183" y="7"/>
                  <a:pt x="181" y="10"/>
                  <a:pt x="181" y="14"/>
                </a:cubicBezTo>
                <a:cubicBezTo>
                  <a:pt x="181" y="17"/>
                  <a:pt x="183" y="20"/>
                  <a:pt x="187" y="20"/>
                </a:cubicBezTo>
                <a:cubicBezTo>
                  <a:pt x="190" y="20"/>
                  <a:pt x="193" y="17"/>
                  <a:pt x="193" y="14"/>
                </a:cubicBezTo>
                <a:cubicBezTo>
                  <a:pt x="193" y="10"/>
                  <a:pt x="190" y="7"/>
                  <a:pt x="187" y="7"/>
                </a:cubicBezTo>
                <a:close/>
                <a:moveTo>
                  <a:pt x="8" y="251"/>
                </a:moveTo>
                <a:cubicBezTo>
                  <a:pt x="366" y="251"/>
                  <a:pt x="366" y="251"/>
                  <a:pt x="366" y="251"/>
                </a:cubicBezTo>
                <a:cubicBezTo>
                  <a:pt x="370" y="251"/>
                  <a:pt x="373" y="248"/>
                  <a:pt x="373" y="244"/>
                </a:cubicBezTo>
                <a:cubicBezTo>
                  <a:pt x="373" y="222"/>
                  <a:pt x="373" y="222"/>
                  <a:pt x="373" y="222"/>
                </a:cubicBezTo>
                <a:cubicBezTo>
                  <a:pt x="0" y="222"/>
                  <a:pt x="0" y="222"/>
                  <a:pt x="0" y="222"/>
                </a:cubicBezTo>
                <a:cubicBezTo>
                  <a:pt x="0" y="244"/>
                  <a:pt x="0" y="244"/>
                  <a:pt x="0" y="244"/>
                </a:cubicBezTo>
                <a:cubicBezTo>
                  <a:pt x="0" y="248"/>
                  <a:pt x="4" y="251"/>
                  <a:pt x="8" y="251"/>
                </a:cubicBezTo>
                <a:close/>
              </a:path>
            </a:pathLst>
          </a:custGeom>
          <a:noFill/>
          <a:ln w="793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nvGrpSpPr>
          <p:cNvPr id="1133" name="Group 1132"/>
          <p:cNvGrpSpPr/>
          <p:nvPr/>
        </p:nvGrpSpPr>
        <p:grpSpPr>
          <a:xfrm>
            <a:off x="3663444" y="1556783"/>
            <a:ext cx="457250" cy="388865"/>
            <a:chOff x="8295499" y="2509638"/>
            <a:chExt cx="457250" cy="388865"/>
          </a:xfrm>
          <a:solidFill>
            <a:schemeClr val="bg1"/>
          </a:solidFill>
        </p:grpSpPr>
        <p:sp>
          <p:nvSpPr>
            <p:cNvPr id="1134" name="Oval 99"/>
            <p:cNvSpPr>
              <a:spLocks noChangeArrowheads="1"/>
            </p:cNvSpPr>
            <p:nvPr/>
          </p:nvSpPr>
          <p:spPr bwMode="auto">
            <a:xfrm>
              <a:off x="8346454" y="2524388"/>
              <a:ext cx="250750" cy="321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35" name="Freeform 100"/>
            <p:cNvSpPr>
              <a:spLocks noEditPoints="1"/>
            </p:cNvSpPr>
            <p:nvPr/>
          </p:nvSpPr>
          <p:spPr bwMode="auto">
            <a:xfrm>
              <a:off x="8295499" y="2649093"/>
              <a:ext cx="241364" cy="109955"/>
            </a:xfrm>
            <a:custGeom>
              <a:avLst/>
              <a:gdLst>
                <a:gd name="T0" fmla="*/ 2 w 76"/>
                <a:gd name="T1" fmla="*/ 4 h 35"/>
                <a:gd name="T2" fmla="*/ 55 w 76"/>
                <a:gd name="T3" fmla="*/ 11 h 35"/>
                <a:gd name="T4" fmla="*/ 70 w 76"/>
                <a:gd name="T5" fmla="*/ 11 h 35"/>
                <a:gd name="T6" fmla="*/ 60 w 76"/>
                <a:gd name="T7" fmla="*/ 32 h 35"/>
                <a:gd name="T8" fmla="*/ 55 w 76"/>
                <a:gd name="T9" fmla="*/ 32 h 35"/>
                <a:gd name="T10" fmla="*/ 2 w 76"/>
                <a:gd name="T11" fmla="*/ 24 h 35"/>
                <a:gd name="T12" fmla="*/ 2 w 76"/>
                <a:gd name="T13" fmla="*/ 4 h 35"/>
                <a:gd name="T14" fmla="*/ 0 w 76"/>
                <a:gd name="T15" fmla="*/ 0 h 35"/>
                <a:gd name="T16" fmla="*/ 0 w 76"/>
                <a:gd name="T17" fmla="*/ 0 h 35"/>
                <a:gd name="T18" fmla="*/ 0 w 76"/>
                <a:gd name="T19" fmla="*/ 25 h 35"/>
                <a:gd name="T20" fmla="*/ 55 w 76"/>
                <a:gd name="T21" fmla="*/ 35 h 35"/>
                <a:gd name="T22" fmla="*/ 62 w 76"/>
                <a:gd name="T23" fmla="*/ 35 h 35"/>
                <a:gd name="T24" fmla="*/ 76 w 76"/>
                <a:gd name="T25" fmla="*/ 8 h 35"/>
                <a:gd name="T26" fmla="*/ 55 w 76"/>
                <a:gd name="T27" fmla="*/ 9 h 35"/>
                <a:gd name="T28" fmla="*/ 0 w 7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5">
                  <a:moveTo>
                    <a:pt x="2" y="4"/>
                  </a:moveTo>
                  <a:cubicBezTo>
                    <a:pt x="15" y="11"/>
                    <a:pt x="48" y="11"/>
                    <a:pt x="55" y="11"/>
                  </a:cubicBezTo>
                  <a:cubicBezTo>
                    <a:pt x="60" y="11"/>
                    <a:pt x="65" y="11"/>
                    <a:pt x="70" y="11"/>
                  </a:cubicBezTo>
                  <a:cubicBezTo>
                    <a:pt x="64" y="17"/>
                    <a:pt x="61" y="24"/>
                    <a:pt x="60" y="32"/>
                  </a:cubicBezTo>
                  <a:cubicBezTo>
                    <a:pt x="58" y="32"/>
                    <a:pt x="57" y="32"/>
                    <a:pt x="55" y="32"/>
                  </a:cubicBezTo>
                  <a:cubicBezTo>
                    <a:pt x="19" y="32"/>
                    <a:pt x="3" y="27"/>
                    <a:pt x="2" y="24"/>
                  </a:cubicBezTo>
                  <a:cubicBezTo>
                    <a:pt x="2" y="4"/>
                    <a:pt x="2" y="4"/>
                    <a:pt x="2" y="4"/>
                  </a:cubicBezTo>
                  <a:moveTo>
                    <a:pt x="0" y="0"/>
                  </a:moveTo>
                  <a:cubicBezTo>
                    <a:pt x="0" y="0"/>
                    <a:pt x="0" y="0"/>
                    <a:pt x="0" y="0"/>
                  </a:cubicBezTo>
                  <a:cubicBezTo>
                    <a:pt x="0" y="25"/>
                    <a:pt x="0" y="25"/>
                    <a:pt x="0" y="25"/>
                  </a:cubicBezTo>
                  <a:cubicBezTo>
                    <a:pt x="1" y="31"/>
                    <a:pt x="28" y="35"/>
                    <a:pt x="55" y="35"/>
                  </a:cubicBezTo>
                  <a:cubicBezTo>
                    <a:pt x="58" y="35"/>
                    <a:pt x="60" y="35"/>
                    <a:pt x="62" y="35"/>
                  </a:cubicBezTo>
                  <a:cubicBezTo>
                    <a:pt x="63" y="24"/>
                    <a:pt x="68" y="15"/>
                    <a:pt x="76" y="8"/>
                  </a:cubicBezTo>
                  <a:cubicBezTo>
                    <a:pt x="69" y="8"/>
                    <a:pt x="62" y="9"/>
                    <a:pt x="55" y="9"/>
                  </a:cubicBezTo>
                  <a:cubicBezTo>
                    <a:pt x="29" y="9"/>
                    <a:pt x="3"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36" name="Freeform 101"/>
            <p:cNvSpPr>
              <a:spLocks/>
            </p:cNvSpPr>
            <p:nvPr/>
          </p:nvSpPr>
          <p:spPr bwMode="auto">
            <a:xfrm>
              <a:off x="8295499" y="2509638"/>
              <a:ext cx="352660" cy="139455"/>
            </a:xfrm>
            <a:custGeom>
              <a:avLst/>
              <a:gdLst>
                <a:gd name="T0" fmla="*/ 54 w 111"/>
                <a:gd name="T1" fmla="*/ 44 h 44"/>
                <a:gd name="T2" fmla="*/ 111 w 111"/>
                <a:gd name="T3" fmla="*/ 34 h 44"/>
                <a:gd name="T4" fmla="*/ 111 w 111"/>
                <a:gd name="T5" fmla="*/ 10 h 44"/>
                <a:gd name="T6" fmla="*/ 55 w 111"/>
                <a:gd name="T7" fmla="*/ 0 h 44"/>
                <a:gd name="T8" fmla="*/ 0 w 111"/>
                <a:gd name="T9" fmla="*/ 10 h 44"/>
                <a:gd name="T10" fmla="*/ 0 w 111"/>
                <a:gd name="T11" fmla="*/ 34 h 44"/>
                <a:gd name="T12" fmla="*/ 54 w 111"/>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11" h="44">
                  <a:moveTo>
                    <a:pt x="54" y="44"/>
                  </a:moveTo>
                  <a:cubicBezTo>
                    <a:pt x="61" y="44"/>
                    <a:pt x="110" y="43"/>
                    <a:pt x="111" y="34"/>
                  </a:cubicBezTo>
                  <a:cubicBezTo>
                    <a:pt x="111" y="10"/>
                    <a:pt x="111" y="10"/>
                    <a:pt x="111" y="10"/>
                  </a:cubicBezTo>
                  <a:cubicBezTo>
                    <a:pt x="111" y="4"/>
                    <a:pt x="86" y="0"/>
                    <a:pt x="55" y="0"/>
                  </a:cubicBezTo>
                  <a:cubicBezTo>
                    <a:pt x="25" y="0"/>
                    <a:pt x="0" y="4"/>
                    <a:pt x="0" y="10"/>
                  </a:cubicBezTo>
                  <a:cubicBezTo>
                    <a:pt x="0" y="34"/>
                    <a:pt x="0" y="34"/>
                    <a:pt x="0" y="34"/>
                  </a:cubicBezTo>
                  <a:cubicBezTo>
                    <a:pt x="1" y="42"/>
                    <a:pt x="41" y="44"/>
                    <a:pt x="54" y="44"/>
                  </a:cubicBezTo>
                  <a:close/>
                </a:path>
              </a:pathLst>
            </a:custGeom>
            <a:noFill/>
            <a:ln w="7938" cap="flat">
              <a:solidFill>
                <a:schemeClr val="bg1"/>
              </a:solidFill>
              <a:prstDash val="solid"/>
              <a:miter lim="800000"/>
              <a:headEnd/>
              <a:tailEnd/>
            </a:ln>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37" name="Freeform 102"/>
            <p:cNvSpPr>
              <a:spLocks noEditPoints="1"/>
            </p:cNvSpPr>
            <p:nvPr/>
          </p:nvSpPr>
          <p:spPr bwMode="auto">
            <a:xfrm>
              <a:off x="8295499" y="2756366"/>
              <a:ext cx="229296" cy="111296"/>
            </a:xfrm>
            <a:custGeom>
              <a:avLst/>
              <a:gdLst>
                <a:gd name="T0" fmla="*/ 2 w 72"/>
                <a:gd name="T1" fmla="*/ 5 h 35"/>
                <a:gd name="T2" fmla="*/ 55 w 72"/>
                <a:gd name="T3" fmla="*/ 12 h 35"/>
                <a:gd name="T4" fmla="*/ 59 w 72"/>
                <a:gd name="T5" fmla="*/ 12 h 35"/>
                <a:gd name="T6" fmla="*/ 67 w 72"/>
                <a:gd name="T7" fmla="*/ 33 h 35"/>
                <a:gd name="T8" fmla="*/ 55 w 72"/>
                <a:gd name="T9" fmla="*/ 33 h 35"/>
                <a:gd name="T10" fmla="*/ 2 w 72"/>
                <a:gd name="T11" fmla="*/ 25 h 35"/>
                <a:gd name="T12" fmla="*/ 2 w 72"/>
                <a:gd name="T13" fmla="*/ 5 h 35"/>
                <a:gd name="T14" fmla="*/ 0 w 72"/>
                <a:gd name="T15" fmla="*/ 0 h 35"/>
                <a:gd name="T16" fmla="*/ 0 w 72"/>
                <a:gd name="T17" fmla="*/ 0 h 35"/>
                <a:gd name="T18" fmla="*/ 0 w 72"/>
                <a:gd name="T19" fmla="*/ 25 h 35"/>
                <a:gd name="T20" fmla="*/ 55 w 72"/>
                <a:gd name="T21" fmla="*/ 35 h 35"/>
                <a:gd name="T22" fmla="*/ 72 w 72"/>
                <a:gd name="T23" fmla="*/ 35 h 35"/>
                <a:gd name="T24" fmla="*/ 61 w 72"/>
                <a:gd name="T25" fmla="*/ 9 h 35"/>
                <a:gd name="T26" fmla="*/ 55 w 72"/>
                <a:gd name="T27" fmla="*/ 9 h 35"/>
                <a:gd name="T28" fmla="*/ 0 w 72"/>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35">
                  <a:moveTo>
                    <a:pt x="2" y="5"/>
                  </a:moveTo>
                  <a:cubicBezTo>
                    <a:pt x="15" y="11"/>
                    <a:pt x="48" y="12"/>
                    <a:pt x="55" y="12"/>
                  </a:cubicBezTo>
                  <a:cubicBezTo>
                    <a:pt x="57" y="12"/>
                    <a:pt x="58" y="12"/>
                    <a:pt x="59" y="12"/>
                  </a:cubicBezTo>
                  <a:cubicBezTo>
                    <a:pt x="60" y="19"/>
                    <a:pt x="63" y="27"/>
                    <a:pt x="67" y="33"/>
                  </a:cubicBezTo>
                  <a:cubicBezTo>
                    <a:pt x="63" y="33"/>
                    <a:pt x="59" y="33"/>
                    <a:pt x="55" y="33"/>
                  </a:cubicBezTo>
                  <a:cubicBezTo>
                    <a:pt x="19" y="33"/>
                    <a:pt x="3" y="28"/>
                    <a:pt x="2" y="25"/>
                  </a:cubicBezTo>
                  <a:cubicBezTo>
                    <a:pt x="2" y="5"/>
                    <a:pt x="2" y="5"/>
                    <a:pt x="2" y="5"/>
                  </a:cubicBezTo>
                  <a:moveTo>
                    <a:pt x="0" y="0"/>
                  </a:moveTo>
                  <a:cubicBezTo>
                    <a:pt x="0" y="0"/>
                    <a:pt x="0" y="0"/>
                    <a:pt x="0" y="0"/>
                  </a:cubicBezTo>
                  <a:cubicBezTo>
                    <a:pt x="0" y="25"/>
                    <a:pt x="0" y="25"/>
                    <a:pt x="0" y="25"/>
                  </a:cubicBezTo>
                  <a:cubicBezTo>
                    <a:pt x="1" y="32"/>
                    <a:pt x="28" y="35"/>
                    <a:pt x="55" y="35"/>
                  </a:cubicBezTo>
                  <a:cubicBezTo>
                    <a:pt x="61" y="35"/>
                    <a:pt x="67" y="35"/>
                    <a:pt x="72" y="35"/>
                  </a:cubicBezTo>
                  <a:cubicBezTo>
                    <a:pt x="66" y="28"/>
                    <a:pt x="62" y="19"/>
                    <a:pt x="61" y="9"/>
                  </a:cubicBezTo>
                  <a:cubicBezTo>
                    <a:pt x="59" y="9"/>
                    <a:pt x="57" y="9"/>
                    <a:pt x="55" y="9"/>
                  </a:cubicBezTo>
                  <a:cubicBezTo>
                    <a:pt x="29" y="9"/>
                    <a:pt x="3"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38" name="Freeform 103"/>
            <p:cNvSpPr>
              <a:spLocks noEditPoints="1"/>
            </p:cNvSpPr>
            <p:nvPr/>
          </p:nvSpPr>
          <p:spPr bwMode="auto">
            <a:xfrm>
              <a:off x="8501999" y="2651775"/>
              <a:ext cx="250750" cy="246728"/>
            </a:xfrm>
            <a:custGeom>
              <a:avLst/>
              <a:gdLst>
                <a:gd name="T0" fmla="*/ 39 w 79"/>
                <a:gd name="T1" fmla="*/ 8 h 78"/>
                <a:gd name="T2" fmla="*/ 70 w 79"/>
                <a:gd name="T3" fmla="*/ 39 h 78"/>
                <a:gd name="T4" fmla="*/ 39 w 79"/>
                <a:gd name="T5" fmla="*/ 70 h 78"/>
                <a:gd name="T6" fmla="*/ 8 w 79"/>
                <a:gd name="T7" fmla="*/ 39 h 78"/>
                <a:gd name="T8" fmla="*/ 39 w 79"/>
                <a:gd name="T9" fmla="*/ 8 h 78"/>
                <a:gd name="T10" fmla="*/ 39 w 79"/>
                <a:gd name="T11" fmla="*/ 0 h 78"/>
                <a:gd name="T12" fmla="*/ 79 w 79"/>
                <a:gd name="T13" fmla="*/ 39 h 78"/>
                <a:gd name="T14" fmla="*/ 39 w 79"/>
                <a:gd name="T15" fmla="*/ 78 h 78"/>
                <a:gd name="T16" fmla="*/ 0 w 79"/>
                <a:gd name="T17" fmla="*/ 39 h 78"/>
                <a:gd name="T18" fmla="*/ 39 w 79"/>
                <a:gd name="T19" fmla="*/ 0 h 78"/>
                <a:gd name="T20" fmla="*/ 44 w 79"/>
                <a:gd name="T21" fmla="*/ 34 h 78"/>
                <a:gd name="T22" fmla="*/ 39 w 79"/>
                <a:gd name="T23" fmla="*/ 32 h 78"/>
                <a:gd name="T24" fmla="*/ 33 w 79"/>
                <a:gd name="T25" fmla="*/ 39 h 78"/>
                <a:gd name="T26" fmla="*/ 35 w 79"/>
                <a:gd name="T27" fmla="*/ 43 h 78"/>
                <a:gd name="T28" fmla="*/ 39 w 79"/>
                <a:gd name="T29" fmla="*/ 45 h 78"/>
                <a:gd name="T30" fmla="*/ 46 w 79"/>
                <a:gd name="T31" fmla="*/ 39 h 78"/>
                <a:gd name="T32" fmla="*/ 44 w 79"/>
                <a:gd name="T33" fmla="*/ 34 h 78"/>
                <a:gd name="T34" fmla="*/ 21 w 79"/>
                <a:gd name="T35" fmla="*/ 17 h 78"/>
                <a:gd name="T36" fmla="*/ 19 w 79"/>
                <a:gd name="T37" fmla="*/ 19 h 78"/>
                <a:gd name="T38" fmla="*/ 19 w 79"/>
                <a:gd name="T39" fmla="*/ 20 h 78"/>
                <a:gd name="T40" fmla="*/ 32 w 79"/>
                <a:gd name="T41" fmla="*/ 34 h 78"/>
                <a:gd name="T42" fmla="*/ 35 w 79"/>
                <a:gd name="T43" fmla="*/ 31 h 78"/>
                <a:gd name="T44" fmla="*/ 22 w 79"/>
                <a:gd name="T45" fmla="*/ 17 h 78"/>
                <a:gd name="T46" fmla="*/ 21 w 79"/>
                <a:gd name="T47" fmla="*/ 17 h 78"/>
                <a:gd name="T48" fmla="*/ 61 w 79"/>
                <a:gd name="T49" fmla="*/ 25 h 78"/>
                <a:gd name="T50" fmla="*/ 64 w 79"/>
                <a:gd name="T51" fmla="*/ 29 h 78"/>
                <a:gd name="T52" fmla="*/ 63 w 79"/>
                <a:gd name="T53" fmla="*/ 31 h 78"/>
                <a:gd name="T54" fmla="*/ 48 w 79"/>
                <a:gd name="T55" fmla="*/ 39 h 78"/>
                <a:gd name="T56" fmla="*/ 45 w 79"/>
                <a:gd name="T57" fmla="*/ 32 h 78"/>
                <a:gd name="T58" fmla="*/ 60 w 79"/>
                <a:gd name="T59" fmla="*/ 25 h 78"/>
                <a:gd name="T60" fmla="*/ 61 w 79"/>
                <a:gd name="T61"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78">
                  <a:moveTo>
                    <a:pt x="39" y="8"/>
                  </a:moveTo>
                  <a:cubicBezTo>
                    <a:pt x="56" y="8"/>
                    <a:pt x="70" y="22"/>
                    <a:pt x="70" y="39"/>
                  </a:cubicBezTo>
                  <a:cubicBezTo>
                    <a:pt x="70" y="56"/>
                    <a:pt x="56" y="70"/>
                    <a:pt x="39" y="70"/>
                  </a:cubicBezTo>
                  <a:cubicBezTo>
                    <a:pt x="22" y="70"/>
                    <a:pt x="8" y="56"/>
                    <a:pt x="8" y="39"/>
                  </a:cubicBezTo>
                  <a:cubicBezTo>
                    <a:pt x="8" y="22"/>
                    <a:pt x="22" y="8"/>
                    <a:pt x="39" y="8"/>
                  </a:cubicBezTo>
                  <a:close/>
                  <a:moveTo>
                    <a:pt x="39" y="0"/>
                  </a:moveTo>
                  <a:cubicBezTo>
                    <a:pt x="61" y="0"/>
                    <a:pt x="79" y="18"/>
                    <a:pt x="79" y="39"/>
                  </a:cubicBezTo>
                  <a:cubicBezTo>
                    <a:pt x="79" y="61"/>
                    <a:pt x="61" y="78"/>
                    <a:pt x="39" y="78"/>
                  </a:cubicBezTo>
                  <a:cubicBezTo>
                    <a:pt x="18" y="78"/>
                    <a:pt x="0" y="61"/>
                    <a:pt x="0" y="39"/>
                  </a:cubicBezTo>
                  <a:cubicBezTo>
                    <a:pt x="0" y="18"/>
                    <a:pt x="18" y="0"/>
                    <a:pt x="39" y="0"/>
                  </a:cubicBezTo>
                  <a:close/>
                  <a:moveTo>
                    <a:pt x="44" y="34"/>
                  </a:moveTo>
                  <a:cubicBezTo>
                    <a:pt x="43" y="33"/>
                    <a:pt x="41" y="32"/>
                    <a:pt x="39" y="32"/>
                  </a:cubicBezTo>
                  <a:cubicBezTo>
                    <a:pt x="36" y="32"/>
                    <a:pt x="33" y="35"/>
                    <a:pt x="33" y="39"/>
                  </a:cubicBezTo>
                  <a:cubicBezTo>
                    <a:pt x="33" y="41"/>
                    <a:pt x="34" y="42"/>
                    <a:pt x="35" y="43"/>
                  </a:cubicBezTo>
                  <a:cubicBezTo>
                    <a:pt x="36" y="44"/>
                    <a:pt x="38" y="45"/>
                    <a:pt x="39" y="45"/>
                  </a:cubicBezTo>
                  <a:cubicBezTo>
                    <a:pt x="43" y="45"/>
                    <a:pt x="46" y="42"/>
                    <a:pt x="46" y="39"/>
                  </a:cubicBezTo>
                  <a:cubicBezTo>
                    <a:pt x="46" y="37"/>
                    <a:pt x="45" y="35"/>
                    <a:pt x="44" y="34"/>
                  </a:cubicBezTo>
                  <a:close/>
                  <a:moveTo>
                    <a:pt x="21" y="17"/>
                  </a:moveTo>
                  <a:cubicBezTo>
                    <a:pt x="19" y="19"/>
                    <a:pt x="19" y="19"/>
                    <a:pt x="19" y="19"/>
                  </a:cubicBezTo>
                  <a:cubicBezTo>
                    <a:pt x="18" y="19"/>
                    <a:pt x="18" y="20"/>
                    <a:pt x="19" y="20"/>
                  </a:cubicBezTo>
                  <a:cubicBezTo>
                    <a:pt x="32" y="34"/>
                    <a:pt x="32" y="34"/>
                    <a:pt x="32" y="34"/>
                  </a:cubicBezTo>
                  <a:cubicBezTo>
                    <a:pt x="33" y="33"/>
                    <a:pt x="34" y="32"/>
                    <a:pt x="35" y="31"/>
                  </a:cubicBezTo>
                  <a:cubicBezTo>
                    <a:pt x="22" y="17"/>
                    <a:pt x="22" y="17"/>
                    <a:pt x="22" y="17"/>
                  </a:cubicBezTo>
                  <a:cubicBezTo>
                    <a:pt x="22" y="17"/>
                    <a:pt x="21" y="17"/>
                    <a:pt x="21" y="17"/>
                  </a:cubicBezTo>
                  <a:close/>
                  <a:moveTo>
                    <a:pt x="61" y="25"/>
                  </a:moveTo>
                  <a:cubicBezTo>
                    <a:pt x="64" y="29"/>
                    <a:pt x="64" y="29"/>
                    <a:pt x="64" y="29"/>
                  </a:cubicBezTo>
                  <a:cubicBezTo>
                    <a:pt x="64" y="30"/>
                    <a:pt x="64" y="31"/>
                    <a:pt x="63" y="31"/>
                  </a:cubicBezTo>
                  <a:cubicBezTo>
                    <a:pt x="48" y="39"/>
                    <a:pt x="48" y="39"/>
                    <a:pt x="48" y="39"/>
                  </a:cubicBezTo>
                  <a:cubicBezTo>
                    <a:pt x="48" y="36"/>
                    <a:pt x="47" y="33"/>
                    <a:pt x="45" y="32"/>
                  </a:cubicBezTo>
                  <a:cubicBezTo>
                    <a:pt x="60" y="25"/>
                    <a:pt x="60" y="25"/>
                    <a:pt x="60" y="25"/>
                  </a:cubicBezTo>
                  <a:cubicBezTo>
                    <a:pt x="60" y="24"/>
                    <a:pt x="61" y="24"/>
                    <a:pt x="6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grpSp>
        <p:nvGrpSpPr>
          <p:cNvPr id="1140" name="Group 1139"/>
          <p:cNvGrpSpPr/>
          <p:nvPr/>
        </p:nvGrpSpPr>
        <p:grpSpPr>
          <a:xfrm>
            <a:off x="5025121" y="1540692"/>
            <a:ext cx="434456" cy="414343"/>
            <a:chOff x="10906259" y="2493547"/>
            <a:chExt cx="434456" cy="414343"/>
          </a:xfrm>
          <a:solidFill>
            <a:schemeClr val="bg1"/>
          </a:solidFill>
        </p:grpSpPr>
        <p:sp>
          <p:nvSpPr>
            <p:cNvPr id="1142" name="Freeform 1141"/>
            <p:cNvSpPr>
              <a:spLocks/>
            </p:cNvSpPr>
            <p:nvPr/>
          </p:nvSpPr>
          <p:spPr bwMode="auto">
            <a:xfrm>
              <a:off x="11248191" y="2730889"/>
              <a:ext cx="85818" cy="126046"/>
            </a:xfrm>
            <a:custGeom>
              <a:avLst/>
              <a:gdLst>
                <a:gd name="T0" fmla="*/ 24 w 27"/>
                <a:gd name="T1" fmla="*/ 0 h 40"/>
                <a:gd name="T2" fmla="*/ 1 w 27"/>
                <a:gd name="T3" fmla="*/ 37 h 40"/>
                <a:gd name="T4" fmla="*/ 0 w 27"/>
                <a:gd name="T5" fmla="*/ 37 h 40"/>
                <a:gd name="T6" fmla="*/ 2 w 27"/>
                <a:gd name="T7" fmla="*/ 40 h 40"/>
                <a:gd name="T8" fmla="*/ 3 w 27"/>
                <a:gd name="T9" fmla="*/ 40 h 40"/>
                <a:gd name="T10" fmla="*/ 27 w 27"/>
                <a:gd name="T11" fmla="*/ 1 h 40"/>
                <a:gd name="T12" fmla="*/ 24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4" y="0"/>
                  </a:moveTo>
                  <a:cubicBezTo>
                    <a:pt x="21" y="15"/>
                    <a:pt x="13" y="28"/>
                    <a:pt x="1" y="37"/>
                  </a:cubicBezTo>
                  <a:cubicBezTo>
                    <a:pt x="1" y="37"/>
                    <a:pt x="0" y="37"/>
                    <a:pt x="0" y="37"/>
                  </a:cubicBezTo>
                  <a:cubicBezTo>
                    <a:pt x="2" y="40"/>
                    <a:pt x="2" y="40"/>
                    <a:pt x="2" y="40"/>
                  </a:cubicBezTo>
                  <a:cubicBezTo>
                    <a:pt x="2" y="40"/>
                    <a:pt x="3" y="40"/>
                    <a:pt x="3" y="40"/>
                  </a:cubicBezTo>
                  <a:cubicBezTo>
                    <a:pt x="16" y="30"/>
                    <a:pt x="24" y="16"/>
                    <a:pt x="27" y="1"/>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3" name="Freeform 1142"/>
            <p:cNvSpPr>
              <a:spLocks/>
            </p:cNvSpPr>
            <p:nvPr/>
          </p:nvSpPr>
          <p:spPr bwMode="auto">
            <a:xfrm>
              <a:off x="11303169" y="2594115"/>
              <a:ext cx="37546" cy="95205"/>
            </a:xfrm>
            <a:custGeom>
              <a:avLst/>
              <a:gdLst>
                <a:gd name="T0" fmla="*/ 3 w 12"/>
                <a:gd name="T1" fmla="*/ 0 h 30"/>
                <a:gd name="T2" fmla="*/ 0 w 12"/>
                <a:gd name="T3" fmla="*/ 2 h 30"/>
                <a:gd name="T4" fmla="*/ 8 w 12"/>
                <a:gd name="T5" fmla="*/ 30 h 30"/>
                <a:gd name="T6" fmla="*/ 12 w 12"/>
                <a:gd name="T7" fmla="*/ 30 h 30"/>
                <a:gd name="T8" fmla="*/ 3 w 12"/>
                <a:gd name="T9" fmla="*/ 0 h 30"/>
              </a:gdLst>
              <a:ahLst/>
              <a:cxnLst>
                <a:cxn ang="0">
                  <a:pos x="T0" y="T1"/>
                </a:cxn>
                <a:cxn ang="0">
                  <a:pos x="T2" y="T3"/>
                </a:cxn>
                <a:cxn ang="0">
                  <a:pos x="T4" y="T5"/>
                </a:cxn>
                <a:cxn ang="0">
                  <a:pos x="T6" y="T7"/>
                </a:cxn>
                <a:cxn ang="0">
                  <a:pos x="T8" y="T9"/>
                </a:cxn>
              </a:cxnLst>
              <a:rect l="0" t="0" r="r" b="b"/>
              <a:pathLst>
                <a:path w="12" h="30">
                  <a:moveTo>
                    <a:pt x="3" y="0"/>
                  </a:moveTo>
                  <a:cubicBezTo>
                    <a:pt x="0" y="2"/>
                    <a:pt x="0" y="2"/>
                    <a:pt x="0" y="2"/>
                  </a:cubicBezTo>
                  <a:cubicBezTo>
                    <a:pt x="5" y="11"/>
                    <a:pt x="8" y="20"/>
                    <a:pt x="8" y="30"/>
                  </a:cubicBezTo>
                  <a:cubicBezTo>
                    <a:pt x="12" y="30"/>
                    <a:pt x="12" y="30"/>
                    <a:pt x="12" y="30"/>
                  </a:cubicBezTo>
                  <a:cubicBezTo>
                    <a:pt x="11" y="20"/>
                    <a:pt x="9" y="9"/>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4" name="Freeform 1143"/>
            <p:cNvSpPr>
              <a:spLocks/>
            </p:cNvSpPr>
            <p:nvPr/>
          </p:nvSpPr>
          <p:spPr bwMode="auto">
            <a:xfrm>
              <a:off x="11229418" y="2519024"/>
              <a:ext cx="57659" cy="46932"/>
            </a:xfrm>
            <a:custGeom>
              <a:avLst/>
              <a:gdLst>
                <a:gd name="T0" fmla="*/ 2 w 18"/>
                <a:gd name="T1" fmla="*/ 0 h 15"/>
                <a:gd name="T2" fmla="*/ 0 w 18"/>
                <a:gd name="T3" fmla="*/ 3 h 15"/>
                <a:gd name="T4" fmla="*/ 16 w 18"/>
                <a:gd name="T5" fmla="*/ 15 h 15"/>
                <a:gd name="T6" fmla="*/ 18 w 18"/>
                <a:gd name="T7" fmla="*/ 13 h 15"/>
                <a:gd name="T8" fmla="*/ 2 w 18"/>
                <a:gd name="T9" fmla="*/ 0 h 15"/>
              </a:gdLst>
              <a:ahLst/>
              <a:cxnLst>
                <a:cxn ang="0">
                  <a:pos x="T0" y="T1"/>
                </a:cxn>
                <a:cxn ang="0">
                  <a:pos x="T2" y="T3"/>
                </a:cxn>
                <a:cxn ang="0">
                  <a:pos x="T4" y="T5"/>
                </a:cxn>
                <a:cxn ang="0">
                  <a:pos x="T6" y="T7"/>
                </a:cxn>
                <a:cxn ang="0">
                  <a:pos x="T8" y="T9"/>
                </a:cxn>
              </a:cxnLst>
              <a:rect l="0" t="0" r="r" b="b"/>
              <a:pathLst>
                <a:path w="18" h="15">
                  <a:moveTo>
                    <a:pt x="2" y="0"/>
                  </a:moveTo>
                  <a:cubicBezTo>
                    <a:pt x="0" y="3"/>
                    <a:pt x="0" y="3"/>
                    <a:pt x="0" y="3"/>
                  </a:cubicBezTo>
                  <a:cubicBezTo>
                    <a:pt x="6" y="6"/>
                    <a:pt x="11" y="10"/>
                    <a:pt x="16" y="15"/>
                  </a:cubicBezTo>
                  <a:cubicBezTo>
                    <a:pt x="18" y="13"/>
                    <a:pt x="18" y="13"/>
                    <a:pt x="18" y="13"/>
                  </a:cubicBezTo>
                  <a:cubicBezTo>
                    <a:pt x="14" y="8"/>
                    <a:pt x="8" y="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5" name="Freeform 1144"/>
            <p:cNvSpPr>
              <a:spLocks/>
            </p:cNvSpPr>
            <p:nvPr/>
          </p:nvSpPr>
          <p:spPr bwMode="auto">
            <a:xfrm>
              <a:off x="11154327" y="2493547"/>
              <a:ext cx="44250" cy="16091"/>
            </a:xfrm>
            <a:custGeom>
              <a:avLst/>
              <a:gdLst>
                <a:gd name="T0" fmla="*/ 0 w 14"/>
                <a:gd name="T1" fmla="*/ 0 h 5"/>
                <a:gd name="T2" fmla="*/ 0 w 14"/>
                <a:gd name="T3" fmla="*/ 3 h 5"/>
                <a:gd name="T4" fmla="*/ 13 w 14"/>
                <a:gd name="T5" fmla="*/ 5 h 5"/>
                <a:gd name="T6" fmla="*/ 14 w 14"/>
                <a:gd name="T7" fmla="*/ 2 h 5"/>
                <a:gd name="T8" fmla="*/ 0 w 14"/>
                <a:gd name="T9" fmla="*/ 0 h 5"/>
              </a:gdLst>
              <a:ahLst/>
              <a:cxnLst>
                <a:cxn ang="0">
                  <a:pos x="T0" y="T1"/>
                </a:cxn>
                <a:cxn ang="0">
                  <a:pos x="T2" y="T3"/>
                </a:cxn>
                <a:cxn ang="0">
                  <a:pos x="T4" y="T5"/>
                </a:cxn>
                <a:cxn ang="0">
                  <a:pos x="T6" y="T7"/>
                </a:cxn>
                <a:cxn ang="0">
                  <a:pos x="T8" y="T9"/>
                </a:cxn>
              </a:cxnLst>
              <a:rect l="0" t="0" r="r" b="b"/>
              <a:pathLst>
                <a:path w="14" h="5">
                  <a:moveTo>
                    <a:pt x="0" y="0"/>
                  </a:moveTo>
                  <a:cubicBezTo>
                    <a:pt x="0" y="3"/>
                    <a:pt x="0" y="3"/>
                    <a:pt x="0" y="3"/>
                  </a:cubicBezTo>
                  <a:cubicBezTo>
                    <a:pt x="4" y="3"/>
                    <a:pt x="9" y="4"/>
                    <a:pt x="13" y="5"/>
                  </a:cubicBezTo>
                  <a:cubicBezTo>
                    <a:pt x="14" y="2"/>
                    <a:pt x="14" y="2"/>
                    <a:pt x="14" y="2"/>
                  </a:cubicBezTo>
                  <a:cubicBezTo>
                    <a:pt x="9" y="1"/>
                    <a:pt x="5"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6" name="Freeform 1145"/>
            <p:cNvSpPr>
              <a:spLocks/>
            </p:cNvSpPr>
            <p:nvPr/>
          </p:nvSpPr>
          <p:spPr bwMode="auto">
            <a:xfrm>
              <a:off x="10906259" y="2496229"/>
              <a:ext cx="311092" cy="411661"/>
            </a:xfrm>
            <a:custGeom>
              <a:avLst/>
              <a:gdLst>
                <a:gd name="T0" fmla="*/ 96 w 98"/>
                <a:gd name="T1" fmla="*/ 119 h 130"/>
                <a:gd name="T2" fmla="*/ 24 w 98"/>
                <a:gd name="T3" fmla="*/ 99 h 130"/>
                <a:gd name="T4" fmla="*/ 36 w 98"/>
                <a:gd name="T5" fmla="*/ 14 h 130"/>
                <a:gd name="T6" fmla="*/ 42 w 98"/>
                <a:gd name="T7" fmla="*/ 10 h 130"/>
                <a:gd name="T8" fmla="*/ 38 w 98"/>
                <a:gd name="T9" fmla="*/ 29 h 130"/>
                <a:gd name="T10" fmla="*/ 42 w 98"/>
                <a:gd name="T11" fmla="*/ 30 h 130"/>
                <a:gd name="T12" fmla="*/ 47 w 98"/>
                <a:gd name="T13" fmla="*/ 5 h 130"/>
                <a:gd name="T14" fmla="*/ 22 w 98"/>
                <a:gd name="T15" fmla="*/ 0 h 130"/>
                <a:gd name="T16" fmla="*/ 21 w 98"/>
                <a:gd name="T17" fmla="*/ 3 h 130"/>
                <a:gd name="T18" fmla="*/ 40 w 98"/>
                <a:gd name="T19" fmla="*/ 7 h 130"/>
                <a:gd name="T20" fmla="*/ 33 w 98"/>
                <a:gd name="T21" fmla="*/ 11 h 130"/>
                <a:gd name="T22" fmla="*/ 21 w 98"/>
                <a:gd name="T23" fmla="*/ 102 h 130"/>
                <a:gd name="T24" fmla="*/ 72 w 98"/>
                <a:gd name="T25" fmla="*/ 127 h 130"/>
                <a:gd name="T26" fmla="*/ 98 w 98"/>
                <a:gd name="T27" fmla="*/ 122 h 130"/>
                <a:gd name="T28" fmla="*/ 96 w 98"/>
                <a:gd name="T29" fmla="*/ 119 h 130"/>
                <a:gd name="T30" fmla="*/ 96 w 98"/>
                <a:gd name="T31" fmla="*/ 11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130">
                  <a:moveTo>
                    <a:pt x="96" y="119"/>
                  </a:moveTo>
                  <a:cubicBezTo>
                    <a:pt x="71" y="130"/>
                    <a:pt x="41" y="121"/>
                    <a:pt x="24" y="99"/>
                  </a:cubicBezTo>
                  <a:cubicBezTo>
                    <a:pt x="4" y="73"/>
                    <a:pt x="9" y="34"/>
                    <a:pt x="36" y="14"/>
                  </a:cubicBezTo>
                  <a:cubicBezTo>
                    <a:pt x="38" y="13"/>
                    <a:pt x="40" y="11"/>
                    <a:pt x="42" y="10"/>
                  </a:cubicBezTo>
                  <a:cubicBezTo>
                    <a:pt x="38" y="29"/>
                    <a:pt x="38" y="29"/>
                    <a:pt x="38" y="29"/>
                  </a:cubicBezTo>
                  <a:cubicBezTo>
                    <a:pt x="42" y="30"/>
                    <a:pt x="42" y="30"/>
                    <a:pt x="42" y="30"/>
                  </a:cubicBezTo>
                  <a:cubicBezTo>
                    <a:pt x="47" y="5"/>
                    <a:pt x="47" y="5"/>
                    <a:pt x="47" y="5"/>
                  </a:cubicBezTo>
                  <a:cubicBezTo>
                    <a:pt x="22" y="0"/>
                    <a:pt x="22" y="0"/>
                    <a:pt x="22" y="0"/>
                  </a:cubicBezTo>
                  <a:cubicBezTo>
                    <a:pt x="21" y="3"/>
                    <a:pt x="21" y="3"/>
                    <a:pt x="21" y="3"/>
                  </a:cubicBezTo>
                  <a:cubicBezTo>
                    <a:pt x="40" y="7"/>
                    <a:pt x="40" y="7"/>
                    <a:pt x="40" y="7"/>
                  </a:cubicBezTo>
                  <a:cubicBezTo>
                    <a:pt x="38" y="8"/>
                    <a:pt x="35" y="10"/>
                    <a:pt x="33" y="11"/>
                  </a:cubicBezTo>
                  <a:cubicBezTo>
                    <a:pt x="5" y="33"/>
                    <a:pt x="0" y="73"/>
                    <a:pt x="21" y="102"/>
                  </a:cubicBezTo>
                  <a:cubicBezTo>
                    <a:pt x="34" y="118"/>
                    <a:pt x="53" y="127"/>
                    <a:pt x="72" y="127"/>
                  </a:cubicBezTo>
                  <a:cubicBezTo>
                    <a:pt x="81" y="127"/>
                    <a:pt x="89" y="125"/>
                    <a:pt x="98" y="122"/>
                  </a:cubicBezTo>
                  <a:cubicBezTo>
                    <a:pt x="96" y="119"/>
                    <a:pt x="96" y="119"/>
                    <a:pt x="96" y="119"/>
                  </a:cubicBezTo>
                  <a:cubicBezTo>
                    <a:pt x="96" y="119"/>
                    <a:pt x="96" y="119"/>
                    <a:pt x="96"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7" name="Freeform 1146"/>
            <p:cNvSpPr>
              <a:spLocks noEditPoints="1"/>
            </p:cNvSpPr>
            <p:nvPr/>
          </p:nvSpPr>
          <p:spPr bwMode="auto">
            <a:xfrm>
              <a:off x="11061805" y="2565957"/>
              <a:ext cx="148841" cy="281592"/>
            </a:xfrm>
            <a:custGeom>
              <a:avLst/>
              <a:gdLst>
                <a:gd name="T0" fmla="*/ 6 w 47"/>
                <a:gd name="T1" fmla="*/ 89 h 89"/>
                <a:gd name="T2" fmla="*/ 5 w 47"/>
                <a:gd name="T3" fmla="*/ 89 h 89"/>
                <a:gd name="T4" fmla="*/ 4 w 47"/>
                <a:gd name="T5" fmla="*/ 87 h 89"/>
                <a:gd name="T6" fmla="*/ 15 w 47"/>
                <a:gd name="T7" fmla="*/ 52 h 89"/>
                <a:gd name="T8" fmla="*/ 2 w 47"/>
                <a:gd name="T9" fmla="*/ 52 h 89"/>
                <a:gd name="T10" fmla="*/ 0 w 47"/>
                <a:gd name="T11" fmla="*/ 52 h 89"/>
                <a:gd name="T12" fmla="*/ 0 w 47"/>
                <a:gd name="T13" fmla="*/ 50 h 89"/>
                <a:gd name="T14" fmla="*/ 12 w 47"/>
                <a:gd name="T15" fmla="*/ 1 h 89"/>
                <a:gd name="T16" fmla="*/ 14 w 47"/>
                <a:gd name="T17" fmla="*/ 0 h 89"/>
                <a:gd name="T18" fmla="*/ 45 w 47"/>
                <a:gd name="T19" fmla="*/ 0 h 89"/>
                <a:gd name="T20" fmla="*/ 46 w 47"/>
                <a:gd name="T21" fmla="*/ 1 h 89"/>
                <a:gd name="T22" fmla="*/ 46 w 47"/>
                <a:gd name="T23" fmla="*/ 2 h 89"/>
                <a:gd name="T24" fmla="*/ 28 w 47"/>
                <a:gd name="T25" fmla="*/ 36 h 89"/>
                <a:gd name="T26" fmla="*/ 45 w 47"/>
                <a:gd name="T27" fmla="*/ 36 h 89"/>
                <a:gd name="T28" fmla="*/ 46 w 47"/>
                <a:gd name="T29" fmla="*/ 37 h 89"/>
                <a:gd name="T30" fmla="*/ 46 w 47"/>
                <a:gd name="T31" fmla="*/ 39 h 89"/>
                <a:gd name="T32" fmla="*/ 8 w 47"/>
                <a:gd name="T33" fmla="*/ 88 h 89"/>
                <a:gd name="T34" fmla="*/ 6 w 47"/>
                <a:gd name="T35" fmla="*/ 89 h 89"/>
                <a:gd name="T36" fmla="*/ 4 w 47"/>
                <a:gd name="T37" fmla="*/ 49 h 89"/>
                <a:gd name="T38" fmla="*/ 17 w 47"/>
                <a:gd name="T39" fmla="*/ 49 h 89"/>
                <a:gd name="T40" fmla="*/ 19 w 47"/>
                <a:gd name="T41" fmla="*/ 49 h 89"/>
                <a:gd name="T42" fmla="*/ 19 w 47"/>
                <a:gd name="T43" fmla="*/ 51 h 89"/>
                <a:gd name="T44" fmla="*/ 11 w 47"/>
                <a:gd name="T45" fmla="*/ 78 h 89"/>
                <a:gd name="T46" fmla="*/ 41 w 47"/>
                <a:gd name="T47" fmla="*/ 39 h 89"/>
                <a:gd name="T48" fmla="*/ 25 w 47"/>
                <a:gd name="T49" fmla="*/ 39 h 89"/>
                <a:gd name="T50" fmla="*/ 23 w 47"/>
                <a:gd name="T51" fmla="*/ 39 h 89"/>
                <a:gd name="T52" fmla="*/ 23 w 47"/>
                <a:gd name="T53" fmla="*/ 37 h 89"/>
                <a:gd name="T54" fmla="*/ 42 w 47"/>
                <a:gd name="T55" fmla="*/ 3 h 89"/>
                <a:gd name="T56" fmla="*/ 15 w 47"/>
                <a:gd name="T57" fmla="*/ 3 h 89"/>
                <a:gd name="T58" fmla="*/ 4 w 47"/>
                <a:gd name="T59" fmla="*/ 49 h 89"/>
                <a:gd name="T60" fmla="*/ 4 w 47"/>
                <a:gd name="T61" fmla="*/ 4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89">
                  <a:moveTo>
                    <a:pt x="6" y="89"/>
                  </a:moveTo>
                  <a:cubicBezTo>
                    <a:pt x="6" y="89"/>
                    <a:pt x="6" y="89"/>
                    <a:pt x="5" y="89"/>
                  </a:cubicBezTo>
                  <a:cubicBezTo>
                    <a:pt x="5" y="88"/>
                    <a:pt x="4" y="87"/>
                    <a:pt x="4" y="87"/>
                  </a:cubicBezTo>
                  <a:cubicBezTo>
                    <a:pt x="15" y="52"/>
                    <a:pt x="15" y="52"/>
                    <a:pt x="15" y="52"/>
                  </a:cubicBezTo>
                  <a:cubicBezTo>
                    <a:pt x="2" y="52"/>
                    <a:pt x="2" y="52"/>
                    <a:pt x="2" y="52"/>
                  </a:cubicBezTo>
                  <a:cubicBezTo>
                    <a:pt x="1" y="52"/>
                    <a:pt x="1" y="52"/>
                    <a:pt x="0" y="52"/>
                  </a:cubicBezTo>
                  <a:cubicBezTo>
                    <a:pt x="0" y="51"/>
                    <a:pt x="0" y="50"/>
                    <a:pt x="0" y="50"/>
                  </a:cubicBezTo>
                  <a:cubicBezTo>
                    <a:pt x="12" y="1"/>
                    <a:pt x="12" y="1"/>
                    <a:pt x="12" y="1"/>
                  </a:cubicBezTo>
                  <a:cubicBezTo>
                    <a:pt x="13" y="0"/>
                    <a:pt x="13" y="0"/>
                    <a:pt x="14" y="0"/>
                  </a:cubicBezTo>
                  <a:cubicBezTo>
                    <a:pt x="45" y="0"/>
                    <a:pt x="45" y="0"/>
                    <a:pt x="45" y="0"/>
                  </a:cubicBezTo>
                  <a:cubicBezTo>
                    <a:pt x="45" y="0"/>
                    <a:pt x="46" y="0"/>
                    <a:pt x="46" y="1"/>
                  </a:cubicBezTo>
                  <a:cubicBezTo>
                    <a:pt x="47" y="1"/>
                    <a:pt x="47" y="2"/>
                    <a:pt x="46" y="2"/>
                  </a:cubicBezTo>
                  <a:cubicBezTo>
                    <a:pt x="28" y="36"/>
                    <a:pt x="28" y="36"/>
                    <a:pt x="28" y="36"/>
                  </a:cubicBezTo>
                  <a:cubicBezTo>
                    <a:pt x="45" y="36"/>
                    <a:pt x="45" y="36"/>
                    <a:pt x="45" y="36"/>
                  </a:cubicBezTo>
                  <a:cubicBezTo>
                    <a:pt x="45" y="36"/>
                    <a:pt x="46" y="36"/>
                    <a:pt x="46" y="37"/>
                  </a:cubicBezTo>
                  <a:cubicBezTo>
                    <a:pt x="47" y="37"/>
                    <a:pt x="47" y="38"/>
                    <a:pt x="46" y="39"/>
                  </a:cubicBezTo>
                  <a:cubicBezTo>
                    <a:pt x="8" y="88"/>
                    <a:pt x="8" y="88"/>
                    <a:pt x="8" y="88"/>
                  </a:cubicBezTo>
                  <a:cubicBezTo>
                    <a:pt x="7" y="89"/>
                    <a:pt x="7" y="89"/>
                    <a:pt x="6" y="89"/>
                  </a:cubicBezTo>
                  <a:close/>
                  <a:moveTo>
                    <a:pt x="4" y="49"/>
                  </a:moveTo>
                  <a:cubicBezTo>
                    <a:pt x="17" y="49"/>
                    <a:pt x="17" y="49"/>
                    <a:pt x="17" y="49"/>
                  </a:cubicBezTo>
                  <a:cubicBezTo>
                    <a:pt x="18" y="49"/>
                    <a:pt x="18" y="49"/>
                    <a:pt x="19" y="49"/>
                  </a:cubicBezTo>
                  <a:cubicBezTo>
                    <a:pt x="19" y="50"/>
                    <a:pt x="19" y="50"/>
                    <a:pt x="19" y="51"/>
                  </a:cubicBezTo>
                  <a:cubicBezTo>
                    <a:pt x="11" y="78"/>
                    <a:pt x="11" y="78"/>
                    <a:pt x="11" y="78"/>
                  </a:cubicBezTo>
                  <a:cubicBezTo>
                    <a:pt x="41" y="39"/>
                    <a:pt x="41" y="39"/>
                    <a:pt x="41" y="39"/>
                  </a:cubicBezTo>
                  <a:cubicBezTo>
                    <a:pt x="25" y="39"/>
                    <a:pt x="25" y="39"/>
                    <a:pt x="25" y="39"/>
                  </a:cubicBezTo>
                  <a:cubicBezTo>
                    <a:pt x="24" y="39"/>
                    <a:pt x="24" y="39"/>
                    <a:pt x="23" y="39"/>
                  </a:cubicBezTo>
                  <a:cubicBezTo>
                    <a:pt x="23" y="38"/>
                    <a:pt x="23" y="37"/>
                    <a:pt x="23" y="37"/>
                  </a:cubicBezTo>
                  <a:cubicBezTo>
                    <a:pt x="42" y="3"/>
                    <a:pt x="42" y="3"/>
                    <a:pt x="42" y="3"/>
                  </a:cubicBezTo>
                  <a:cubicBezTo>
                    <a:pt x="15" y="3"/>
                    <a:pt x="15" y="3"/>
                    <a:pt x="15" y="3"/>
                  </a:cubicBezTo>
                  <a:cubicBezTo>
                    <a:pt x="4" y="49"/>
                    <a:pt x="4" y="49"/>
                    <a:pt x="4" y="49"/>
                  </a:cubicBezTo>
                  <a:cubicBezTo>
                    <a:pt x="4" y="49"/>
                    <a:pt x="4" y="49"/>
                    <a:pt x="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sp>
        <p:nvSpPr>
          <p:cNvPr id="1141" name="Freeform 31"/>
          <p:cNvSpPr>
            <a:spLocks noEditPoints="1"/>
          </p:cNvSpPr>
          <p:nvPr/>
        </p:nvSpPr>
        <p:spPr bwMode="auto">
          <a:xfrm>
            <a:off x="4632233" y="1394532"/>
            <a:ext cx="1182685" cy="795163"/>
          </a:xfrm>
          <a:custGeom>
            <a:avLst/>
            <a:gdLst>
              <a:gd name="T0" fmla="*/ 353 w 373"/>
              <a:gd name="T1" fmla="*/ 215 h 251"/>
              <a:gd name="T2" fmla="*/ 21 w 373"/>
              <a:gd name="T3" fmla="*/ 215 h 251"/>
              <a:gd name="T4" fmla="*/ 21 w 373"/>
              <a:gd name="T5" fmla="*/ 0 h 251"/>
              <a:gd name="T6" fmla="*/ 353 w 373"/>
              <a:gd name="T7" fmla="*/ 0 h 251"/>
              <a:gd name="T8" fmla="*/ 353 w 373"/>
              <a:gd name="T9" fmla="*/ 215 h 251"/>
              <a:gd name="T10" fmla="*/ 328 w 373"/>
              <a:gd name="T11" fmla="*/ 27 h 251"/>
              <a:gd name="T12" fmla="*/ 46 w 373"/>
              <a:gd name="T13" fmla="*/ 27 h 251"/>
              <a:gd name="T14" fmla="*/ 46 w 373"/>
              <a:gd name="T15" fmla="*/ 188 h 251"/>
              <a:gd name="T16" fmla="*/ 328 w 373"/>
              <a:gd name="T17" fmla="*/ 188 h 251"/>
              <a:gd name="T18" fmla="*/ 328 w 373"/>
              <a:gd name="T19" fmla="*/ 27 h 251"/>
              <a:gd name="T20" fmla="*/ 187 w 373"/>
              <a:gd name="T21" fmla="*/ 7 h 251"/>
              <a:gd name="T22" fmla="*/ 181 w 373"/>
              <a:gd name="T23" fmla="*/ 14 h 251"/>
              <a:gd name="T24" fmla="*/ 187 w 373"/>
              <a:gd name="T25" fmla="*/ 20 h 251"/>
              <a:gd name="T26" fmla="*/ 193 w 373"/>
              <a:gd name="T27" fmla="*/ 14 h 251"/>
              <a:gd name="T28" fmla="*/ 187 w 373"/>
              <a:gd name="T29" fmla="*/ 7 h 251"/>
              <a:gd name="T30" fmla="*/ 8 w 373"/>
              <a:gd name="T31" fmla="*/ 251 h 251"/>
              <a:gd name="T32" fmla="*/ 366 w 373"/>
              <a:gd name="T33" fmla="*/ 251 h 251"/>
              <a:gd name="T34" fmla="*/ 373 w 373"/>
              <a:gd name="T35" fmla="*/ 244 h 251"/>
              <a:gd name="T36" fmla="*/ 373 w 373"/>
              <a:gd name="T37" fmla="*/ 222 h 251"/>
              <a:gd name="T38" fmla="*/ 0 w 373"/>
              <a:gd name="T39" fmla="*/ 222 h 251"/>
              <a:gd name="T40" fmla="*/ 0 w 373"/>
              <a:gd name="T41" fmla="*/ 244 h 251"/>
              <a:gd name="T42" fmla="*/ 8 w 373"/>
              <a:gd name="T4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3" h="251">
                <a:moveTo>
                  <a:pt x="353" y="215"/>
                </a:moveTo>
                <a:cubicBezTo>
                  <a:pt x="21" y="215"/>
                  <a:pt x="21" y="215"/>
                  <a:pt x="21" y="215"/>
                </a:cubicBezTo>
                <a:cubicBezTo>
                  <a:pt x="21" y="0"/>
                  <a:pt x="21" y="0"/>
                  <a:pt x="21" y="0"/>
                </a:cubicBezTo>
                <a:cubicBezTo>
                  <a:pt x="353" y="0"/>
                  <a:pt x="353" y="0"/>
                  <a:pt x="353" y="0"/>
                </a:cubicBezTo>
                <a:cubicBezTo>
                  <a:pt x="353" y="72"/>
                  <a:pt x="353" y="143"/>
                  <a:pt x="353" y="215"/>
                </a:cubicBezTo>
                <a:close/>
                <a:moveTo>
                  <a:pt x="328" y="27"/>
                </a:moveTo>
                <a:cubicBezTo>
                  <a:pt x="46" y="27"/>
                  <a:pt x="46" y="27"/>
                  <a:pt x="46" y="27"/>
                </a:cubicBezTo>
                <a:cubicBezTo>
                  <a:pt x="46" y="188"/>
                  <a:pt x="46" y="188"/>
                  <a:pt x="46" y="188"/>
                </a:cubicBezTo>
                <a:cubicBezTo>
                  <a:pt x="328" y="188"/>
                  <a:pt x="328" y="188"/>
                  <a:pt x="328" y="188"/>
                </a:cubicBezTo>
                <a:cubicBezTo>
                  <a:pt x="328" y="134"/>
                  <a:pt x="328" y="81"/>
                  <a:pt x="328" y="27"/>
                </a:cubicBezTo>
                <a:close/>
                <a:moveTo>
                  <a:pt x="187" y="7"/>
                </a:moveTo>
                <a:cubicBezTo>
                  <a:pt x="183" y="7"/>
                  <a:pt x="181" y="10"/>
                  <a:pt x="181" y="14"/>
                </a:cubicBezTo>
                <a:cubicBezTo>
                  <a:pt x="181" y="17"/>
                  <a:pt x="183" y="20"/>
                  <a:pt x="187" y="20"/>
                </a:cubicBezTo>
                <a:cubicBezTo>
                  <a:pt x="190" y="20"/>
                  <a:pt x="193" y="17"/>
                  <a:pt x="193" y="14"/>
                </a:cubicBezTo>
                <a:cubicBezTo>
                  <a:pt x="193" y="10"/>
                  <a:pt x="190" y="7"/>
                  <a:pt x="187" y="7"/>
                </a:cubicBezTo>
                <a:close/>
                <a:moveTo>
                  <a:pt x="8" y="251"/>
                </a:moveTo>
                <a:cubicBezTo>
                  <a:pt x="366" y="251"/>
                  <a:pt x="366" y="251"/>
                  <a:pt x="366" y="251"/>
                </a:cubicBezTo>
                <a:cubicBezTo>
                  <a:pt x="370" y="251"/>
                  <a:pt x="373" y="248"/>
                  <a:pt x="373" y="244"/>
                </a:cubicBezTo>
                <a:cubicBezTo>
                  <a:pt x="373" y="222"/>
                  <a:pt x="373" y="222"/>
                  <a:pt x="373" y="222"/>
                </a:cubicBezTo>
                <a:cubicBezTo>
                  <a:pt x="0" y="222"/>
                  <a:pt x="0" y="222"/>
                  <a:pt x="0" y="222"/>
                </a:cubicBezTo>
                <a:cubicBezTo>
                  <a:pt x="0" y="244"/>
                  <a:pt x="0" y="244"/>
                  <a:pt x="0" y="244"/>
                </a:cubicBezTo>
                <a:cubicBezTo>
                  <a:pt x="0" y="248"/>
                  <a:pt x="4" y="251"/>
                  <a:pt x="8" y="251"/>
                </a:cubicBezTo>
                <a:close/>
              </a:path>
            </a:pathLst>
          </a:custGeom>
          <a:noFill/>
          <a:ln w="793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48" name="Title 1"/>
          <p:cNvSpPr txBox="1">
            <a:spLocks/>
          </p:cNvSpPr>
          <p:nvPr/>
        </p:nvSpPr>
        <p:spPr>
          <a:xfrm>
            <a:off x="4865809" y="2238356"/>
            <a:ext cx="951881" cy="156050"/>
          </a:xfrm>
          <a:prstGeom prst="rect">
            <a:avLst/>
          </a:prstGeom>
        </p:spPr>
        <p:txBody>
          <a:bodyPr lIns="0" tIns="0" rIns="0" bIns="0"/>
          <a:lstStyle>
            <a:lvl1pPr algn="l" rtl="0" eaLnBrk="1" fontAlgn="base" hangingPunct="1">
              <a:lnSpc>
                <a:spcPct val="90000"/>
              </a:lnSpc>
              <a:spcBef>
                <a:spcPct val="0"/>
              </a:spcBef>
              <a:spcAft>
                <a:spcPct val="0"/>
              </a:spcAft>
              <a:defRPr sz="2800" b="0" cap="none" baseline="0">
                <a:solidFill>
                  <a:schemeClr val="bg1"/>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r>
              <a:rPr lang="en-US" sz="1000" b="1" kern="0" dirty="0">
                <a:solidFill>
                  <a:srgbClr val="FFC000"/>
                </a:solidFill>
              </a:rPr>
              <a:t>Flash Gauge</a:t>
            </a:r>
          </a:p>
        </p:txBody>
      </p:sp>
      <p:sp>
        <p:nvSpPr>
          <p:cNvPr id="1150" name="Freeform 86"/>
          <p:cNvSpPr>
            <a:spLocks noEditPoints="1"/>
          </p:cNvSpPr>
          <p:nvPr/>
        </p:nvSpPr>
        <p:spPr bwMode="auto">
          <a:xfrm>
            <a:off x="6017187" y="1394532"/>
            <a:ext cx="1181344" cy="795163"/>
          </a:xfrm>
          <a:custGeom>
            <a:avLst/>
            <a:gdLst>
              <a:gd name="T0" fmla="*/ 353 w 373"/>
              <a:gd name="T1" fmla="*/ 215 h 251"/>
              <a:gd name="T2" fmla="*/ 21 w 373"/>
              <a:gd name="T3" fmla="*/ 215 h 251"/>
              <a:gd name="T4" fmla="*/ 21 w 373"/>
              <a:gd name="T5" fmla="*/ 0 h 251"/>
              <a:gd name="T6" fmla="*/ 353 w 373"/>
              <a:gd name="T7" fmla="*/ 0 h 251"/>
              <a:gd name="T8" fmla="*/ 353 w 373"/>
              <a:gd name="T9" fmla="*/ 215 h 251"/>
              <a:gd name="T10" fmla="*/ 327 w 373"/>
              <a:gd name="T11" fmla="*/ 26 h 251"/>
              <a:gd name="T12" fmla="*/ 46 w 373"/>
              <a:gd name="T13" fmla="*/ 26 h 251"/>
              <a:gd name="T14" fmla="*/ 46 w 373"/>
              <a:gd name="T15" fmla="*/ 188 h 251"/>
              <a:gd name="T16" fmla="*/ 327 w 373"/>
              <a:gd name="T17" fmla="*/ 188 h 251"/>
              <a:gd name="T18" fmla="*/ 327 w 373"/>
              <a:gd name="T19" fmla="*/ 26 h 251"/>
              <a:gd name="T20" fmla="*/ 187 w 373"/>
              <a:gd name="T21" fmla="*/ 7 h 251"/>
              <a:gd name="T22" fmla="*/ 181 w 373"/>
              <a:gd name="T23" fmla="*/ 13 h 251"/>
              <a:gd name="T24" fmla="*/ 187 w 373"/>
              <a:gd name="T25" fmla="*/ 20 h 251"/>
              <a:gd name="T26" fmla="*/ 193 w 373"/>
              <a:gd name="T27" fmla="*/ 13 h 251"/>
              <a:gd name="T28" fmla="*/ 187 w 373"/>
              <a:gd name="T29" fmla="*/ 7 h 251"/>
              <a:gd name="T30" fmla="*/ 8 w 373"/>
              <a:gd name="T31" fmla="*/ 251 h 251"/>
              <a:gd name="T32" fmla="*/ 366 w 373"/>
              <a:gd name="T33" fmla="*/ 251 h 251"/>
              <a:gd name="T34" fmla="*/ 373 w 373"/>
              <a:gd name="T35" fmla="*/ 244 h 251"/>
              <a:gd name="T36" fmla="*/ 373 w 373"/>
              <a:gd name="T37" fmla="*/ 222 h 251"/>
              <a:gd name="T38" fmla="*/ 0 w 373"/>
              <a:gd name="T39" fmla="*/ 222 h 251"/>
              <a:gd name="T40" fmla="*/ 0 w 373"/>
              <a:gd name="T41" fmla="*/ 244 h 251"/>
              <a:gd name="T42" fmla="*/ 8 w 373"/>
              <a:gd name="T4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3" h="251">
                <a:moveTo>
                  <a:pt x="353" y="215"/>
                </a:moveTo>
                <a:cubicBezTo>
                  <a:pt x="21" y="215"/>
                  <a:pt x="21" y="215"/>
                  <a:pt x="21" y="215"/>
                </a:cubicBezTo>
                <a:cubicBezTo>
                  <a:pt x="21" y="0"/>
                  <a:pt x="21" y="0"/>
                  <a:pt x="21" y="0"/>
                </a:cubicBezTo>
                <a:cubicBezTo>
                  <a:pt x="353" y="0"/>
                  <a:pt x="353" y="0"/>
                  <a:pt x="353" y="0"/>
                </a:cubicBezTo>
                <a:cubicBezTo>
                  <a:pt x="353" y="72"/>
                  <a:pt x="353" y="143"/>
                  <a:pt x="353" y="215"/>
                </a:cubicBezTo>
                <a:close/>
                <a:moveTo>
                  <a:pt x="327" y="26"/>
                </a:moveTo>
                <a:cubicBezTo>
                  <a:pt x="46" y="26"/>
                  <a:pt x="46" y="26"/>
                  <a:pt x="46" y="26"/>
                </a:cubicBezTo>
                <a:cubicBezTo>
                  <a:pt x="46" y="188"/>
                  <a:pt x="46" y="188"/>
                  <a:pt x="46" y="188"/>
                </a:cubicBezTo>
                <a:cubicBezTo>
                  <a:pt x="327" y="188"/>
                  <a:pt x="327" y="188"/>
                  <a:pt x="327" y="188"/>
                </a:cubicBezTo>
                <a:cubicBezTo>
                  <a:pt x="327" y="134"/>
                  <a:pt x="327" y="80"/>
                  <a:pt x="327" y="26"/>
                </a:cubicBezTo>
                <a:close/>
                <a:moveTo>
                  <a:pt x="187" y="7"/>
                </a:moveTo>
                <a:cubicBezTo>
                  <a:pt x="183" y="7"/>
                  <a:pt x="181" y="10"/>
                  <a:pt x="181" y="13"/>
                </a:cubicBezTo>
                <a:cubicBezTo>
                  <a:pt x="181" y="17"/>
                  <a:pt x="183" y="20"/>
                  <a:pt x="187" y="20"/>
                </a:cubicBezTo>
                <a:cubicBezTo>
                  <a:pt x="190" y="20"/>
                  <a:pt x="193" y="17"/>
                  <a:pt x="193" y="13"/>
                </a:cubicBezTo>
                <a:cubicBezTo>
                  <a:pt x="193" y="10"/>
                  <a:pt x="190" y="7"/>
                  <a:pt x="187" y="7"/>
                </a:cubicBezTo>
                <a:close/>
                <a:moveTo>
                  <a:pt x="8" y="251"/>
                </a:moveTo>
                <a:cubicBezTo>
                  <a:pt x="366" y="251"/>
                  <a:pt x="366" y="251"/>
                  <a:pt x="366" y="251"/>
                </a:cubicBezTo>
                <a:cubicBezTo>
                  <a:pt x="370" y="251"/>
                  <a:pt x="373" y="248"/>
                  <a:pt x="373" y="244"/>
                </a:cubicBezTo>
                <a:cubicBezTo>
                  <a:pt x="373" y="222"/>
                  <a:pt x="373" y="222"/>
                  <a:pt x="373" y="222"/>
                </a:cubicBezTo>
                <a:cubicBezTo>
                  <a:pt x="0" y="222"/>
                  <a:pt x="0" y="222"/>
                  <a:pt x="0" y="222"/>
                </a:cubicBezTo>
                <a:cubicBezTo>
                  <a:pt x="0" y="244"/>
                  <a:pt x="0" y="244"/>
                  <a:pt x="0" y="244"/>
                </a:cubicBezTo>
                <a:cubicBezTo>
                  <a:pt x="0" y="248"/>
                  <a:pt x="4" y="251"/>
                  <a:pt x="8" y="251"/>
                </a:cubicBezTo>
                <a:close/>
              </a:path>
            </a:pathLst>
          </a:custGeom>
          <a:noFill/>
          <a:ln w="793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nvGrpSpPr>
          <p:cNvPr id="1151" name="Group 1150"/>
          <p:cNvGrpSpPr/>
          <p:nvPr/>
        </p:nvGrpSpPr>
        <p:grpSpPr>
          <a:xfrm>
            <a:off x="6320233" y="1533987"/>
            <a:ext cx="573911" cy="411660"/>
            <a:chOff x="8216385" y="4975252"/>
            <a:chExt cx="573911" cy="411660"/>
          </a:xfrm>
          <a:solidFill>
            <a:schemeClr val="bg1"/>
          </a:solidFill>
        </p:grpSpPr>
        <p:sp>
          <p:nvSpPr>
            <p:cNvPr id="1152" name="Freeform 87"/>
            <p:cNvSpPr>
              <a:spLocks noEditPoints="1"/>
            </p:cNvSpPr>
            <p:nvPr/>
          </p:nvSpPr>
          <p:spPr bwMode="auto">
            <a:xfrm>
              <a:off x="8565023" y="5168344"/>
              <a:ext cx="88500" cy="88500"/>
            </a:xfrm>
            <a:custGeom>
              <a:avLst/>
              <a:gdLst>
                <a:gd name="T0" fmla="*/ 25 w 28"/>
                <a:gd name="T1" fmla="*/ 6 h 28"/>
                <a:gd name="T2" fmla="*/ 22 w 28"/>
                <a:gd name="T3" fmla="*/ 3 h 28"/>
                <a:gd name="T4" fmla="*/ 13 w 28"/>
                <a:gd name="T5" fmla="*/ 0 h 28"/>
                <a:gd name="T6" fmla="*/ 6 w 28"/>
                <a:gd name="T7" fmla="*/ 3 h 28"/>
                <a:gd name="T8" fmla="*/ 3 w 28"/>
                <a:gd name="T9" fmla="*/ 6 h 28"/>
                <a:gd name="T10" fmla="*/ 1 w 28"/>
                <a:gd name="T11" fmla="*/ 14 h 28"/>
                <a:gd name="T12" fmla="*/ 15 w 28"/>
                <a:gd name="T13" fmla="*/ 27 h 28"/>
                <a:gd name="T14" fmla="*/ 28 w 28"/>
                <a:gd name="T15" fmla="*/ 13 h 28"/>
                <a:gd name="T16" fmla="*/ 25 w 28"/>
                <a:gd name="T17" fmla="*/ 6 h 28"/>
                <a:gd name="T18" fmla="*/ 15 w 28"/>
                <a:gd name="T19" fmla="*/ 23 h 28"/>
                <a:gd name="T20" fmla="*/ 5 w 28"/>
                <a:gd name="T21" fmla="*/ 14 h 28"/>
                <a:gd name="T22" fmla="*/ 14 w 28"/>
                <a:gd name="T23" fmla="*/ 4 h 28"/>
                <a:gd name="T24" fmla="*/ 23 w 28"/>
                <a:gd name="T25" fmla="*/ 13 h 28"/>
                <a:gd name="T26" fmla="*/ 15 w 28"/>
                <a:gd name="T2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8">
                  <a:moveTo>
                    <a:pt x="25" y="6"/>
                  </a:moveTo>
                  <a:cubicBezTo>
                    <a:pt x="24" y="5"/>
                    <a:pt x="23" y="4"/>
                    <a:pt x="22" y="3"/>
                  </a:cubicBezTo>
                  <a:cubicBezTo>
                    <a:pt x="20" y="1"/>
                    <a:pt x="17" y="0"/>
                    <a:pt x="13" y="0"/>
                  </a:cubicBezTo>
                  <a:cubicBezTo>
                    <a:pt x="11" y="0"/>
                    <a:pt x="8" y="1"/>
                    <a:pt x="6" y="3"/>
                  </a:cubicBezTo>
                  <a:cubicBezTo>
                    <a:pt x="5" y="4"/>
                    <a:pt x="4" y="5"/>
                    <a:pt x="3" y="6"/>
                  </a:cubicBezTo>
                  <a:cubicBezTo>
                    <a:pt x="1" y="8"/>
                    <a:pt x="0" y="11"/>
                    <a:pt x="1" y="14"/>
                  </a:cubicBezTo>
                  <a:cubicBezTo>
                    <a:pt x="1" y="22"/>
                    <a:pt x="7" y="28"/>
                    <a:pt x="15" y="27"/>
                  </a:cubicBezTo>
                  <a:cubicBezTo>
                    <a:pt x="22" y="27"/>
                    <a:pt x="28" y="21"/>
                    <a:pt x="28" y="13"/>
                  </a:cubicBezTo>
                  <a:cubicBezTo>
                    <a:pt x="27" y="10"/>
                    <a:pt x="26" y="8"/>
                    <a:pt x="25" y="6"/>
                  </a:cubicBezTo>
                  <a:close/>
                  <a:moveTo>
                    <a:pt x="15" y="23"/>
                  </a:moveTo>
                  <a:cubicBezTo>
                    <a:pt x="9" y="23"/>
                    <a:pt x="5" y="19"/>
                    <a:pt x="5" y="14"/>
                  </a:cubicBezTo>
                  <a:cubicBezTo>
                    <a:pt x="4" y="9"/>
                    <a:pt x="8" y="5"/>
                    <a:pt x="14" y="4"/>
                  </a:cubicBezTo>
                  <a:cubicBezTo>
                    <a:pt x="19" y="4"/>
                    <a:pt x="23" y="8"/>
                    <a:pt x="23" y="13"/>
                  </a:cubicBezTo>
                  <a:cubicBezTo>
                    <a:pt x="24" y="18"/>
                    <a:pt x="20" y="23"/>
                    <a:pt x="15" y="23"/>
                  </a:cubicBez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53" name="Freeform 88"/>
            <p:cNvSpPr>
              <a:spLocks noEditPoints="1"/>
            </p:cNvSpPr>
            <p:nvPr/>
          </p:nvSpPr>
          <p:spPr bwMode="auto">
            <a:xfrm>
              <a:off x="8216385" y="4977934"/>
              <a:ext cx="374114" cy="272206"/>
            </a:xfrm>
            <a:custGeom>
              <a:avLst/>
              <a:gdLst>
                <a:gd name="T0" fmla="*/ 106 w 118"/>
                <a:gd name="T1" fmla="*/ 49 h 86"/>
                <a:gd name="T2" fmla="*/ 83 w 118"/>
                <a:gd name="T3" fmla="*/ 15 h 86"/>
                <a:gd name="T4" fmla="*/ 84 w 118"/>
                <a:gd name="T5" fmla="*/ 9 h 86"/>
                <a:gd name="T6" fmla="*/ 75 w 118"/>
                <a:gd name="T7" fmla="*/ 0 h 86"/>
                <a:gd name="T8" fmla="*/ 66 w 118"/>
                <a:gd name="T9" fmla="*/ 10 h 86"/>
                <a:gd name="T10" fmla="*/ 70 w 118"/>
                <a:gd name="T11" fmla="*/ 17 h 86"/>
                <a:gd name="T12" fmla="*/ 39 w 118"/>
                <a:gd name="T13" fmla="*/ 68 h 86"/>
                <a:gd name="T14" fmla="*/ 35 w 118"/>
                <a:gd name="T15" fmla="*/ 67 h 86"/>
                <a:gd name="T16" fmla="*/ 34 w 118"/>
                <a:gd name="T17" fmla="*/ 67 h 86"/>
                <a:gd name="T18" fmla="*/ 15 w 118"/>
                <a:gd name="T19" fmla="*/ 19 h 86"/>
                <a:gd name="T20" fmla="*/ 19 w 118"/>
                <a:gd name="T21" fmla="*/ 11 h 86"/>
                <a:gd name="T22" fmla="*/ 9 w 118"/>
                <a:gd name="T23" fmla="*/ 2 h 86"/>
                <a:gd name="T24" fmla="*/ 0 w 118"/>
                <a:gd name="T25" fmla="*/ 12 h 86"/>
                <a:gd name="T26" fmla="*/ 10 w 118"/>
                <a:gd name="T27" fmla="*/ 21 h 86"/>
                <a:gd name="T28" fmla="*/ 11 w 118"/>
                <a:gd name="T29" fmla="*/ 21 h 86"/>
                <a:gd name="T30" fmla="*/ 31 w 118"/>
                <a:gd name="T31" fmla="*/ 68 h 86"/>
                <a:gd name="T32" fmla="*/ 26 w 118"/>
                <a:gd name="T33" fmla="*/ 77 h 86"/>
                <a:gd name="T34" fmla="*/ 36 w 118"/>
                <a:gd name="T35" fmla="*/ 85 h 86"/>
                <a:gd name="T36" fmla="*/ 45 w 118"/>
                <a:gd name="T37" fmla="*/ 76 h 86"/>
                <a:gd name="T38" fmla="*/ 42 w 118"/>
                <a:gd name="T39" fmla="*/ 70 h 86"/>
                <a:gd name="T40" fmla="*/ 73 w 118"/>
                <a:gd name="T41" fmla="*/ 19 h 86"/>
                <a:gd name="T42" fmla="*/ 76 w 118"/>
                <a:gd name="T43" fmla="*/ 19 h 86"/>
                <a:gd name="T44" fmla="*/ 80 w 118"/>
                <a:gd name="T45" fmla="*/ 18 h 86"/>
                <a:gd name="T46" fmla="*/ 103 w 118"/>
                <a:gd name="T47" fmla="*/ 52 h 86"/>
                <a:gd name="T48" fmla="*/ 107 w 118"/>
                <a:gd name="T49" fmla="*/ 57 h 86"/>
                <a:gd name="T50" fmla="*/ 110 w 118"/>
                <a:gd name="T51" fmla="*/ 54 h 86"/>
                <a:gd name="T52" fmla="*/ 106 w 118"/>
                <a:gd name="T53" fmla="*/ 49 h 86"/>
                <a:gd name="T54" fmla="*/ 10 w 118"/>
                <a:gd name="T55" fmla="*/ 18 h 86"/>
                <a:gd name="T56" fmla="*/ 3 w 118"/>
                <a:gd name="T57" fmla="*/ 12 h 86"/>
                <a:gd name="T58" fmla="*/ 9 w 118"/>
                <a:gd name="T59" fmla="*/ 5 h 86"/>
                <a:gd name="T60" fmla="*/ 16 w 118"/>
                <a:gd name="T61" fmla="*/ 11 h 86"/>
                <a:gd name="T62" fmla="*/ 10 w 118"/>
                <a:gd name="T63" fmla="*/ 18 h 86"/>
                <a:gd name="T64" fmla="*/ 36 w 118"/>
                <a:gd name="T65" fmla="*/ 83 h 86"/>
                <a:gd name="T66" fmla="*/ 29 w 118"/>
                <a:gd name="T67" fmla="*/ 76 h 86"/>
                <a:gd name="T68" fmla="*/ 35 w 118"/>
                <a:gd name="T69" fmla="*/ 70 h 86"/>
                <a:gd name="T70" fmla="*/ 42 w 118"/>
                <a:gd name="T71" fmla="*/ 76 h 86"/>
                <a:gd name="T72" fmla="*/ 36 w 118"/>
                <a:gd name="T73" fmla="*/ 83 h 86"/>
                <a:gd name="T74" fmla="*/ 75 w 118"/>
                <a:gd name="T75" fmla="*/ 16 h 86"/>
                <a:gd name="T76" fmla="*/ 69 w 118"/>
                <a:gd name="T77" fmla="*/ 10 h 86"/>
                <a:gd name="T78" fmla="*/ 75 w 118"/>
                <a:gd name="T79" fmla="*/ 3 h 86"/>
                <a:gd name="T80" fmla="*/ 82 w 118"/>
                <a:gd name="T81" fmla="*/ 9 h 86"/>
                <a:gd name="T82" fmla="*/ 75 w 118"/>
                <a:gd name="T83" fmla="*/ 16 h 86"/>
                <a:gd name="T84" fmla="*/ 116 w 118"/>
                <a:gd name="T85" fmla="*/ 63 h 86"/>
                <a:gd name="T86" fmla="*/ 113 w 118"/>
                <a:gd name="T87" fmla="*/ 66 h 86"/>
                <a:gd name="T88" fmla="*/ 114 w 118"/>
                <a:gd name="T89" fmla="*/ 67 h 86"/>
                <a:gd name="T90" fmla="*/ 118 w 118"/>
                <a:gd name="T91" fmla="*/ 65 h 86"/>
                <a:gd name="T92" fmla="*/ 116 w 118"/>
                <a:gd name="T93"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86">
                  <a:moveTo>
                    <a:pt x="106" y="49"/>
                  </a:moveTo>
                  <a:cubicBezTo>
                    <a:pt x="83" y="15"/>
                    <a:pt x="83" y="15"/>
                    <a:pt x="83" y="15"/>
                  </a:cubicBezTo>
                  <a:cubicBezTo>
                    <a:pt x="84" y="13"/>
                    <a:pt x="85" y="11"/>
                    <a:pt x="84" y="9"/>
                  </a:cubicBezTo>
                  <a:cubicBezTo>
                    <a:pt x="84" y="4"/>
                    <a:pt x="80" y="0"/>
                    <a:pt x="75" y="0"/>
                  </a:cubicBezTo>
                  <a:cubicBezTo>
                    <a:pt x="70" y="0"/>
                    <a:pt x="66" y="5"/>
                    <a:pt x="66" y="10"/>
                  </a:cubicBezTo>
                  <a:cubicBezTo>
                    <a:pt x="66" y="13"/>
                    <a:pt x="67" y="15"/>
                    <a:pt x="70" y="17"/>
                  </a:cubicBezTo>
                  <a:cubicBezTo>
                    <a:pt x="39" y="68"/>
                    <a:pt x="39" y="68"/>
                    <a:pt x="39" y="68"/>
                  </a:cubicBezTo>
                  <a:cubicBezTo>
                    <a:pt x="38" y="67"/>
                    <a:pt x="37" y="67"/>
                    <a:pt x="35" y="67"/>
                  </a:cubicBezTo>
                  <a:cubicBezTo>
                    <a:pt x="35" y="67"/>
                    <a:pt x="34" y="67"/>
                    <a:pt x="34" y="67"/>
                  </a:cubicBezTo>
                  <a:cubicBezTo>
                    <a:pt x="15" y="19"/>
                    <a:pt x="15" y="19"/>
                    <a:pt x="15" y="19"/>
                  </a:cubicBezTo>
                  <a:cubicBezTo>
                    <a:pt x="17" y="18"/>
                    <a:pt x="19" y="14"/>
                    <a:pt x="19" y="11"/>
                  </a:cubicBezTo>
                  <a:cubicBezTo>
                    <a:pt x="19" y="6"/>
                    <a:pt x="14" y="2"/>
                    <a:pt x="9" y="2"/>
                  </a:cubicBezTo>
                  <a:cubicBezTo>
                    <a:pt x="4" y="2"/>
                    <a:pt x="0" y="7"/>
                    <a:pt x="0" y="12"/>
                  </a:cubicBezTo>
                  <a:cubicBezTo>
                    <a:pt x="1" y="17"/>
                    <a:pt x="5" y="21"/>
                    <a:pt x="10" y="21"/>
                  </a:cubicBezTo>
                  <a:cubicBezTo>
                    <a:pt x="10" y="21"/>
                    <a:pt x="11" y="21"/>
                    <a:pt x="11" y="21"/>
                  </a:cubicBezTo>
                  <a:cubicBezTo>
                    <a:pt x="31" y="68"/>
                    <a:pt x="31" y="68"/>
                    <a:pt x="31" y="68"/>
                  </a:cubicBezTo>
                  <a:cubicBezTo>
                    <a:pt x="28" y="70"/>
                    <a:pt x="26" y="73"/>
                    <a:pt x="26" y="77"/>
                  </a:cubicBezTo>
                  <a:cubicBezTo>
                    <a:pt x="27" y="82"/>
                    <a:pt x="31" y="86"/>
                    <a:pt x="36" y="85"/>
                  </a:cubicBezTo>
                  <a:cubicBezTo>
                    <a:pt x="41" y="85"/>
                    <a:pt x="45" y="81"/>
                    <a:pt x="45" y="76"/>
                  </a:cubicBezTo>
                  <a:cubicBezTo>
                    <a:pt x="45" y="73"/>
                    <a:pt x="44" y="71"/>
                    <a:pt x="42" y="70"/>
                  </a:cubicBezTo>
                  <a:cubicBezTo>
                    <a:pt x="73" y="19"/>
                    <a:pt x="73" y="19"/>
                    <a:pt x="73" y="19"/>
                  </a:cubicBezTo>
                  <a:cubicBezTo>
                    <a:pt x="74" y="19"/>
                    <a:pt x="75" y="19"/>
                    <a:pt x="76" y="19"/>
                  </a:cubicBezTo>
                  <a:cubicBezTo>
                    <a:pt x="77" y="19"/>
                    <a:pt x="78" y="18"/>
                    <a:pt x="80" y="18"/>
                  </a:cubicBezTo>
                  <a:cubicBezTo>
                    <a:pt x="103" y="52"/>
                    <a:pt x="103" y="52"/>
                    <a:pt x="103" y="52"/>
                  </a:cubicBezTo>
                  <a:cubicBezTo>
                    <a:pt x="107" y="57"/>
                    <a:pt x="107" y="57"/>
                    <a:pt x="107" y="57"/>
                  </a:cubicBezTo>
                  <a:cubicBezTo>
                    <a:pt x="108" y="56"/>
                    <a:pt x="109" y="55"/>
                    <a:pt x="110" y="54"/>
                  </a:cubicBezTo>
                  <a:lnTo>
                    <a:pt x="106" y="49"/>
                  </a:lnTo>
                  <a:close/>
                  <a:moveTo>
                    <a:pt x="10" y="18"/>
                  </a:moveTo>
                  <a:cubicBezTo>
                    <a:pt x="6" y="18"/>
                    <a:pt x="3" y="15"/>
                    <a:pt x="3" y="12"/>
                  </a:cubicBezTo>
                  <a:cubicBezTo>
                    <a:pt x="3" y="8"/>
                    <a:pt x="6" y="5"/>
                    <a:pt x="9" y="5"/>
                  </a:cubicBezTo>
                  <a:cubicBezTo>
                    <a:pt x="13" y="5"/>
                    <a:pt x="16" y="8"/>
                    <a:pt x="16" y="11"/>
                  </a:cubicBezTo>
                  <a:cubicBezTo>
                    <a:pt x="16" y="15"/>
                    <a:pt x="14" y="18"/>
                    <a:pt x="10" y="18"/>
                  </a:cubicBezTo>
                  <a:close/>
                  <a:moveTo>
                    <a:pt x="36" y="83"/>
                  </a:moveTo>
                  <a:cubicBezTo>
                    <a:pt x="32" y="83"/>
                    <a:pt x="29" y="80"/>
                    <a:pt x="29" y="76"/>
                  </a:cubicBezTo>
                  <a:cubicBezTo>
                    <a:pt x="29" y="73"/>
                    <a:pt x="32" y="70"/>
                    <a:pt x="35" y="70"/>
                  </a:cubicBezTo>
                  <a:cubicBezTo>
                    <a:pt x="39" y="69"/>
                    <a:pt x="42" y="72"/>
                    <a:pt x="42" y="76"/>
                  </a:cubicBezTo>
                  <a:cubicBezTo>
                    <a:pt x="42" y="79"/>
                    <a:pt x="40" y="82"/>
                    <a:pt x="36" y="83"/>
                  </a:cubicBezTo>
                  <a:close/>
                  <a:moveTo>
                    <a:pt x="75" y="16"/>
                  </a:moveTo>
                  <a:cubicBezTo>
                    <a:pt x="72" y="16"/>
                    <a:pt x="69" y="13"/>
                    <a:pt x="69" y="10"/>
                  </a:cubicBezTo>
                  <a:cubicBezTo>
                    <a:pt x="69" y="6"/>
                    <a:pt x="71" y="3"/>
                    <a:pt x="75" y="3"/>
                  </a:cubicBezTo>
                  <a:cubicBezTo>
                    <a:pt x="78" y="3"/>
                    <a:pt x="81" y="6"/>
                    <a:pt x="82" y="9"/>
                  </a:cubicBezTo>
                  <a:cubicBezTo>
                    <a:pt x="82" y="13"/>
                    <a:pt x="79" y="16"/>
                    <a:pt x="75" y="16"/>
                  </a:cubicBezTo>
                  <a:close/>
                  <a:moveTo>
                    <a:pt x="116" y="63"/>
                  </a:moveTo>
                  <a:cubicBezTo>
                    <a:pt x="115" y="64"/>
                    <a:pt x="114" y="65"/>
                    <a:pt x="113" y="66"/>
                  </a:cubicBezTo>
                  <a:cubicBezTo>
                    <a:pt x="114" y="67"/>
                    <a:pt x="114" y="67"/>
                    <a:pt x="114" y="67"/>
                  </a:cubicBezTo>
                  <a:cubicBezTo>
                    <a:pt x="118" y="65"/>
                    <a:pt x="118" y="65"/>
                    <a:pt x="118" y="65"/>
                  </a:cubicBezTo>
                  <a:lnTo>
                    <a:pt x="116" y="63"/>
                  </a:ln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54" name="Freeform 89"/>
            <p:cNvSpPr>
              <a:spLocks noEditPoints="1"/>
            </p:cNvSpPr>
            <p:nvPr/>
          </p:nvSpPr>
          <p:spPr bwMode="auto">
            <a:xfrm>
              <a:off x="8632068" y="4975252"/>
              <a:ext cx="158228" cy="214546"/>
            </a:xfrm>
            <a:custGeom>
              <a:avLst/>
              <a:gdLst>
                <a:gd name="T0" fmla="*/ 40 w 50"/>
                <a:gd name="T1" fmla="*/ 0 h 68"/>
                <a:gd name="T2" fmla="*/ 32 w 50"/>
                <a:gd name="T3" fmla="*/ 10 h 68"/>
                <a:gd name="T4" fmla="*/ 35 w 50"/>
                <a:gd name="T5" fmla="*/ 16 h 68"/>
                <a:gd name="T6" fmla="*/ 11 w 50"/>
                <a:gd name="T7" fmla="*/ 50 h 68"/>
                <a:gd name="T8" fmla="*/ 7 w 50"/>
                <a:gd name="T9" fmla="*/ 55 h 68"/>
                <a:gd name="T10" fmla="*/ 10 w 50"/>
                <a:gd name="T11" fmla="*/ 58 h 68"/>
                <a:gd name="T12" fmla="*/ 14 w 50"/>
                <a:gd name="T13" fmla="*/ 53 h 68"/>
                <a:gd name="T14" fmla="*/ 38 w 50"/>
                <a:gd name="T15" fmla="*/ 18 h 68"/>
                <a:gd name="T16" fmla="*/ 41 w 50"/>
                <a:gd name="T17" fmla="*/ 18 h 68"/>
                <a:gd name="T18" fmla="*/ 50 w 50"/>
                <a:gd name="T19" fmla="*/ 9 h 68"/>
                <a:gd name="T20" fmla="*/ 40 w 50"/>
                <a:gd name="T21" fmla="*/ 0 h 68"/>
                <a:gd name="T22" fmla="*/ 41 w 50"/>
                <a:gd name="T23" fmla="*/ 16 h 68"/>
                <a:gd name="T24" fmla="*/ 34 w 50"/>
                <a:gd name="T25" fmla="*/ 9 h 68"/>
                <a:gd name="T26" fmla="*/ 41 w 50"/>
                <a:gd name="T27" fmla="*/ 3 h 68"/>
                <a:gd name="T28" fmla="*/ 47 w 50"/>
                <a:gd name="T29" fmla="*/ 9 h 68"/>
                <a:gd name="T30" fmla="*/ 41 w 50"/>
                <a:gd name="T31" fmla="*/ 16 h 68"/>
                <a:gd name="T32" fmla="*/ 1 w 50"/>
                <a:gd name="T33" fmla="*/ 64 h 68"/>
                <a:gd name="T34" fmla="*/ 0 w 50"/>
                <a:gd name="T35" fmla="*/ 65 h 68"/>
                <a:gd name="T36" fmla="*/ 3 w 50"/>
                <a:gd name="T37" fmla="*/ 68 h 68"/>
                <a:gd name="T38" fmla="*/ 4 w 50"/>
                <a:gd name="T39" fmla="*/ 67 h 68"/>
                <a:gd name="T40" fmla="*/ 1 w 50"/>
                <a:gd name="T4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68">
                  <a:moveTo>
                    <a:pt x="40" y="0"/>
                  </a:moveTo>
                  <a:cubicBezTo>
                    <a:pt x="35" y="0"/>
                    <a:pt x="31" y="4"/>
                    <a:pt x="32" y="10"/>
                  </a:cubicBezTo>
                  <a:cubicBezTo>
                    <a:pt x="32" y="12"/>
                    <a:pt x="33" y="15"/>
                    <a:pt x="35" y="16"/>
                  </a:cubicBezTo>
                  <a:cubicBezTo>
                    <a:pt x="11" y="50"/>
                    <a:pt x="11" y="50"/>
                    <a:pt x="11" y="50"/>
                  </a:cubicBezTo>
                  <a:cubicBezTo>
                    <a:pt x="7" y="55"/>
                    <a:pt x="7" y="55"/>
                    <a:pt x="7" y="55"/>
                  </a:cubicBezTo>
                  <a:cubicBezTo>
                    <a:pt x="8" y="56"/>
                    <a:pt x="9" y="57"/>
                    <a:pt x="10" y="58"/>
                  </a:cubicBezTo>
                  <a:cubicBezTo>
                    <a:pt x="14" y="53"/>
                    <a:pt x="14" y="53"/>
                    <a:pt x="14" y="53"/>
                  </a:cubicBezTo>
                  <a:cubicBezTo>
                    <a:pt x="38" y="18"/>
                    <a:pt x="38" y="18"/>
                    <a:pt x="38" y="18"/>
                  </a:cubicBezTo>
                  <a:cubicBezTo>
                    <a:pt x="39" y="18"/>
                    <a:pt x="40" y="18"/>
                    <a:pt x="41" y="18"/>
                  </a:cubicBezTo>
                  <a:cubicBezTo>
                    <a:pt x="46" y="18"/>
                    <a:pt x="50" y="14"/>
                    <a:pt x="50" y="9"/>
                  </a:cubicBezTo>
                  <a:cubicBezTo>
                    <a:pt x="50" y="4"/>
                    <a:pt x="45" y="0"/>
                    <a:pt x="40" y="0"/>
                  </a:cubicBezTo>
                  <a:close/>
                  <a:moveTo>
                    <a:pt x="41" y="16"/>
                  </a:moveTo>
                  <a:cubicBezTo>
                    <a:pt x="38" y="16"/>
                    <a:pt x="35" y="13"/>
                    <a:pt x="34" y="9"/>
                  </a:cubicBezTo>
                  <a:cubicBezTo>
                    <a:pt x="34" y="6"/>
                    <a:pt x="37" y="3"/>
                    <a:pt x="41" y="3"/>
                  </a:cubicBezTo>
                  <a:cubicBezTo>
                    <a:pt x="44" y="3"/>
                    <a:pt x="47" y="5"/>
                    <a:pt x="47" y="9"/>
                  </a:cubicBezTo>
                  <a:cubicBezTo>
                    <a:pt x="47" y="12"/>
                    <a:pt x="45" y="15"/>
                    <a:pt x="41" y="16"/>
                  </a:cubicBezTo>
                  <a:close/>
                  <a:moveTo>
                    <a:pt x="1" y="64"/>
                  </a:moveTo>
                  <a:cubicBezTo>
                    <a:pt x="0" y="65"/>
                    <a:pt x="0" y="65"/>
                    <a:pt x="0" y="65"/>
                  </a:cubicBezTo>
                  <a:cubicBezTo>
                    <a:pt x="3" y="68"/>
                    <a:pt x="3" y="68"/>
                    <a:pt x="3" y="68"/>
                  </a:cubicBezTo>
                  <a:cubicBezTo>
                    <a:pt x="4" y="67"/>
                    <a:pt x="4" y="67"/>
                    <a:pt x="4" y="67"/>
                  </a:cubicBezTo>
                  <a:cubicBezTo>
                    <a:pt x="3" y="66"/>
                    <a:pt x="2" y="65"/>
                    <a:pt x="1" y="64"/>
                  </a:cubicBez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55" name="Freeform 90"/>
            <p:cNvSpPr>
              <a:spLocks noEditPoints="1"/>
            </p:cNvSpPr>
            <p:nvPr/>
          </p:nvSpPr>
          <p:spPr bwMode="auto">
            <a:xfrm>
              <a:off x="8515409" y="5124093"/>
              <a:ext cx="262819" cy="262819"/>
            </a:xfrm>
            <a:custGeom>
              <a:avLst/>
              <a:gdLst>
                <a:gd name="T0" fmla="*/ 52 w 83"/>
                <a:gd name="T1" fmla="*/ 9 h 83"/>
                <a:gd name="T2" fmla="*/ 32 w 83"/>
                <a:gd name="T3" fmla="*/ 0 h 83"/>
                <a:gd name="T4" fmla="*/ 28 w 83"/>
                <a:gd name="T5" fmla="*/ 0 h 83"/>
                <a:gd name="T6" fmla="*/ 10 w 83"/>
                <a:gd name="T7" fmla="*/ 8 h 83"/>
                <a:gd name="T8" fmla="*/ 1 w 83"/>
                <a:gd name="T9" fmla="*/ 23 h 83"/>
                <a:gd name="T10" fmla="*/ 1 w 83"/>
                <a:gd name="T11" fmla="*/ 27 h 83"/>
                <a:gd name="T12" fmla="*/ 9 w 83"/>
                <a:gd name="T13" fmla="*/ 51 h 83"/>
                <a:gd name="T14" fmla="*/ 49 w 83"/>
                <a:gd name="T15" fmla="*/ 54 h 83"/>
                <a:gd name="T16" fmla="*/ 49 w 83"/>
                <a:gd name="T17" fmla="*/ 54 h 83"/>
                <a:gd name="T18" fmla="*/ 76 w 83"/>
                <a:gd name="T19" fmla="*/ 82 h 83"/>
                <a:gd name="T20" fmla="*/ 82 w 83"/>
                <a:gd name="T21" fmla="*/ 82 h 83"/>
                <a:gd name="T22" fmla="*/ 82 w 83"/>
                <a:gd name="T23" fmla="*/ 76 h 83"/>
                <a:gd name="T24" fmla="*/ 55 w 83"/>
                <a:gd name="T25" fmla="*/ 48 h 83"/>
                <a:gd name="T26" fmla="*/ 54 w 83"/>
                <a:gd name="T27" fmla="*/ 48 h 83"/>
                <a:gd name="T28" fmla="*/ 52 w 83"/>
                <a:gd name="T29" fmla="*/ 9 h 83"/>
                <a:gd name="T30" fmla="*/ 47 w 83"/>
                <a:gd name="T31" fmla="*/ 47 h 83"/>
                <a:gd name="T32" fmla="*/ 14 w 83"/>
                <a:gd name="T33" fmla="*/ 46 h 83"/>
                <a:gd name="T34" fmla="*/ 7 w 83"/>
                <a:gd name="T35" fmla="*/ 29 h 83"/>
                <a:gd name="T36" fmla="*/ 7 w 83"/>
                <a:gd name="T37" fmla="*/ 25 h 83"/>
                <a:gd name="T38" fmla="*/ 14 w 83"/>
                <a:gd name="T39" fmla="*/ 13 h 83"/>
                <a:gd name="T40" fmla="*/ 29 w 83"/>
                <a:gd name="T41" fmla="*/ 6 h 83"/>
                <a:gd name="T42" fmla="*/ 33 w 83"/>
                <a:gd name="T43" fmla="*/ 6 h 83"/>
                <a:gd name="T44" fmla="*/ 48 w 83"/>
                <a:gd name="T45" fmla="*/ 13 h 83"/>
                <a:gd name="T46" fmla="*/ 47 w 83"/>
                <a:gd name="T4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83">
                  <a:moveTo>
                    <a:pt x="52" y="9"/>
                  </a:moveTo>
                  <a:cubicBezTo>
                    <a:pt x="46" y="3"/>
                    <a:pt x="39" y="0"/>
                    <a:pt x="32" y="0"/>
                  </a:cubicBezTo>
                  <a:cubicBezTo>
                    <a:pt x="31" y="0"/>
                    <a:pt x="29" y="0"/>
                    <a:pt x="28" y="0"/>
                  </a:cubicBezTo>
                  <a:cubicBezTo>
                    <a:pt x="21" y="1"/>
                    <a:pt x="15" y="3"/>
                    <a:pt x="10" y="8"/>
                  </a:cubicBezTo>
                  <a:cubicBezTo>
                    <a:pt x="5" y="13"/>
                    <a:pt x="3" y="18"/>
                    <a:pt x="1" y="23"/>
                  </a:cubicBezTo>
                  <a:cubicBezTo>
                    <a:pt x="1" y="25"/>
                    <a:pt x="1" y="26"/>
                    <a:pt x="1" y="27"/>
                  </a:cubicBezTo>
                  <a:cubicBezTo>
                    <a:pt x="0" y="36"/>
                    <a:pt x="3" y="44"/>
                    <a:pt x="9" y="51"/>
                  </a:cubicBezTo>
                  <a:cubicBezTo>
                    <a:pt x="20" y="62"/>
                    <a:pt x="37" y="63"/>
                    <a:pt x="49" y="54"/>
                  </a:cubicBezTo>
                  <a:cubicBezTo>
                    <a:pt x="49" y="54"/>
                    <a:pt x="49" y="54"/>
                    <a:pt x="49" y="54"/>
                  </a:cubicBezTo>
                  <a:cubicBezTo>
                    <a:pt x="76" y="82"/>
                    <a:pt x="76" y="82"/>
                    <a:pt x="76" y="82"/>
                  </a:cubicBezTo>
                  <a:cubicBezTo>
                    <a:pt x="78" y="83"/>
                    <a:pt x="80" y="83"/>
                    <a:pt x="82" y="82"/>
                  </a:cubicBezTo>
                  <a:cubicBezTo>
                    <a:pt x="83" y="80"/>
                    <a:pt x="83" y="78"/>
                    <a:pt x="82" y="76"/>
                  </a:cubicBezTo>
                  <a:cubicBezTo>
                    <a:pt x="55" y="48"/>
                    <a:pt x="55" y="48"/>
                    <a:pt x="55" y="48"/>
                  </a:cubicBezTo>
                  <a:cubicBezTo>
                    <a:pt x="54" y="48"/>
                    <a:pt x="54" y="48"/>
                    <a:pt x="54" y="48"/>
                  </a:cubicBezTo>
                  <a:cubicBezTo>
                    <a:pt x="63" y="36"/>
                    <a:pt x="63" y="20"/>
                    <a:pt x="52" y="9"/>
                  </a:cubicBezTo>
                  <a:close/>
                  <a:moveTo>
                    <a:pt x="47" y="47"/>
                  </a:moveTo>
                  <a:cubicBezTo>
                    <a:pt x="38" y="56"/>
                    <a:pt x="23" y="56"/>
                    <a:pt x="14" y="46"/>
                  </a:cubicBezTo>
                  <a:cubicBezTo>
                    <a:pt x="9" y="42"/>
                    <a:pt x="7" y="35"/>
                    <a:pt x="7" y="29"/>
                  </a:cubicBezTo>
                  <a:cubicBezTo>
                    <a:pt x="7" y="27"/>
                    <a:pt x="7" y="26"/>
                    <a:pt x="7" y="25"/>
                  </a:cubicBezTo>
                  <a:cubicBezTo>
                    <a:pt x="8" y="20"/>
                    <a:pt x="11" y="16"/>
                    <a:pt x="14" y="13"/>
                  </a:cubicBezTo>
                  <a:cubicBezTo>
                    <a:pt x="18" y="9"/>
                    <a:pt x="23" y="6"/>
                    <a:pt x="29" y="6"/>
                  </a:cubicBezTo>
                  <a:cubicBezTo>
                    <a:pt x="30" y="6"/>
                    <a:pt x="31" y="6"/>
                    <a:pt x="33" y="6"/>
                  </a:cubicBezTo>
                  <a:cubicBezTo>
                    <a:pt x="38" y="7"/>
                    <a:pt x="43" y="9"/>
                    <a:pt x="48" y="13"/>
                  </a:cubicBezTo>
                  <a:cubicBezTo>
                    <a:pt x="57" y="22"/>
                    <a:pt x="57" y="38"/>
                    <a:pt x="47" y="47"/>
                  </a:cubicBez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56" name="Freeform 91"/>
            <p:cNvSpPr>
              <a:spLocks/>
            </p:cNvSpPr>
            <p:nvPr/>
          </p:nvSpPr>
          <p:spPr bwMode="auto">
            <a:xfrm>
              <a:off x="8625363" y="5142866"/>
              <a:ext cx="48273" cy="53637"/>
            </a:xfrm>
            <a:custGeom>
              <a:avLst/>
              <a:gdLst>
                <a:gd name="T0" fmla="*/ 10 w 36"/>
                <a:gd name="T1" fmla="*/ 40 h 40"/>
                <a:gd name="T2" fmla="*/ 0 w 36"/>
                <a:gd name="T3" fmla="*/ 31 h 40"/>
                <a:gd name="T4" fmla="*/ 24 w 36"/>
                <a:gd name="T5" fmla="*/ 0 h 40"/>
                <a:gd name="T6" fmla="*/ 36 w 36"/>
                <a:gd name="T7" fmla="*/ 9 h 40"/>
                <a:gd name="T8" fmla="*/ 10 w 36"/>
                <a:gd name="T9" fmla="*/ 40 h 40"/>
              </a:gdLst>
              <a:ahLst/>
              <a:cxnLst>
                <a:cxn ang="0">
                  <a:pos x="T0" y="T1"/>
                </a:cxn>
                <a:cxn ang="0">
                  <a:pos x="T2" y="T3"/>
                </a:cxn>
                <a:cxn ang="0">
                  <a:pos x="T4" y="T5"/>
                </a:cxn>
                <a:cxn ang="0">
                  <a:pos x="T6" y="T7"/>
                </a:cxn>
                <a:cxn ang="0">
                  <a:pos x="T8" y="T9"/>
                </a:cxn>
              </a:cxnLst>
              <a:rect l="0" t="0" r="r" b="b"/>
              <a:pathLst>
                <a:path w="36" h="40">
                  <a:moveTo>
                    <a:pt x="10" y="40"/>
                  </a:moveTo>
                  <a:lnTo>
                    <a:pt x="0" y="31"/>
                  </a:lnTo>
                  <a:lnTo>
                    <a:pt x="24" y="0"/>
                  </a:lnTo>
                  <a:lnTo>
                    <a:pt x="36" y="9"/>
                  </a:lnTo>
                  <a:lnTo>
                    <a:pt x="10" y="40"/>
                  </a:ln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57" name="Freeform 92"/>
            <p:cNvSpPr>
              <a:spLocks/>
            </p:cNvSpPr>
            <p:nvPr/>
          </p:nvSpPr>
          <p:spPr bwMode="auto">
            <a:xfrm>
              <a:off x="8550272" y="5140184"/>
              <a:ext cx="40227" cy="49614"/>
            </a:xfrm>
            <a:custGeom>
              <a:avLst/>
              <a:gdLst>
                <a:gd name="T0" fmla="*/ 18 w 30"/>
                <a:gd name="T1" fmla="*/ 37 h 37"/>
                <a:gd name="T2" fmla="*/ 30 w 30"/>
                <a:gd name="T3" fmla="*/ 30 h 37"/>
                <a:gd name="T4" fmla="*/ 11 w 30"/>
                <a:gd name="T5" fmla="*/ 0 h 37"/>
                <a:gd name="T6" fmla="*/ 0 w 30"/>
                <a:gd name="T7" fmla="*/ 7 h 37"/>
                <a:gd name="T8" fmla="*/ 18 w 30"/>
                <a:gd name="T9" fmla="*/ 37 h 37"/>
              </a:gdLst>
              <a:ahLst/>
              <a:cxnLst>
                <a:cxn ang="0">
                  <a:pos x="T0" y="T1"/>
                </a:cxn>
                <a:cxn ang="0">
                  <a:pos x="T2" y="T3"/>
                </a:cxn>
                <a:cxn ang="0">
                  <a:pos x="T4" y="T5"/>
                </a:cxn>
                <a:cxn ang="0">
                  <a:pos x="T6" y="T7"/>
                </a:cxn>
                <a:cxn ang="0">
                  <a:pos x="T8" y="T9"/>
                </a:cxn>
              </a:cxnLst>
              <a:rect l="0" t="0" r="r" b="b"/>
              <a:pathLst>
                <a:path w="30" h="37">
                  <a:moveTo>
                    <a:pt x="18" y="37"/>
                  </a:moveTo>
                  <a:lnTo>
                    <a:pt x="30" y="30"/>
                  </a:lnTo>
                  <a:lnTo>
                    <a:pt x="11" y="0"/>
                  </a:lnTo>
                  <a:lnTo>
                    <a:pt x="0" y="7"/>
                  </a:lnTo>
                  <a:lnTo>
                    <a:pt x="18" y="37"/>
                  </a:lnTo>
                  <a:close/>
                </a:path>
              </a:pathLst>
            </a:custGeom>
            <a:grpFill/>
            <a:ln w="7938" cap="flat">
              <a:noFill/>
              <a:prstDash val="solid"/>
              <a:miter lim="800000"/>
              <a:headEnd/>
              <a:tailEnd/>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sp>
        <p:nvSpPr>
          <p:cNvPr id="1158" name="Title 1"/>
          <p:cNvSpPr txBox="1">
            <a:spLocks/>
          </p:cNvSpPr>
          <p:nvPr/>
        </p:nvSpPr>
        <p:spPr>
          <a:xfrm>
            <a:off x="5846592" y="2238356"/>
            <a:ext cx="1558956" cy="153907"/>
          </a:xfrm>
          <a:prstGeom prst="rect">
            <a:avLst/>
          </a:prstGeom>
        </p:spPr>
        <p:txBody>
          <a:bodyPr lIns="0" tIns="0" rIns="0" bIns="0"/>
          <a:lstStyle>
            <a:lvl1pPr algn="l" rtl="0" eaLnBrk="1" fontAlgn="base" hangingPunct="1">
              <a:lnSpc>
                <a:spcPct val="90000"/>
              </a:lnSpc>
              <a:spcBef>
                <a:spcPct val="0"/>
              </a:spcBef>
              <a:spcAft>
                <a:spcPct val="0"/>
              </a:spcAft>
              <a:defRPr sz="2800" b="0" cap="none" baseline="0">
                <a:solidFill>
                  <a:schemeClr val="bg1"/>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algn="ctr"/>
            <a:r>
              <a:rPr lang="en-US" sz="1000" b="1" kern="0" dirty="0">
                <a:solidFill>
                  <a:srgbClr val="FFC000"/>
                </a:solidFill>
              </a:rPr>
              <a:t>Performance Anomalies</a:t>
            </a:r>
          </a:p>
        </p:txBody>
      </p:sp>
      <p:grpSp>
        <p:nvGrpSpPr>
          <p:cNvPr id="1160" name="Group 1159"/>
          <p:cNvGrpSpPr/>
          <p:nvPr/>
        </p:nvGrpSpPr>
        <p:grpSpPr>
          <a:xfrm>
            <a:off x="7900257" y="1546055"/>
            <a:ext cx="437138" cy="406298"/>
            <a:chOff x="10884804" y="4987320"/>
            <a:chExt cx="437138" cy="406298"/>
          </a:xfrm>
          <a:solidFill>
            <a:schemeClr val="bg1"/>
          </a:solidFill>
        </p:grpSpPr>
        <p:sp>
          <p:nvSpPr>
            <p:cNvPr id="1162" name="Freeform 93"/>
            <p:cNvSpPr>
              <a:spLocks/>
            </p:cNvSpPr>
            <p:nvPr/>
          </p:nvSpPr>
          <p:spPr bwMode="auto">
            <a:xfrm>
              <a:off x="10884804" y="4987320"/>
              <a:ext cx="437138" cy="406298"/>
            </a:xfrm>
            <a:custGeom>
              <a:avLst/>
              <a:gdLst>
                <a:gd name="T0" fmla="*/ 124 w 138"/>
                <a:gd name="T1" fmla="*/ 0 h 128"/>
                <a:gd name="T2" fmla="*/ 15 w 138"/>
                <a:gd name="T3" fmla="*/ 0 h 128"/>
                <a:gd name="T4" fmla="*/ 0 w 138"/>
                <a:gd name="T5" fmla="*/ 14 h 128"/>
                <a:gd name="T6" fmla="*/ 0 w 138"/>
                <a:gd name="T7" fmla="*/ 81 h 128"/>
                <a:gd name="T8" fmla="*/ 15 w 138"/>
                <a:gd name="T9" fmla="*/ 96 h 128"/>
                <a:gd name="T10" fmla="*/ 27 w 138"/>
                <a:gd name="T11" fmla="*/ 96 h 128"/>
                <a:gd name="T12" fmla="*/ 42 w 138"/>
                <a:gd name="T13" fmla="*/ 128 h 128"/>
                <a:gd name="T14" fmla="*/ 54 w 138"/>
                <a:gd name="T15" fmla="*/ 96 h 128"/>
                <a:gd name="T16" fmla="*/ 124 w 138"/>
                <a:gd name="T17" fmla="*/ 96 h 128"/>
                <a:gd name="T18" fmla="*/ 138 w 138"/>
                <a:gd name="T19" fmla="*/ 81 h 128"/>
                <a:gd name="T20" fmla="*/ 138 w 138"/>
                <a:gd name="T21" fmla="*/ 14 h 128"/>
                <a:gd name="T22" fmla="*/ 124 w 138"/>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28">
                  <a:moveTo>
                    <a:pt x="124" y="0"/>
                  </a:moveTo>
                  <a:cubicBezTo>
                    <a:pt x="15" y="0"/>
                    <a:pt x="15" y="0"/>
                    <a:pt x="15" y="0"/>
                  </a:cubicBezTo>
                  <a:cubicBezTo>
                    <a:pt x="6" y="0"/>
                    <a:pt x="0" y="6"/>
                    <a:pt x="0" y="14"/>
                  </a:cubicBezTo>
                  <a:cubicBezTo>
                    <a:pt x="0" y="81"/>
                    <a:pt x="0" y="81"/>
                    <a:pt x="0" y="81"/>
                  </a:cubicBezTo>
                  <a:cubicBezTo>
                    <a:pt x="0" y="89"/>
                    <a:pt x="6" y="96"/>
                    <a:pt x="15" y="96"/>
                  </a:cubicBezTo>
                  <a:cubicBezTo>
                    <a:pt x="27" y="96"/>
                    <a:pt x="27" y="96"/>
                    <a:pt x="27" y="96"/>
                  </a:cubicBezTo>
                  <a:cubicBezTo>
                    <a:pt x="42" y="128"/>
                    <a:pt x="42" y="128"/>
                    <a:pt x="42" y="128"/>
                  </a:cubicBezTo>
                  <a:cubicBezTo>
                    <a:pt x="54" y="96"/>
                    <a:pt x="54" y="96"/>
                    <a:pt x="54" y="96"/>
                  </a:cubicBezTo>
                  <a:cubicBezTo>
                    <a:pt x="124" y="96"/>
                    <a:pt x="124" y="96"/>
                    <a:pt x="124" y="96"/>
                  </a:cubicBezTo>
                  <a:cubicBezTo>
                    <a:pt x="132" y="96"/>
                    <a:pt x="138" y="89"/>
                    <a:pt x="138" y="81"/>
                  </a:cubicBezTo>
                  <a:cubicBezTo>
                    <a:pt x="138" y="14"/>
                    <a:pt x="138" y="14"/>
                    <a:pt x="138" y="14"/>
                  </a:cubicBezTo>
                  <a:cubicBezTo>
                    <a:pt x="138" y="6"/>
                    <a:pt x="132" y="0"/>
                    <a:pt x="124" y="0"/>
                  </a:cubicBezTo>
                  <a:close/>
                </a:path>
              </a:pathLst>
            </a:custGeom>
            <a:noFill/>
            <a:ln w="7938" cap="flat">
              <a:solidFill>
                <a:schemeClr val="bg1"/>
              </a:solidFill>
              <a:prstDash val="solid"/>
              <a:miter lim="800000"/>
              <a:headEnd/>
              <a:tailEnd/>
            </a:ln>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63" name="Freeform 94"/>
            <p:cNvSpPr>
              <a:spLocks noEditPoints="1"/>
            </p:cNvSpPr>
            <p:nvPr/>
          </p:nvSpPr>
          <p:spPr bwMode="auto">
            <a:xfrm>
              <a:off x="10957214" y="5054366"/>
              <a:ext cx="72409" cy="72409"/>
            </a:xfrm>
            <a:custGeom>
              <a:avLst/>
              <a:gdLst>
                <a:gd name="T0" fmla="*/ 14 w 23"/>
                <a:gd name="T1" fmla="*/ 19 h 23"/>
                <a:gd name="T2" fmla="*/ 19 w 23"/>
                <a:gd name="T3" fmla="*/ 20 h 23"/>
                <a:gd name="T4" fmla="*/ 21 w 23"/>
                <a:gd name="T5" fmla="*/ 19 h 23"/>
                <a:gd name="T6" fmla="*/ 20 w 23"/>
                <a:gd name="T7" fmla="*/ 14 h 23"/>
                <a:gd name="T8" fmla="*/ 20 w 23"/>
                <a:gd name="T9" fmla="*/ 13 h 23"/>
                <a:gd name="T10" fmla="*/ 23 w 23"/>
                <a:gd name="T11" fmla="*/ 10 h 23"/>
                <a:gd name="T12" fmla="*/ 23 w 23"/>
                <a:gd name="T13" fmla="*/ 7 h 23"/>
                <a:gd name="T14" fmla="*/ 18 w 23"/>
                <a:gd name="T15" fmla="*/ 6 h 23"/>
                <a:gd name="T16" fmla="*/ 17 w 23"/>
                <a:gd name="T17" fmla="*/ 5 h 23"/>
                <a:gd name="T18" fmla="*/ 16 w 23"/>
                <a:gd name="T19" fmla="*/ 1 h 23"/>
                <a:gd name="T20" fmla="*/ 13 w 23"/>
                <a:gd name="T21" fmla="*/ 0 h 23"/>
                <a:gd name="T22" fmla="*/ 10 w 23"/>
                <a:gd name="T23" fmla="*/ 3 h 23"/>
                <a:gd name="T24" fmla="*/ 9 w 23"/>
                <a:gd name="T25" fmla="*/ 3 h 23"/>
                <a:gd name="T26" fmla="*/ 5 w 23"/>
                <a:gd name="T27" fmla="*/ 2 h 23"/>
                <a:gd name="T28" fmla="*/ 3 w 23"/>
                <a:gd name="T29" fmla="*/ 4 h 23"/>
                <a:gd name="T30" fmla="*/ 4 w 23"/>
                <a:gd name="T31" fmla="*/ 9 h 23"/>
                <a:gd name="T32" fmla="*/ 4 w 23"/>
                <a:gd name="T33" fmla="*/ 10 h 23"/>
                <a:gd name="T34" fmla="*/ 0 w 23"/>
                <a:gd name="T35" fmla="*/ 13 h 23"/>
                <a:gd name="T36" fmla="*/ 1 w 23"/>
                <a:gd name="T37" fmla="*/ 16 h 23"/>
                <a:gd name="T38" fmla="*/ 6 w 23"/>
                <a:gd name="T39" fmla="*/ 17 h 23"/>
                <a:gd name="T40" fmla="*/ 6 w 23"/>
                <a:gd name="T41" fmla="*/ 18 h 23"/>
                <a:gd name="T42" fmla="*/ 8 w 23"/>
                <a:gd name="T43" fmla="*/ 22 h 23"/>
                <a:gd name="T44" fmla="*/ 10 w 23"/>
                <a:gd name="T45" fmla="*/ 23 h 23"/>
                <a:gd name="T46" fmla="*/ 14 w 23"/>
                <a:gd name="T47" fmla="*/ 20 h 23"/>
                <a:gd name="T48" fmla="*/ 14 w 23"/>
                <a:gd name="T49" fmla="*/ 19 h 23"/>
                <a:gd name="T50" fmla="*/ 9 w 23"/>
                <a:gd name="T51" fmla="*/ 14 h 23"/>
                <a:gd name="T52" fmla="*/ 9 w 23"/>
                <a:gd name="T53" fmla="*/ 8 h 23"/>
                <a:gd name="T54" fmla="*/ 15 w 23"/>
                <a:gd name="T55" fmla="*/ 8 h 23"/>
                <a:gd name="T56" fmla="*/ 15 w 23"/>
                <a:gd name="T57" fmla="*/ 14 h 23"/>
                <a:gd name="T58" fmla="*/ 9 w 23"/>
                <a:gd name="T5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23">
                  <a:moveTo>
                    <a:pt x="14" y="19"/>
                  </a:moveTo>
                  <a:cubicBezTo>
                    <a:pt x="19" y="20"/>
                    <a:pt x="19" y="20"/>
                    <a:pt x="19" y="20"/>
                  </a:cubicBezTo>
                  <a:cubicBezTo>
                    <a:pt x="20" y="20"/>
                    <a:pt x="20" y="19"/>
                    <a:pt x="21" y="19"/>
                  </a:cubicBezTo>
                  <a:cubicBezTo>
                    <a:pt x="20" y="14"/>
                    <a:pt x="20" y="14"/>
                    <a:pt x="20" y="14"/>
                  </a:cubicBezTo>
                  <a:cubicBezTo>
                    <a:pt x="20" y="14"/>
                    <a:pt x="20" y="13"/>
                    <a:pt x="20" y="13"/>
                  </a:cubicBezTo>
                  <a:cubicBezTo>
                    <a:pt x="23" y="10"/>
                    <a:pt x="23" y="10"/>
                    <a:pt x="23" y="10"/>
                  </a:cubicBezTo>
                  <a:cubicBezTo>
                    <a:pt x="23" y="9"/>
                    <a:pt x="23" y="8"/>
                    <a:pt x="23" y="7"/>
                  </a:cubicBezTo>
                  <a:cubicBezTo>
                    <a:pt x="18" y="6"/>
                    <a:pt x="18" y="6"/>
                    <a:pt x="18" y="6"/>
                  </a:cubicBezTo>
                  <a:cubicBezTo>
                    <a:pt x="18" y="6"/>
                    <a:pt x="18" y="5"/>
                    <a:pt x="17" y="5"/>
                  </a:cubicBezTo>
                  <a:cubicBezTo>
                    <a:pt x="16" y="1"/>
                    <a:pt x="16" y="1"/>
                    <a:pt x="16" y="1"/>
                  </a:cubicBezTo>
                  <a:cubicBezTo>
                    <a:pt x="15" y="0"/>
                    <a:pt x="14" y="0"/>
                    <a:pt x="13" y="0"/>
                  </a:cubicBezTo>
                  <a:cubicBezTo>
                    <a:pt x="10" y="3"/>
                    <a:pt x="10" y="3"/>
                    <a:pt x="10" y="3"/>
                  </a:cubicBezTo>
                  <a:cubicBezTo>
                    <a:pt x="10" y="3"/>
                    <a:pt x="9" y="3"/>
                    <a:pt x="9" y="3"/>
                  </a:cubicBezTo>
                  <a:cubicBezTo>
                    <a:pt x="5" y="2"/>
                    <a:pt x="5" y="2"/>
                    <a:pt x="5" y="2"/>
                  </a:cubicBezTo>
                  <a:cubicBezTo>
                    <a:pt x="4" y="3"/>
                    <a:pt x="3" y="4"/>
                    <a:pt x="3" y="4"/>
                  </a:cubicBezTo>
                  <a:cubicBezTo>
                    <a:pt x="4" y="9"/>
                    <a:pt x="4" y="9"/>
                    <a:pt x="4" y="9"/>
                  </a:cubicBezTo>
                  <a:cubicBezTo>
                    <a:pt x="4" y="9"/>
                    <a:pt x="4" y="9"/>
                    <a:pt x="4" y="10"/>
                  </a:cubicBezTo>
                  <a:cubicBezTo>
                    <a:pt x="0" y="13"/>
                    <a:pt x="0" y="13"/>
                    <a:pt x="0" y="13"/>
                  </a:cubicBezTo>
                  <a:cubicBezTo>
                    <a:pt x="1" y="14"/>
                    <a:pt x="1" y="15"/>
                    <a:pt x="1" y="16"/>
                  </a:cubicBezTo>
                  <a:cubicBezTo>
                    <a:pt x="6" y="17"/>
                    <a:pt x="6" y="17"/>
                    <a:pt x="6" y="17"/>
                  </a:cubicBezTo>
                  <a:cubicBezTo>
                    <a:pt x="6" y="17"/>
                    <a:pt x="6" y="17"/>
                    <a:pt x="6" y="18"/>
                  </a:cubicBezTo>
                  <a:cubicBezTo>
                    <a:pt x="8" y="22"/>
                    <a:pt x="8" y="22"/>
                    <a:pt x="8" y="22"/>
                  </a:cubicBezTo>
                  <a:cubicBezTo>
                    <a:pt x="8" y="22"/>
                    <a:pt x="9" y="22"/>
                    <a:pt x="10" y="23"/>
                  </a:cubicBezTo>
                  <a:cubicBezTo>
                    <a:pt x="14" y="20"/>
                    <a:pt x="14" y="20"/>
                    <a:pt x="14" y="20"/>
                  </a:cubicBezTo>
                  <a:cubicBezTo>
                    <a:pt x="14" y="20"/>
                    <a:pt x="14" y="19"/>
                    <a:pt x="14" y="19"/>
                  </a:cubicBezTo>
                  <a:close/>
                  <a:moveTo>
                    <a:pt x="9" y="14"/>
                  </a:moveTo>
                  <a:cubicBezTo>
                    <a:pt x="7" y="13"/>
                    <a:pt x="7" y="10"/>
                    <a:pt x="9" y="8"/>
                  </a:cubicBezTo>
                  <a:cubicBezTo>
                    <a:pt x="10" y="7"/>
                    <a:pt x="13" y="7"/>
                    <a:pt x="15" y="8"/>
                  </a:cubicBezTo>
                  <a:cubicBezTo>
                    <a:pt x="16" y="10"/>
                    <a:pt x="16" y="13"/>
                    <a:pt x="15" y="14"/>
                  </a:cubicBezTo>
                  <a:cubicBezTo>
                    <a:pt x="13" y="16"/>
                    <a:pt x="10" y="16"/>
                    <a:pt x="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64" name="Freeform 95"/>
            <p:cNvSpPr>
              <a:spLocks noEditPoints="1"/>
            </p:cNvSpPr>
            <p:nvPr/>
          </p:nvSpPr>
          <p:spPr bwMode="auto">
            <a:xfrm>
              <a:off x="10994759" y="5091911"/>
              <a:ext cx="148841" cy="148842"/>
            </a:xfrm>
            <a:custGeom>
              <a:avLst/>
              <a:gdLst>
                <a:gd name="T0" fmla="*/ 42 w 47"/>
                <a:gd name="T1" fmla="*/ 21 h 47"/>
                <a:gd name="T2" fmla="*/ 47 w 47"/>
                <a:gd name="T3" fmla="*/ 17 h 47"/>
                <a:gd name="T4" fmla="*/ 45 w 47"/>
                <a:gd name="T5" fmla="*/ 11 h 47"/>
                <a:gd name="T6" fmla="*/ 39 w 47"/>
                <a:gd name="T7" fmla="*/ 12 h 47"/>
                <a:gd name="T8" fmla="*/ 35 w 47"/>
                <a:gd name="T9" fmla="*/ 8 h 47"/>
                <a:gd name="T10" fmla="*/ 36 w 47"/>
                <a:gd name="T11" fmla="*/ 2 h 47"/>
                <a:gd name="T12" fmla="*/ 30 w 47"/>
                <a:gd name="T13" fmla="*/ 0 h 47"/>
                <a:gd name="T14" fmla="*/ 27 w 47"/>
                <a:gd name="T15" fmla="*/ 5 h 47"/>
                <a:gd name="T16" fmla="*/ 21 w 47"/>
                <a:gd name="T17" fmla="*/ 5 h 47"/>
                <a:gd name="T18" fmla="*/ 18 w 47"/>
                <a:gd name="T19" fmla="*/ 0 h 47"/>
                <a:gd name="T20" fmla="*/ 11 w 47"/>
                <a:gd name="T21" fmla="*/ 2 h 47"/>
                <a:gd name="T22" fmla="*/ 13 w 47"/>
                <a:gd name="T23" fmla="*/ 8 h 47"/>
                <a:gd name="T24" fmla="*/ 9 w 47"/>
                <a:gd name="T25" fmla="*/ 12 h 47"/>
                <a:gd name="T26" fmla="*/ 3 w 47"/>
                <a:gd name="T27" fmla="*/ 11 h 47"/>
                <a:gd name="T28" fmla="*/ 0 w 47"/>
                <a:gd name="T29" fmla="*/ 17 h 47"/>
                <a:gd name="T30" fmla="*/ 5 w 47"/>
                <a:gd name="T31" fmla="*/ 21 h 47"/>
                <a:gd name="T32" fmla="*/ 5 w 47"/>
                <a:gd name="T33" fmla="*/ 26 h 47"/>
                <a:gd name="T34" fmla="*/ 0 w 47"/>
                <a:gd name="T35" fmla="*/ 29 h 47"/>
                <a:gd name="T36" fmla="*/ 3 w 47"/>
                <a:gd name="T37" fmla="*/ 36 h 47"/>
                <a:gd name="T38" fmla="*/ 9 w 47"/>
                <a:gd name="T39" fmla="*/ 34 h 47"/>
                <a:gd name="T40" fmla="*/ 13 w 47"/>
                <a:gd name="T41" fmla="*/ 38 h 47"/>
                <a:gd name="T42" fmla="*/ 11 w 47"/>
                <a:gd name="T43" fmla="*/ 44 h 47"/>
                <a:gd name="T44" fmla="*/ 18 w 47"/>
                <a:gd name="T45" fmla="*/ 47 h 47"/>
                <a:gd name="T46" fmla="*/ 21 w 47"/>
                <a:gd name="T47" fmla="*/ 42 h 47"/>
                <a:gd name="T48" fmla="*/ 27 w 47"/>
                <a:gd name="T49" fmla="*/ 42 h 47"/>
                <a:gd name="T50" fmla="*/ 30 w 47"/>
                <a:gd name="T51" fmla="*/ 47 h 47"/>
                <a:gd name="T52" fmla="*/ 36 w 47"/>
                <a:gd name="T53" fmla="*/ 44 h 47"/>
                <a:gd name="T54" fmla="*/ 35 w 47"/>
                <a:gd name="T55" fmla="*/ 38 h 47"/>
                <a:gd name="T56" fmla="*/ 39 w 47"/>
                <a:gd name="T57" fmla="*/ 34 h 47"/>
                <a:gd name="T58" fmla="*/ 45 w 47"/>
                <a:gd name="T59" fmla="*/ 36 h 47"/>
                <a:gd name="T60" fmla="*/ 47 w 47"/>
                <a:gd name="T61" fmla="*/ 29 h 47"/>
                <a:gd name="T62" fmla="*/ 42 w 47"/>
                <a:gd name="T63" fmla="*/ 26 h 47"/>
                <a:gd name="T64" fmla="*/ 42 w 47"/>
                <a:gd name="T65" fmla="*/ 21 h 47"/>
                <a:gd name="T66" fmla="*/ 31 w 47"/>
                <a:gd name="T67" fmla="*/ 26 h 47"/>
                <a:gd name="T68" fmla="*/ 21 w 47"/>
                <a:gd name="T69" fmla="*/ 31 h 47"/>
                <a:gd name="T70" fmla="*/ 16 w 47"/>
                <a:gd name="T71" fmla="*/ 20 h 47"/>
                <a:gd name="T72" fmla="*/ 27 w 47"/>
                <a:gd name="T73" fmla="*/ 16 h 47"/>
                <a:gd name="T74" fmla="*/ 31 w 47"/>
                <a:gd name="T7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2" y="21"/>
                  </a:moveTo>
                  <a:cubicBezTo>
                    <a:pt x="47" y="17"/>
                    <a:pt x="47" y="17"/>
                    <a:pt x="47" y="17"/>
                  </a:cubicBezTo>
                  <a:cubicBezTo>
                    <a:pt x="45" y="11"/>
                    <a:pt x="45" y="11"/>
                    <a:pt x="45" y="11"/>
                  </a:cubicBezTo>
                  <a:cubicBezTo>
                    <a:pt x="39" y="12"/>
                    <a:pt x="39" y="12"/>
                    <a:pt x="39" y="12"/>
                  </a:cubicBezTo>
                  <a:cubicBezTo>
                    <a:pt x="38" y="11"/>
                    <a:pt x="36" y="9"/>
                    <a:pt x="35" y="8"/>
                  </a:cubicBezTo>
                  <a:cubicBezTo>
                    <a:pt x="36" y="2"/>
                    <a:pt x="36" y="2"/>
                    <a:pt x="36" y="2"/>
                  </a:cubicBezTo>
                  <a:cubicBezTo>
                    <a:pt x="30" y="0"/>
                    <a:pt x="30" y="0"/>
                    <a:pt x="30" y="0"/>
                  </a:cubicBezTo>
                  <a:cubicBezTo>
                    <a:pt x="27" y="5"/>
                    <a:pt x="27" y="5"/>
                    <a:pt x="27" y="5"/>
                  </a:cubicBezTo>
                  <a:cubicBezTo>
                    <a:pt x="25" y="5"/>
                    <a:pt x="23" y="5"/>
                    <a:pt x="21" y="5"/>
                  </a:cubicBezTo>
                  <a:cubicBezTo>
                    <a:pt x="18" y="0"/>
                    <a:pt x="18" y="0"/>
                    <a:pt x="18" y="0"/>
                  </a:cubicBezTo>
                  <a:cubicBezTo>
                    <a:pt x="11" y="2"/>
                    <a:pt x="11" y="2"/>
                    <a:pt x="11" y="2"/>
                  </a:cubicBezTo>
                  <a:cubicBezTo>
                    <a:pt x="13" y="8"/>
                    <a:pt x="13" y="8"/>
                    <a:pt x="13" y="8"/>
                  </a:cubicBezTo>
                  <a:cubicBezTo>
                    <a:pt x="11" y="9"/>
                    <a:pt x="10" y="11"/>
                    <a:pt x="9" y="12"/>
                  </a:cubicBezTo>
                  <a:cubicBezTo>
                    <a:pt x="3" y="11"/>
                    <a:pt x="3" y="11"/>
                    <a:pt x="3" y="11"/>
                  </a:cubicBezTo>
                  <a:cubicBezTo>
                    <a:pt x="0" y="17"/>
                    <a:pt x="0" y="17"/>
                    <a:pt x="0" y="17"/>
                  </a:cubicBezTo>
                  <a:cubicBezTo>
                    <a:pt x="5" y="21"/>
                    <a:pt x="5" y="21"/>
                    <a:pt x="5" y="21"/>
                  </a:cubicBezTo>
                  <a:cubicBezTo>
                    <a:pt x="5" y="22"/>
                    <a:pt x="5" y="24"/>
                    <a:pt x="5" y="26"/>
                  </a:cubicBezTo>
                  <a:cubicBezTo>
                    <a:pt x="0" y="29"/>
                    <a:pt x="0" y="29"/>
                    <a:pt x="0" y="29"/>
                  </a:cubicBezTo>
                  <a:cubicBezTo>
                    <a:pt x="3" y="36"/>
                    <a:pt x="3" y="36"/>
                    <a:pt x="3" y="36"/>
                  </a:cubicBezTo>
                  <a:cubicBezTo>
                    <a:pt x="9" y="34"/>
                    <a:pt x="9" y="34"/>
                    <a:pt x="9" y="34"/>
                  </a:cubicBezTo>
                  <a:cubicBezTo>
                    <a:pt x="10" y="36"/>
                    <a:pt x="11" y="37"/>
                    <a:pt x="13" y="38"/>
                  </a:cubicBezTo>
                  <a:cubicBezTo>
                    <a:pt x="11" y="44"/>
                    <a:pt x="11" y="44"/>
                    <a:pt x="11" y="44"/>
                  </a:cubicBezTo>
                  <a:cubicBezTo>
                    <a:pt x="18" y="47"/>
                    <a:pt x="18" y="47"/>
                    <a:pt x="18" y="47"/>
                  </a:cubicBezTo>
                  <a:cubicBezTo>
                    <a:pt x="21" y="42"/>
                    <a:pt x="21" y="42"/>
                    <a:pt x="21" y="42"/>
                  </a:cubicBezTo>
                  <a:cubicBezTo>
                    <a:pt x="23" y="42"/>
                    <a:pt x="25" y="42"/>
                    <a:pt x="27" y="42"/>
                  </a:cubicBezTo>
                  <a:cubicBezTo>
                    <a:pt x="30" y="47"/>
                    <a:pt x="30" y="47"/>
                    <a:pt x="30" y="47"/>
                  </a:cubicBezTo>
                  <a:cubicBezTo>
                    <a:pt x="36" y="44"/>
                    <a:pt x="36" y="44"/>
                    <a:pt x="36" y="44"/>
                  </a:cubicBezTo>
                  <a:cubicBezTo>
                    <a:pt x="35" y="38"/>
                    <a:pt x="35" y="38"/>
                    <a:pt x="35" y="38"/>
                  </a:cubicBezTo>
                  <a:cubicBezTo>
                    <a:pt x="36" y="37"/>
                    <a:pt x="38" y="36"/>
                    <a:pt x="39" y="34"/>
                  </a:cubicBezTo>
                  <a:cubicBezTo>
                    <a:pt x="45" y="36"/>
                    <a:pt x="45" y="36"/>
                    <a:pt x="45" y="36"/>
                  </a:cubicBezTo>
                  <a:cubicBezTo>
                    <a:pt x="47" y="29"/>
                    <a:pt x="47" y="29"/>
                    <a:pt x="47" y="29"/>
                  </a:cubicBezTo>
                  <a:cubicBezTo>
                    <a:pt x="42" y="26"/>
                    <a:pt x="42" y="26"/>
                    <a:pt x="42" y="26"/>
                  </a:cubicBezTo>
                  <a:cubicBezTo>
                    <a:pt x="43" y="24"/>
                    <a:pt x="42" y="22"/>
                    <a:pt x="42" y="21"/>
                  </a:cubicBezTo>
                  <a:close/>
                  <a:moveTo>
                    <a:pt x="31" y="26"/>
                  </a:moveTo>
                  <a:cubicBezTo>
                    <a:pt x="30" y="30"/>
                    <a:pt x="25" y="32"/>
                    <a:pt x="21" y="31"/>
                  </a:cubicBezTo>
                  <a:cubicBezTo>
                    <a:pt x="17" y="29"/>
                    <a:pt x="15" y="24"/>
                    <a:pt x="16" y="20"/>
                  </a:cubicBezTo>
                  <a:cubicBezTo>
                    <a:pt x="18" y="16"/>
                    <a:pt x="23" y="14"/>
                    <a:pt x="27" y="16"/>
                  </a:cubicBezTo>
                  <a:cubicBezTo>
                    <a:pt x="31" y="17"/>
                    <a:pt x="33" y="22"/>
                    <a:pt x="3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65" name="Freeform 96"/>
            <p:cNvSpPr>
              <a:spLocks/>
            </p:cNvSpPr>
            <p:nvPr/>
          </p:nvSpPr>
          <p:spPr bwMode="auto">
            <a:xfrm>
              <a:off x="11185169" y="5082525"/>
              <a:ext cx="44250" cy="104591"/>
            </a:xfrm>
            <a:custGeom>
              <a:avLst/>
              <a:gdLst>
                <a:gd name="T0" fmla="*/ 0 w 33"/>
                <a:gd name="T1" fmla="*/ 17 h 78"/>
                <a:gd name="T2" fmla="*/ 17 w 33"/>
                <a:gd name="T3" fmla="*/ 17 h 78"/>
                <a:gd name="T4" fmla="*/ 17 w 33"/>
                <a:gd name="T5" fmla="*/ 78 h 78"/>
                <a:gd name="T6" fmla="*/ 33 w 33"/>
                <a:gd name="T7" fmla="*/ 78 h 78"/>
                <a:gd name="T8" fmla="*/ 33 w 33"/>
                <a:gd name="T9" fmla="*/ 0 h 78"/>
                <a:gd name="T10" fmla="*/ 0 w 33"/>
                <a:gd name="T11" fmla="*/ 2 h 78"/>
                <a:gd name="T12" fmla="*/ 0 w 33"/>
                <a:gd name="T13" fmla="*/ 17 h 78"/>
              </a:gdLst>
              <a:ahLst/>
              <a:cxnLst>
                <a:cxn ang="0">
                  <a:pos x="T0" y="T1"/>
                </a:cxn>
                <a:cxn ang="0">
                  <a:pos x="T2" y="T3"/>
                </a:cxn>
                <a:cxn ang="0">
                  <a:pos x="T4" y="T5"/>
                </a:cxn>
                <a:cxn ang="0">
                  <a:pos x="T6" y="T7"/>
                </a:cxn>
                <a:cxn ang="0">
                  <a:pos x="T8" y="T9"/>
                </a:cxn>
                <a:cxn ang="0">
                  <a:pos x="T10" y="T11"/>
                </a:cxn>
                <a:cxn ang="0">
                  <a:pos x="T12" y="T13"/>
                </a:cxn>
              </a:cxnLst>
              <a:rect l="0" t="0" r="r" b="b"/>
              <a:pathLst>
                <a:path w="33" h="78">
                  <a:moveTo>
                    <a:pt x="0" y="17"/>
                  </a:moveTo>
                  <a:lnTo>
                    <a:pt x="17" y="17"/>
                  </a:lnTo>
                  <a:lnTo>
                    <a:pt x="17" y="78"/>
                  </a:lnTo>
                  <a:lnTo>
                    <a:pt x="33" y="78"/>
                  </a:lnTo>
                  <a:lnTo>
                    <a:pt x="33" y="0"/>
                  </a:lnTo>
                  <a:lnTo>
                    <a:pt x="0" y="2"/>
                  </a:ln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grpSp>
      <p:sp>
        <p:nvSpPr>
          <p:cNvPr id="1161" name="Freeform 97"/>
          <p:cNvSpPr>
            <a:spLocks noEditPoints="1"/>
          </p:cNvSpPr>
          <p:nvPr/>
        </p:nvSpPr>
        <p:spPr bwMode="auto">
          <a:xfrm>
            <a:off x="7528824" y="1394532"/>
            <a:ext cx="1182685" cy="795163"/>
          </a:xfrm>
          <a:custGeom>
            <a:avLst/>
            <a:gdLst>
              <a:gd name="T0" fmla="*/ 353 w 373"/>
              <a:gd name="T1" fmla="*/ 215 h 251"/>
              <a:gd name="T2" fmla="*/ 21 w 373"/>
              <a:gd name="T3" fmla="*/ 215 h 251"/>
              <a:gd name="T4" fmla="*/ 21 w 373"/>
              <a:gd name="T5" fmla="*/ 0 h 251"/>
              <a:gd name="T6" fmla="*/ 353 w 373"/>
              <a:gd name="T7" fmla="*/ 0 h 251"/>
              <a:gd name="T8" fmla="*/ 353 w 373"/>
              <a:gd name="T9" fmla="*/ 215 h 251"/>
              <a:gd name="T10" fmla="*/ 328 w 373"/>
              <a:gd name="T11" fmla="*/ 26 h 251"/>
              <a:gd name="T12" fmla="*/ 46 w 373"/>
              <a:gd name="T13" fmla="*/ 26 h 251"/>
              <a:gd name="T14" fmla="*/ 46 w 373"/>
              <a:gd name="T15" fmla="*/ 188 h 251"/>
              <a:gd name="T16" fmla="*/ 328 w 373"/>
              <a:gd name="T17" fmla="*/ 188 h 251"/>
              <a:gd name="T18" fmla="*/ 328 w 373"/>
              <a:gd name="T19" fmla="*/ 26 h 251"/>
              <a:gd name="T20" fmla="*/ 187 w 373"/>
              <a:gd name="T21" fmla="*/ 7 h 251"/>
              <a:gd name="T22" fmla="*/ 181 w 373"/>
              <a:gd name="T23" fmla="*/ 13 h 251"/>
              <a:gd name="T24" fmla="*/ 187 w 373"/>
              <a:gd name="T25" fmla="*/ 20 h 251"/>
              <a:gd name="T26" fmla="*/ 193 w 373"/>
              <a:gd name="T27" fmla="*/ 13 h 251"/>
              <a:gd name="T28" fmla="*/ 187 w 373"/>
              <a:gd name="T29" fmla="*/ 7 h 251"/>
              <a:gd name="T30" fmla="*/ 8 w 373"/>
              <a:gd name="T31" fmla="*/ 251 h 251"/>
              <a:gd name="T32" fmla="*/ 366 w 373"/>
              <a:gd name="T33" fmla="*/ 251 h 251"/>
              <a:gd name="T34" fmla="*/ 373 w 373"/>
              <a:gd name="T35" fmla="*/ 244 h 251"/>
              <a:gd name="T36" fmla="*/ 373 w 373"/>
              <a:gd name="T37" fmla="*/ 222 h 251"/>
              <a:gd name="T38" fmla="*/ 0 w 373"/>
              <a:gd name="T39" fmla="*/ 222 h 251"/>
              <a:gd name="T40" fmla="*/ 0 w 373"/>
              <a:gd name="T41" fmla="*/ 244 h 251"/>
              <a:gd name="T42" fmla="*/ 8 w 373"/>
              <a:gd name="T4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3" h="251">
                <a:moveTo>
                  <a:pt x="353" y="215"/>
                </a:moveTo>
                <a:cubicBezTo>
                  <a:pt x="21" y="215"/>
                  <a:pt x="21" y="215"/>
                  <a:pt x="21" y="215"/>
                </a:cubicBezTo>
                <a:cubicBezTo>
                  <a:pt x="21" y="0"/>
                  <a:pt x="21" y="0"/>
                  <a:pt x="21" y="0"/>
                </a:cubicBezTo>
                <a:cubicBezTo>
                  <a:pt x="353" y="0"/>
                  <a:pt x="353" y="0"/>
                  <a:pt x="353" y="0"/>
                </a:cubicBezTo>
                <a:cubicBezTo>
                  <a:pt x="353" y="72"/>
                  <a:pt x="353" y="143"/>
                  <a:pt x="353" y="215"/>
                </a:cubicBezTo>
                <a:close/>
                <a:moveTo>
                  <a:pt x="328" y="26"/>
                </a:moveTo>
                <a:cubicBezTo>
                  <a:pt x="46" y="26"/>
                  <a:pt x="46" y="26"/>
                  <a:pt x="46" y="26"/>
                </a:cubicBezTo>
                <a:cubicBezTo>
                  <a:pt x="46" y="188"/>
                  <a:pt x="46" y="188"/>
                  <a:pt x="46" y="188"/>
                </a:cubicBezTo>
                <a:cubicBezTo>
                  <a:pt x="328" y="188"/>
                  <a:pt x="328" y="188"/>
                  <a:pt x="328" y="188"/>
                </a:cubicBezTo>
                <a:cubicBezTo>
                  <a:pt x="328" y="134"/>
                  <a:pt x="328" y="80"/>
                  <a:pt x="328" y="26"/>
                </a:cubicBezTo>
                <a:close/>
                <a:moveTo>
                  <a:pt x="187" y="7"/>
                </a:moveTo>
                <a:cubicBezTo>
                  <a:pt x="183" y="7"/>
                  <a:pt x="181" y="10"/>
                  <a:pt x="181" y="13"/>
                </a:cubicBezTo>
                <a:cubicBezTo>
                  <a:pt x="181" y="17"/>
                  <a:pt x="183" y="20"/>
                  <a:pt x="187" y="20"/>
                </a:cubicBezTo>
                <a:cubicBezTo>
                  <a:pt x="190" y="20"/>
                  <a:pt x="193" y="17"/>
                  <a:pt x="193" y="13"/>
                </a:cubicBezTo>
                <a:cubicBezTo>
                  <a:pt x="193" y="10"/>
                  <a:pt x="190" y="7"/>
                  <a:pt x="187" y="7"/>
                </a:cubicBezTo>
                <a:close/>
                <a:moveTo>
                  <a:pt x="8" y="251"/>
                </a:moveTo>
                <a:cubicBezTo>
                  <a:pt x="366" y="251"/>
                  <a:pt x="366" y="251"/>
                  <a:pt x="366" y="251"/>
                </a:cubicBezTo>
                <a:cubicBezTo>
                  <a:pt x="370" y="251"/>
                  <a:pt x="373" y="248"/>
                  <a:pt x="373" y="244"/>
                </a:cubicBezTo>
                <a:cubicBezTo>
                  <a:pt x="373" y="222"/>
                  <a:pt x="373" y="222"/>
                  <a:pt x="373" y="222"/>
                </a:cubicBezTo>
                <a:cubicBezTo>
                  <a:pt x="0" y="222"/>
                  <a:pt x="0" y="222"/>
                  <a:pt x="0" y="222"/>
                </a:cubicBezTo>
                <a:cubicBezTo>
                  <a:pt x="0" y="244"/>
                  <a:pt x="0" y="244"/>
                  <a:pt x="0" y="244"/>
                </a:cubicBezTo>
                <a:cubicBezTo>
                  <a:pt x="0" y="248"/>
                  <a:pt x="4" y="251"/>
                  <a:pt x="8" y="251"/>
                </a:cubicBezTo>
                <a:close/>
              </a:path>
            </a:pathLst>
          </a:custGeom>
          <a:noFill/>
          <a:ln w="793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3200">
              <a:solidFill>
                <a:srgbClr val="444444"/>
              </a:solidFill>
            </a:endParaRPr>
          </a:p>
        </p:txBody>
      </p:sp>
      <p:sp>
        <p:nvSpPr>
          <p:cNvPr id="1166" name="Title 1"/>
          <p:cNvSpPr txBox="1">
            <a:spLocks/>
          </p:cNvSpPr>
          <p:nvPr/>
        </p:nvSpPr>
        <p:spPr>
          <a:xfrm>
            <a:off x="7380252" y="2238356"/>
            <a:ext cx="1557601" cy="139176"/>
          </a:xfrm>
          <a:prstGeom prst="rect">
            <a:avLst/>
          </a:prstGeom>
        </p:spPr>
        <p:txBody>
          <a:bodyPr lIns="0" tIns="0" rIns="0" bIns="0"/>
          <a:lstStyle>
            <a:lvl1pPr algn="l" rtl="0" eaLnBrk="1" fontAlgn="base" hangingPunct="1">
              <a:lnSpc>
                <a:spcPct val="90000"/>
              </a:lnSpc>
              <a:spcBef>
                <a:spcPct val="0"/>
              </a:spcBef>
              <a:spcAft>
                <a:spcPct val="0"/>
              </a:spcAft>
              <a:defRPr sz="2800" b="0" cap="none" baseline="0">
                <a:solidFill>
                  <a:schemeClr val="bg1"/>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algn="ctr"/>
            <a:r>
              <a:rPr lang="en-US" sz="1000" b="1" kern="0" dirty="0">
                <a:solidFill>
                  <a:srgbClr val="FFC000"/>
                </a:solidFill>
              </a:rPr>
              <a:t>SW Update Notifications</a:t>
            </a:r>
          </a:p>
        </p:txBody>
      </p:sp>
      <p:pic>
        <p:nvPicPr>
          <p:cNvPr id="69" name="Picture 68"/>
          <p:cNvPicPr>
            <a:picLocks noChangeAspect="1"/>
          </p:cNvPicPr>
          <p:nvPr/>
        </p:nvPicPr>
        <p:blipFill rotWithShape="1">
          <a:blip r:embed="rId5"/>
          <a:srcRect l="2978" t="24173" r="4793" b="23148"/>
          <a:stretch/>
        </p:blipFill>
        <p:spPr>
          <a:xfrm>
            <a:off x="7477821" y="3622403"/>
            <a:ext cx="1428291" cy="290332"/>
          </a:xfrm>
          <a:prstGeom prst="rect">
            <a:avLst/>
          </a:prstGeom>
        </p:spPr>
      </p:pic>
      <p:pic>
        <p:nvPicPr>
          <p:cNvPr id="70" name="Picture 3" descr="C:\Users\espina\Desktop\CloudIQ Infographic\Images\2U_DellEMC-UNITY_F02AF_1609014.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77818" y="3084546"/>
            <a:ext cx="1428294" cy="26551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7383137" y="2879336"/>
            <a:ext cx="966931" cy="230832"/>
          </a:xfrm>
          <a:prstGeom prst="rect">
            <a:avLst/>
          </a:prstGeom>
        </p:spPr>
        <p:txBody>
          <a:bodyPr wrap="none">
            <a:spAutoFit/>
          </a:bodyPr>
          <a:lstStyle/>
          <a:p>
            <a:r>
              <a:rPr lang="en-US" sz="900" dirty="0">
                <a:solidFill>
                  <a:schemeClr val="tx2"/>
                </a:solidFill>
              </a:rPr>
              <a:t>Dell EMC Unity</a:t>
            </a:r>
          </a:p>
        </p:txBody>
      </p:sp>
      <p:sp>
        <p:nvSpPr>
          <p:cNvPr id="72" name="Rectangle 71"/>
          <p:cNvSpPr/>
          <p:nvPr/>
        </p:nvSpPr>
        <p:spPr>
          <a:xfrm>
            <a:off x="7365837" y="3405239"/>
            <a:ext cx="704039" cy="230832"/>
          </a:xfrm>
          <a:prstGeom prst="rect">
            <a:avLst/>
          </a:prstGeom>
        </p:spPr>
        <p:txBody>
          <a:bodyPr wrap="none">
            <a:spAutoFit/>
          </a:bodyPr>
          <a:lstStyle/>
          <a:p>
            <a:r>
              <a:rPr lang="en-US" sz="900" dirty="0">
                <a:solidFill>
                  <a:schemeClr val="tx2"/>
                </a:solidFill>
              </a:rPr>
              <a:t>SC Series</a:t>
            </a:r>
          </a:p>
        </p:txBody>
      </p:sp>
      <p:pic>
        <p:nvPicPr>
          <p:cNvPr id="73" name="Picture 72"/>
          <p:cNvPicPr>
            <a:picLocks noChangeAspect="1"/>
          </p:cNvPicPr>
          <p:nvPr/>
        </p:nvPicPr>
        <p:blipFill rotWithShape="1">
          <a:blip r:embed="rId7"/>
          <a:srcRect l="4892" t="33606" r="4726" b="41011"/>
          <a:stretch/>
        </p:blipFill>
        <p:spPr>
          <a:xfrm>
            <a:off x="7486112" y="3971225"/>
            <a:ext cx="1429238" cy="401396"/>
          </a:xfrm>
          <a:prstGeom prst="rect">
            <a:avLst/>
          </a:prstGeom>
        </p:spPr>
      </p:pic>
      <p:sp>
        <p:nvSpPr>
          <p:cNvPr id="75" name="Rectangle 74"/>
          <p:cNvSpPr/>
          <p:nvPr/>
        </p:nvSpPr>
        <p:spPr>
          <a:xfrm>
            <a:off x="383950" y="1693555"/>
            <a:ext cx="2611205" cy="769441"/>
          </a:xfrm>
          <a:prstGeom prst="rect">
            <a:avLst/>
          </a:prstGeom>
        </p:spPr>
        <p:txBody>
          <a:bodyPr wrap="square">
            <a:spAutoFit/>
          </a:bodyPr>
          <a:lstStyle/>
          <a:p>
            <a:pPr fontAlgn="base">
              <a:spcBef>
                <a:spcPct val="0"/>
              </a:spcBef>
              <a:spcAft>
                <a:spcPct val="0"/>
              </a:spcAft>
            </a:pPr>
            <a:r>
              <a:rPr lang="en-US" sz="1200" i="1" dirty="0">
                <a:solidFill>
                  <a:schemeClr val="tx2"/>
                </a:solidFill>
              </a:rPr>
              <a:t>Included with every midrange array: </a:t>
            </a:r>
            <a:r>
              <a:rPr lang="en-US" sz="1600" b="1" i="1" dirty="0">
                <a:solidFill>
                  <a:schemeClr val="tx2"/>
                </a:solidFill>
              </a:rPr>
              <a:t>NO ADDITIONAL COST &amp; NOTHING TO INSTALL</a:t>
            </a:r>
            <a:endParaRPr lang="en-US" sz="1800" b="1" i="1" dirty="0">
              <a:solidFill>
                <a:schemeClr val="tx2"/>
              </a:solidFill>
            </a:endParaRPr>
          </a:p>
        </p:txBody>
      </p:sp>
    </p:spTree>
    <p:extLst>
      <p:ext uri="{BB962C8B-B14F-4D97-AF65-F5344CB8AC3E}">
        <p14:creationId xmlns:p14="http://schemas.microsoft.com/office/powerpoint/2010/main" val="4103328667"/>
      </p:ext>
    </p:extLst>
  </p:cSld>
  <p:clrMapOvr>
    <a:masterClrMapping/>
  </p:clrMapOvr>
  <p:transition spd="slow" advTm="10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268288"/>
            <a:ext cx="7955280" cy="474232"/>
          </a:xfrm>
        </p:spPr>
        <p:txBody>
          <a:bodyPr>
            <a:noAutofit/>
          </a:bodyPr>
          <a:lstStyle/>
          <a:p>
            <a:r>
              <a:rPr lang="en-US" sz="3200" dirty="0"/>
              <a:t>Dell EMC UnityVSA Cloud Edition</a:t>
            </a:r>
          </a:p>
        </p:txBody>
      </p:sp>
      <p:sp>
        <p:nvSpPr>
          <p:cNvPr id="5" name="Rectangle 4"/>
          <p:cNvSpPr/>
          <p:nvPr/>
        </p:nvSpPr>
        <p:spPr>
          <a:xfrm>
            <a:off x="197712" y="712956"/>
            <a:ext cx="705331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Full featured SDS capabilities now deployed in the Cloud</a:t>
            </a:r>
          </a:p>
        </p:txBody>
      </p:sp>
      <p:sp>
        <p:nvSpPr>
          <p:cNvPr id="6" name="Rectangle 5"/>
          <p:cNvSpPr/>
          <p:nvPr/>
        </p:nvSpPr>
        <p:spPr>
          <a:xfrm>
            <a:off x="211427" y="1280864"/>
            <a:ext cx="4916871" cy="3046988"/>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Deploy Dell EMC Unity SDS with VMware Cloud on AWS  </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Use Dell EMC Unity industry-leading unified features for your cloud environment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File, Block and </a:t>
            </a:r>
            <a:r>
              <a:rPr kumimoji="0" lang="en-US" sz="1600" b="0" i="0" u="none" strike="noStrike" kern="1200" cap="none" spc="0" normalizeH="0" baseline="0" noProof="0" dirty="0" err="1">
                <a:ln>
                  <a:noFill/>
                </a:ln>
                <a:solidFill>
                  <a:srgbClr val="FFFFFF"/>
                </a:solidFill>
                <a:effectLst/>
                <a:uLnTx/>
                <a:uFillTx/>
                <a:latin typeface="Arial"/>
                <a:ea typeface="+mn-ea"/>
                <a:cs typeface="+mn-cs"/>
              </a:rPr>
              <a:t>VVol</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Utilize Dell EMC Unity native data replication for migration and re-purposing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Experience the same Dell EMC Unity look and feel as on-premises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Ideal for dynamic file and block storage needs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Test/dev, disaster recovery, rich media, genomics, </a:t>
            </a:r>
            <a:r>
              <a:rPr kumimoji="0" lang="en-US" sz="1600" b="0" i="0" u="none" strike="noStrike" kern="1200" cap="none" spc="0" normalizeH="0" baseline="0" noProof="0" dirty="0" err="1">
                <a:ln>
                  <a:noFill/>
                </a:ln>
                <a:solidFill>
                  <a:srgbClr val="FFFFFF"/>
                </a:solidFill>
                <a:effectLst/>
                <a:uLnTx/>
                <a:uFillTx/>
                <a:latin typeface="Arial"/>
                <a:ea typeface="+mn-ea"/>
                <a:cs typeface="+mn-cs"/>
              </a:rPr>
              <a:t>IoT</a:t>
            </a:r>
            <a:r>
              <a:rPr kumimoji="0" lang="en-US" sz="1600" b="0" i="0" u="none" strike="noStrike" kern="1200" cap="none" spc="0" normalizeH="0" baseline="0" noProof="0" dirty="0">
                <a:ln>
                  <a:noFill/>
                </a:ln>
                <a:solidFill>
                  <a:srgbClr val="FFFFFF"/>
                </a:solidFill>
                <a:effectLst/>
                <a:uLnTx/>
                <a:uFillTx/>
                <a:latin typeface="Arial"/>
                <a:ea typeface="+mn-ea"/>
                <a:cs typeface="+mn-cs"/>
              </a:rPr>
              <a:t> and more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372" y="1276350"/>
            <a:ext cx="3487214" cy="3261643"/>
          </a:xfrm>
          <a:prstGeom prst="rect">
            <a:avLst/>
          </a:prstGeom>
        </p:spPr>
      </p:pic>
    </p:spTree>
    <p:extLst>
      <p:ext uri="{BB962C8B-B14F-4D97-AF65-F5344CB8AC3E}">
        <p14:creationId xmlns:p14="http://schemas.microsoft.com/office/powerpoint/2010/main" val="10337023"/>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247650"/>
            <a:ext cx="8737190" cy="387798"/>
          </a:xfrm>
        </p:spPr>
        <p:txBody>
          <a:bodyPr/>
          <a:lstStyle/>
          <a:p>
            <a:r>
              <a:rPr lang="en-US" dirty="0">
                <a:solidFill>
                  <a:schemeClr val="tx2"/>
                </a:solidFill>
              </a:rPr>
              <a:t>Dell EMC Unity for VMware Cloud Foundation</a:t>
            </a:r>
          </a:p>
        </p:txBody>
      </p:sp>
      <p:sp>
        <p:nvSpPr>
          <p:cNvPr id="5" name="Subtitle 4"/>
          <p:cNvSpPr>
            <a:spLocks noGrp="1"/>
          </p:cNvSpPr>
          <p:nvPr>
            <p:ph type="subTitle" idx="11"/>
          </p:nvPr>
        </p:nvSpPr>
        <p:spPr>
          <a:xfrm>
            <a:off x="266700" y="648929"/>
            <a:ext cx="8191500" cy="276999"/>
          </a:xfrm>
        </p:spPr>
        <p:txBody>
          <a:bodyPr/>
          <a:lstStyle/>
          <a:p>
            <a:r>
              <a:rPr lang="en-US" sz="1800" b="0" dirty="0">
                <a:solidFill>
                  <a:schemeClr val="tx2"/>
                </a:solidFill>
              </a:rPr>
              <a:t>Versatility of Network Storage for SDDC Hybrid Cloud</a:t>
            </a:r>
          </a:p>
        </p:txBody>
      </p:sp>
      <p:sp>
        <p:nvSpPr>
          <p:cNvPr id="8" name="Content Placeholder 7"/>
          <p:cNvSpPr>
            <a:spLocks noGrp="1"/>
          </p:cNvSpPr>
          <p:nvPr>
            <p:ph sz="quarter" idx="10"/>
          </p:nvPr>
        </p:nvSpPr>
        <p:spPr>
          <a:xfrm>
            <a:off x="271465" y="1120636"/>
            <a:ext cx="4502300" cy="3155951"/>
          </a:xfrm>
        </p:spPr>
        <p:txBody>
          <a:bodyPr/>
          <a:lstStyle/>
          <a:p>
            <a:r>
              <a:rPr lang="en-US" sz="1350" dirty="0">
                <a:solidFill>
                  <a:schemeClr val="tx2"/>
                </a:solidFill>
              </a:rPr>
              <a:t>First network storage product validated for use with VMware Cloud Foundation</a:t>
            </a:r>
          </a:p>
          <a:p>
            <a:r>
              <a:rPr lang="en-US" sz="1350" dirty="0">
                <a:solidFill>
                  <a:schemeClr val="tx2"/>
                </a:solidFill>
              </a:rPr>
              <a:t>Provision storage for VCF with Unity NFS</a:t>
            </a:r>
          </a:p>
          <a:p>
            <a:r>
              <a:rPr lang="en-US" sz="1350" dirty="0">
                <a:solidFill>
                  <a:schemeClr val="tx2"/>
                </a:solidFill>
              </a:rPr>
              <a:t>Enables Dell EMC’s DIY hybrid cloud platform using best-of-breed storage components</a:t>
            </a:r>
          </a:p>
        </p:txBody>
      </p:sp>
      <p:sp>
        <p:nvSpPr>
          <p:cNvPr id="62" name="Rectangle 61"/>
          <p:cNvSpPr/>
          <p:nvPr/>
        </p:nvSpPr>
        <p:spPr>
          <a:xfrm>
            <a:off x="1104845" y="2622109"/>
            <a:ext cx="6776114" cy="1921775"/>
          </a:xfrm>
          <a:prstGeom prst="rect">
            <a:avLst/>
          </a:prstGeom>
          <a:solidFill>
            <a:schemeClr val="bg1"/>
          </a:solidFill>
          <a:ln w="12700" cmpd="sng">
            <a:noFill/>
          </a:ln>
          <a:effectLst/>
        </p:spPr>
        <p:txBody>
          <a:bodyPr wrap="square" lIns="137160" tIns="102870" rIns="102870" bIns="102870" rtlCol="0" anchor="ctr">
            <a:noAutofit/>
          </a:bodyPr>
          <a:lstStyle/>
          <a:p>
            <a:pPr algn="ctr">
              <a:lnSpc>
                <a:spcPct val="90000"/>
              </a:lnSpc>
              <a:spcBef>
                <a:spcPts val="450"/>
              </a:spcBef>
            </a:pPr>
            <a:endParaRPr lang="en-US" sz="1500" dirty="0" err="1">
              <a:solidFill>
                <a:schemeClr val="tx2"/>
              </a:solidFill>
            </a:endParaRPr>
          </a:p>
        </p:txBody>
      </p:sp>
      <p:sp>
        <p:nvSpPr>
          <p:cNvPr id="13" name="Rectangle 12">
            <a:extLst>
              <a:ext uri="{FF2B5EF4-FFF2-40B4-BE49-F238E27FC236}">
                <a16:creationId xmlns:a16="http://schemas.microsoft.com/office/drawing/2014/main" id="{44A7D4F5-1131-47E9-A536-C12A70C90D44}"/>
              </a:ext>
            </a:extLst>
          </p:cNvPr>
          <p:cNvSpPr/>
          <p:nvPr/>
        </p:nvSpPr>
        <p:spPr>
          <a:xfrm>
            <a:off x="6209449" y="3096213"/>
            <a:ext cx="1223683" cy="1223683"/>
          </a:xfrm>
          <a:prstGeom prst="rect">
            <a:avLst/>
          </a:prstGeom>
          <a:solidFill>
            <a:srgbClr val="FFFDFF"/>
          </a:solidFill>
          <a:ln w="76200" cmpd="sng">
            <a:solidFill>
              <a:srgbClr val="FFFFFF">
                <a:alpha val="20000"/>
              </a:srgbClr>
            </a:solidFill>
          </a:ln>
          <a:effectLst/>
        </p:spPr>
        <p:txBody>
          <a:bodyPr wrap="square" lIns="137160" tIns="102870" rIns="102870" bIns="102870" rtlCol="0" anchor="ctr">
            <a:noAutofit/>
          </a:bodyPr>
          <a:lstStyle/>
          <a:p>
            <a:pPr algn="ctr" defTabSz="685800" fontAlgn="base">
              <a:lnSpc>
                <a:spcPct val="90000"/>
              </a:lnSpc>
              <a:spcBef>
                <a:spcPts val="450"/>
              </a:spcBef>
              <a:defRPr/>
            </a:pPr>
            <a:endParaRPr lang="en-US" sz="1500" kern="0" dirty="0" err="1">
              <a:solidFill>
                <a:srgbClr val="FFFFFF"/>
              </a:solidFill>
            </a:endParaRPr>
          </a:p>
        </p:txBody>
      </p:sp>
      <p:sp>
        <p:nvSpPr>
          <p:cNvPr id="14" name="Text Placeholder 83">
            <a:extLst>
              <a:ext uri="{FF2B5EF4-FFF2-40B4-BE49-F238E27FC236}">
                <a16:creationId xmlns:a16="http://schemas.microsoft.com/office/drawing/2014/main" id="{7819071D-2DD3-477C-8A5E-65A93CBD3260}"/>
              </a:ext>
            </a:extLst>
          </p:cNvPr>
          <p:cNvSpPr txBox="1">
            <a:spLocks/>
          </p:cNvSpPr>
          <p:nvPr/>
        </p:nvSpPr>
        <p:spPr>
          <a:xfrm>
            <a:off x="6192756" y="3646905"/>
            <a:ext cx="1252053" cy="450150"/>
          </a:xfrm>
          <a:prstGeom prst="rect">
            <a:avLst/>
          </a:prstGeom>
        </p:spPr>
        <p:txBody>
          <a:bodyPr anchor="t"/>
          <a:lstStyle>
            <a:lvl1pPr marL="0" indent="0" algn="ctr" rtl="0" eaLnBrk="1" fontAlgn="base" hangingPunct="1">
              <a:lnSpc>
                <a:spcPct val="100000"/>
              </a:lnSpc>
              <a:spcBef>
                <a:spcPts val="1200"/>
              </a:spcBef>
              <a:spcAft>
                <a:spcPts val="0"/>
              </a:spcAft>
              <a:buClr>
                <a:srgbClr val="AAAAAA"/>
              </a:buClr>
              <a:buFont typeface="Arial" pitchFamily="34" charset="0"/>
              <a:buNone/>
              <a:defRPr sz="1100" b="1">
                <a:solidFill>
                  <a:schemeClr val="tx2"/>
                </a:solidFill>
                <a:latin typeface="+mj-lt"/>
                <a:ea typeface="Museo Sans For Dell" pitchFamily="2" charset="0"/>
                <a:cs typeface="+mn-cs"/>
              </a:defRPr>
            </a:lvl1pPr>
            <a:lvl2pPr marL="341312"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2pPr>
            <a:lvl3pPr marL="688975"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3pPr>
            <a:lvl4pPr marL="1023938" indent="0" algn="ctr" rtl="0" eaLnBrk="1" fontAlgn="base" hangingPunct="1">
              <a:lnSpc>
                <a:spcPct val="90000"/>
              </a:lnSpc>
              <a:spcBef>
                <a:spcPts val="300"/>
              </a:spcBef>
              <a:spcAft>
                <a:spcPts val="0"/>
              </a:spcAft>
              <a:buClr>
                <a:srgbClr val="AAAAAA"/>
              </a:buClr>
              <a:buFont typeface="Courier New" panose="02070309020205020404" pitchFamily="49" charset="0"/>
              <a:buNone/>
              <a:defRPr sz="1100" b="1" baseline="0">
                <a:solidFill>
                  <a:schemeClr val="tx2"/>
                </a:solidFill>
                <a:latin typeface="+mj-lt"/>
                <a:ea typeface="Museo Sans For Dell" pitchFamily="2" charset="0"/>
              </a:defRPr>
            </a:lvl4pPr>
            <a:lvl5pPr marL="1371600" indent="0" algn="ctr" rtl="0" eaLnBrk="1" fontAlgn="base" hangingPunct="1">
              <a:lnSpc>
                <a:spcPct val="90000"/>
              </a:lnSpc>
              <a:spcBef>
                <a:spcPts val="800"/>
              </a:spcBef>
              <a:spcAft>
                <a:spcPct val="0"/>
              </a:spcAft>
              <a:buClr>
                <a:schemeClr val="bg1"/>
              </a:buClr>
              <a:buFont typeface="Museo For Dell 300" pitchFamily="50" charset="0"/>
              <a:buNone/>
              <a:defRPr sz="1100" b="1">
                <a:solidFill>
                  <a:schemeClr val="tx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defTabSz="685800">
              <a:spcBef>
                <a:spcPts val="450"/>
              </a:spcBef>
              <a:defRPr/>
            </a:pPr>
            <a:r>
              <a:rPr lang="en-US" sz="1050" b="0" kern="0" dirty="0">
                <a:solidFill>
                  <a:srgbClr val="007DB8"/>
                </a:solidFill>
                <a:latin typeface="Arial"/>
              </a:rPr>
              <a:t>Public</a:t>
            </a:r>
            <a:br>
              <a:rPr lang="en-US" sz="1050" b="0" kern="0" dirty="0">
                <a:solidFill>
                  <a:srgbClr val="007DB8"/>
                </a:solidFill>
                <a:latin typeface="Arial"/>
              </a:rPr>
            </a:br>
            <a:r>
              <a:rPr lang="en-US" sz="1050" b="0" kern="0" dirty="0">
                <a:solidFill>
                  <a:srgbClr val="007DB8"/>
                </a:solidFill>
                <a:latin typeface="Arial"/>
              </a:rPr>
              <a:t>Cloud Platforms</a:t>
            </a:r>
          </a:p>
        </p:txBody>
      </p:sp>
      <p:grpSp>
        <p:nvGrpSpPr>
          <p:cNvPr id="15" name="Group 14"/>
          <p:cNvGrpSpPr/>
          <p:nvPr/>
        </p:nvGrpSpPr>
        <p:grpSpPr>
          <a:xfrm>
            <a:off x="6462075" y="3181579"/>
            <a:ext cx="713838" cy="406791"/>
            <a:chOff x="6293448" y="2171306"/>
            <a:chExt cx="951784" cy="542388"/>
          </a:xfrm>
        </p:grpSpPr>
        <p:sp>
          <p:nvSpPr>
            <p:cNvPr id="16" name="Freeform 24">
              <a:extLst>
                <a:ext uri="{FF2B5EF4-FFF2-40B4-BE49-F238E27FC236}">
                  <a16:creationId xmlns:a16="http://schemas.microsoft.com/office/drawing/2014/main" id="{F8E2319F-C5C5-4932-8D96-636D1A335E0D}"/>
                </a:ext>
              </a:extLst>
            </p:cNvPr>
            <p:cNvSpPr>
              <a:spLocks/>
            </p:cNvSpPr>
            <p:nvPr/>
          </p:nvSpPr>
          <p:spPr bwMode="auto">
            <a:xfrm>
              <a:off x="6496843" y="2171306"/>
              <a:ext cx="487626" cy="196876"/>
            </a:xfrm>
            <a:custGeom>
              <a:avLst/>
              <a:gdLst>
                <a:gd name="T0" fmla="*/ 0 w 247"/>
                <a:gd name="T1" fmla="*/ 99 h 99"/>
                <a:gd name="T2" fmla="*/ 34 w 247"/>
                <a:gd name="T3" fmla="*/ 51 h 99"/>
                <a:gd name="T4" fmla="*/ 227 w 247"/>
                <a:gd name="T5" fmla="*/ 60 h 99"/>
                <a:gd name="T6" fmla="*/ 247 w 247"/>
                <a:gd name="T7" fmla="*/ 89 h 99"/>
              </a:gdLst>
              <a:ahLst/>
              <a:cxnLst>
                <a:cxn ang="0">
                  <a:pos x="T0" y="T1"/>
                </a:cxn>
                <a:cxn ang="0">
                  <a:pos x="T2" y="T3"/>
                </a:cxn>
                <a:cxn ang="0">
                  <a:pos x="T4" y="T5"/>
                </a:cxn>
                <a:cxn ang="0">
                  <a:pos x="T6" y="T7"/>
                </a:cxn>
              </a:cxnLst>
              <a:rect l="0" t="0" r="r" b="b"/>
              <a:pathLst>
                <a:path w="247" h="99">
                  <a:moveTo>
                    <a:pt x="0" y="99"/>
                  </a:moveTo>
                  <a:cubicBezTo>
                    <a:pt x="8" y="81"/>
                    <a:pt x="19" y="65"/>
                    <a:pt x="34" y="51"/>
                  </a:cubicBezTo>
                  <a:cubicBezTo>
                    <a:pt x="90" y="0"/>
                    <a:pt x="176" y="4"/>
                    <a:pt x="227" y="60"/>
                  </a:cubicBezTo>
                  <a:cubicBezTo>
                    <a:pt x="235" y="69"/>
                    <a:pt x="242" y="78"/>
                    <a:pt x="247" y="89"/>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17" name="Freeform 25">
              <a:extLst>
                <a:ext uri="{FF2B5EF4-FFF2-40B4-BE49-F238E27FC236}">
                  <a16:creationId xmlns:a16="http://schemas.microsoft.com/office/drawing/2014/main" id="{C6C63902-A793-48DA-957A-0C8C66285023}"/>
                </a:ext>
              </a:extLst>
            </p:cNvPr>
            <p:cNvSpPr>
              <a:spLocks/>
            </p:cNvSpPr>
            <p:nvPr/>
          </p:nvSpPr>
          <p:spPr bwMode="auto">
            <a:xfrm>
              <a:off x="6293448" y="2456842"/>
              <a:ext cx="698844" cy="256852"/>
            </a:xfrm>
            <a:custGeom>
              <a:avLst/>
              <a:gdLst>
                <a:gd name="T0" fmla="*/ 354 w 354"/>
                <a:gd name="T1" fmla="*/ 128 h 129"/>
                <a:gd name="T2" fmla="*/ 71 w 354"/>
                <a:gd name="T3" fmla="*/ 129 h 129"/>
                <a:gd name="T4" fmla="*/ 71 w 354"/>
                <a:gd name="T5" fmla="*/ 128 h 129"/>
                <a:gd name="T6" fmla="*/ 25 w 354"/>
                <a:gd name="T7" fmla="*/ 110 h 129"/>
                <a:gd name="T8" fmla="*/ 25 w 354"/>
                <a:gd name="T9" fmla="*/ 19 h 129"/>
                <a:gd name="T10" fmla="*/ 71 w 354"/>
                <a:gd name="T11" fmla="*/ 0 h 129"/>
              </a:gdLst>
              <a:ahLst/>
              <a:cxnLst>
                <a:cxn ang="0">
                  <a:pos x="T0" y="T1"/>
                </a:cxn>
                <a:cxn ang="0">
                  <a:pos x="T2" y="T3"/>
                </a:cxn>
                <a:cxn ang="0">
                  <a:pos x="T4" y="T5"/>
                </a:cxn>
                <a:cxn ang="0">
                  <a:pos x="T6" y="T7"/>
                </a:cxn>
                <a:cxn ang="0">
                  <a:pos x="T8" y="T9"/>
                </a:cxn>
                <a:cxn ang="0">
                  <a:pos x="T10" y="T11"/>
                </a:cxn>
              </a:cxnLst>
              <a:rect l="0" t="0" r="r" b="b"/>
              <a:pathLst>
                <a:path w="354" h="129">
                  <a:moveTo>
                    <a:pt x="354" y="128"/>
                  </a:moveTo>
                  <a:cubicBezTo>
                    <a:pt x="71" y="129"/>
                    <a:pt x="71" y="129"/>
                    <a:pt x="71" y="129"/>
                  </a:cubicBezTo>
                  <a:cubicBezTo>
                    <a:pt x="71" y="128"/>
                    <a:pt x="71" y="128"/>
                    <a:pt x="71" y="128"/>
                  </a:cubicBezTo>
                  <a:cubicBezTo>
                    <a:pt x="54" y="128"/>
                    <a:pt x="38" y="122"/>
                    <a:pt x="25" y="110"/>
                  </a:cubicBezTo>
                  <a:cubicBezTo>
                    <a:pt x="0" y="85"/>
                    <a:pt x="0" y="44"/>
                    <a:pt x="25" y="19"/>
                  </a:cubicBezTo>
                  <a:cubicBezTo>
                    <a:pt x="38" y="7"/>
                    <a:pt x="54" y="0"/>
                    <a:pt x="71" y="0"/>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18" name="Freeform 26">
              <a:extLst>
                <a:ext uri="{FF2B5EF4-FFF2-40B4-BE49-F238E27FC236}">
                  <a16:creationId xmlns:a16="http://schemas.microsoft.com/office/drawing/2014/main" id="{692AFB6F-B1ED-4053-AF0B-B737C174633C}"/>
                </a:ext>
              </a:extLst>
            </p:cNvPr>
            <p:cNvSpPr>
              <a:spLocks/>
            </p:cNvSpPr>
            <p:nvPr/>
          </p:nvSpPr>
          <p:spPr bwMode="auto">
            <a:xfrm>
              <a:off x="6989685" y="2378613"/>
              <a:ext cx="255547" cy="332473"/>
            </a:xfrm>
            <a:custGeom>
              <a:avLst/>
              <a:gdLst>
                <a:gd name="T0" fmla="*/ 0 w 129"/>
                <a:gd name="T1" fmla="*/ 14 h 168"/>
                <a:gd name="T2" fmla="*/ 90 w 129"/>
                <a:gd name="T3" fmla="*/ 24 h 168"/>
                <a:gd name="T4" fmla="*/ 100 w 129"/>
                <a:gd name="T5" fmla="*/ 139 h 168"/>
                <a:gd name="T6" fmla="*/ 38 w 129"/>
                <a:gd name="T7" fmla="*/ 168 h 168"/>
              </a:gdLst>
              <a:ahLst/>
              <a:cxnLst>
                <a:cxn ang="0">
                  <a:pos x="T0" y="T1"/>
                </a:cxn>
                <a:cxn ang="0">
                  <a:pos x="T2" y="T3"/>
                </a:cxn>
                <a:cxn ang="0">
                  <a:pos x="T4" y="T5"/>
                </a:cxn>
                <a:cxn ang="0">
                  <a:pos x="T6" y="T7"/>
                </a:cxn>
              </a:cxnLst>
              <a:rect l="0" t="0" r="r" b="b"/>
              <a:pathLst>
                <a:path w="129" h="168">
                  <a:moveTo>
                    <a:pt x="0" y="14"/>
                  </a:moveTo>
                  <a:cubicBezTo>
                    <a:pt x="29" y="0"/>
                    <a:pt x="64" y="3"/>
                    <a:pt x="90" y="24"/>
                  </a:cubicBezTo>
                  <a:cubicBezTo>
                    <a:pt x="124" y="53"/>
                    <a:pt x="129" y="105"/>
                    <a:pt x="100" y="139"/>
                  </a:cubicBezTo>
                  <a:cubicBezTo>
                    <a:pt x="84" y="158"/>
                    <a:pt x="61" y="168"/>
                    <a:pt x="38" y="168"/>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grpSp>
          <p:nvGrpSpPr>
            <p:cNvPr id="19" name="Group 18"/>
            <p:cNvGrpSpPr>
              <a:grpSpLocks noChangeAspect="1"/>
            </p:cNvGrpSpPr>
            <p:nvPr/>
          </p:nvGrpSpPr>
          <p:grpSpPr>
            <a:xfrm>
              <a:off x="6609460" y="2364382"/>
              <a:ext cx="277163" cy="273373"/>
              <a:chOff x="582526" y="886603"/>
              <a:chExt cx="731520" cy="721517"/>
            </a:xfrm>
          </p:grpSpPr>
          <p:sp>
            <p:nvSpPr>
              <p:cNvPr id="20" name="Rectangle 67"/>
              <p:cNvSpPr>
                <a:spLocks noChangeArrowheads="1"/>
              </p:cNvSpPr>
              <p:nvPr/>
            </p:nvSpPr>
            <p:spPr bwMode="auto">
              <a:xfrm>
                <a:off x="920151" y="886603"/>
                <a:ext cx="56271" cy="16256"/>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1" name="Rectangle 68"/>
              <p:cNvSpPr>
                <a:spLocks noChangeArrowheads="1"/>
              </p:cNvSpPr>
              <p:nvPr/>
            </p:nvSpPr>
            <p:spPr bwMode="auto">
              <a:xfrm>
                <a:off x="902644" y="1085427"/>
                <a:ext cx="88783" cy="90033"/>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2" name="Freeform 69"/>
              <p:cNvSpPr>
                <a:spLocks/>
              </p:cNvSpPr>
              <p:nvPr/>
            </p:nvSpPr>
            <p:spPr bwMode="auto">
              <a:xfrm>
                <a:off x="658804" y="1266743"/>
                <a:ext cx="578963" cy="341377"/>
              </a:xfrm>
              <a:custGeom>
                <a:avLst/>
                <a:gdLst>
                  <a:gd name="T0" fmla="*/ 410 w 410"/>
                  <a:gd name="T1" fmla="*/ 206 h 242"/>
                  <a:gd name="T2" fmla="*/ 410 w 410"/>
                  <a:gd name="T3" fmla="*/ 7 h 242"/>
                  <a:gd name="T4" fmla="*/ 351 w 410"/>
                  <a:gd name="T5" fmla="*/ 24 h 242"/>
                  <a:gd name="T6" fmla="*/ 320 w 410"/>
                  <a:gd name="T7" fmla="*/ 19 h 242"/>
                  <a:gd name="T8" fmla="*/ 298 w 410"/>
                  <a:gd name="T9" fmla="*/ 0 h 242"/>
                  <a:gd name="T10" fmla="*/ 289 w 410"/>
                  <a:gd name="T11" fmla="*/ 0 h 242"/>
                  <a:gd name="T12" fmla="*/ 121 w 410"/>
                  <a:gd name="T13" fmla="*/ 0 h 242"/>
                  <a:gd name="T14" fmla="*/ 112 w 410"/>
                  <a:gd name="T15" fmla="*/ 0 h 242"/>
                  <a:gd name="T16" fmla="*/ 90 w 410"/>
                  <a:gd name="T17" fmla="*/ 19 h 242"/>
                  <a:gd name="T18" fmla="*/ 59 w 410"/>
                  <a:gd name="T19" fmla="*/ 24 h 242"/>
                  <a:gd name="T20" fmla="*/ 0 w 410"/>
                  <a:gd name="T21" fmla="*/ 7 h 242"/>
                  <a:gd name="T22" fmla="*/ 0 w 410"/>
                  <a:gd name="T23" fmla="*/ 206 h 242"/>
                  <a:gd name="T24" fmla="*/ 59 w 410"/>
                  <a:gd name="T25" fmla="*/ 189 h 242"/>
                  <a:gd name="T26" fmla="*/ 90 w 410"/>
                  <a:gd name="T27" fmla="*/ 193 h 242"/>
                  <a:gd name="T28" fmla="*/ 205 w 410"/>
                  <a:gd name="T29" fmla="*/ 242 h 242"/>
                  <a:gd name="T30" fmla="*/ 320 w 410"/>
                  <a:gd name="T31" fmla="*/ 193 h 242"/>
                  <a:gd name="T32" fmla="*/ 351 w 410"/>
                  <a:gd name="T33" fmla="*/ 189 h 242"/>
                  <a:gd name="T34" fmla="*/ 410 w 410"/>
                  <a:gd name="T35" fmla="*/ 20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0" h="242">
                    <a:moveTo>
                      <a:pt x="410" y="206"/>
                    </a:moveTo>
                    <a:cubicBezTo>
                      <a:pt x="410" y="7"/>
                      <a:pt x="410" y="7"/>
                      <a:pt x="410" y="7"/>
                    </a:cubicBezTo>
                    <a:cubicBezTo>
                      <a:pt x="392" y="18"/>
                      <a:pt x="371" y="24"/>
                      <a:pt x="351" y="24"/>
                    </a:cubicBezTo>
                    <a:cubicBezTo>
                      <a:pt x="340" y="24"/>
                      <a:pt x="330" y="22"/>
                      <a:pt x="320" y="19"/>
                    </a:cubicBezTo>
                    <a:cubicBezTo>
                      <a:pt x="313" y="12"/>
                      <a:pt x="306" y="6"/>
                      <a:pt x="298" y="0"/>
                    </a:cubicBezTo>
                    <a:cubicBezTo>
                      <a:pt x="289" y="0"/>
                      <a:pt x="289" y="0"/>
                      <a:pt x="289" y="0"/>
                    </a:cubicBezTo>
                    <a:cubicBezTo>
                      <a:pt x="121" y="0"/>
                      <a:pt x="121" y="0"/>
                      <a:pt x="121" y="0"/>
                    </a:cubicBezTo>
                    <a:cubicBezTo>
                      <a:pt x="112" y="0"/>
                      <a:pt x="112" y="0"/>
                      <a:pt x="112" y="0"/>
                    </a:cubicBezTo>
                    <a:cubicBezTo>
                      <a:pt x="104" y="6"/>
                      <a:pt x="96" y="12"/>
                      <a:pt x="90" y="19"/>
                    </a:cubicBezTo>
                    <a:cubicBezTo>
                      <a:pt x="80" y="22"/>
                      <a:pt x="69" y="24"/>
                      <a:pt x="59" y="24"/>
                    </a:cubicBezTo>
                    <a:cubicBezTo>
                      <a:pt x="38" y="24"/>
                      <a:pt x="18" y="18"/>
                      <a:pt x="0" y="7"/>
                    </a:cubicBezTo>
                    <a:cubicBezTo>
                      <a:pt x="0" y="206"/>
                      <a:pt x="0" y="206"/>
                      <a:pt x="0" y="206"/>
                    </a:cubicBezTo>
                    <a:cubicBezTo>
                      <a:pt x="18" y="194"/>
                      <a:pt x="38" y="189"/>
                      <a:pt x="59" y="189"/>
                    </a:cubicBezTo>
                    <a:cubicBezTo>
                      <a:pt x="69" y="189"/>
                      <a:pt x="80" y="190"/>
                      <a:pt x="90" y="193"/>
                    </a:cubicBezTo>
                    <a:cubicBezTo>
                      <a:pt x="117" y="223"/>
                      <a:pt x="159" y="242"/>
                      <a:pt x="205" y="242"/>
                    </a:cubicBezTo>
                    <a:cubicBezTo>
                      <a:pt x="251" y="242"/>
                      <a:pt x="292" y="223"/>
                      <a:pt x="320" y="193"/>
                    </a:cubicBezTo>
                    <a:cubicBezTo>
                      <a:pt x="330" y="190"/>
                      <a:pt x="340" y="189"/>
                      <a:pt x="351" y="189"/>
                    </a:cubicBezTo>
                    <a:cubicBezTo>
                      <a:pt x="371" y="189"/>
                      <a:pt x="392" y="194"/>
                      <a:pt x="410" y="206"/>
                    </a:cubicBezTo>
                    <a:close/>
                  </a:path>
                </a:pathLst>
              </a:custGeom>
              <a:solidFill>
                <a:srgbClr val="4444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3" name="Rectangle 70"/>
              <p:cNvSpPr>
                <a:spLocks noChangeArrowheads="1"/>
              </p:cNvSpPr>
              <p:nvPr/>
            </p:nvSpPr>
            <p:spPr bwMode="auto">
              <a:xfrm>
                <a:off x="582526" y="1226729"/>
                <a:ext cx="58772" cy="378890"/>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4" name="Rectangle 71"/>
              <p:cNvSpPr>
                <a:spLocks noChangeArrowheads="1"/>
              </p:cNvSpPr>
              <p:nvPr/>
            </p:nvSpPr>
            <p:spPr bwMode="auto">
              <a:xfrm>
                <a:off x="1255274" y="1226729"/>
                <a:ext cx="58772" cy="378890"/>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5" name="Rectangle 72"/>
              <p:cNvSpPr>
                <a:spLocks noChangeArrowheads="1"/>
              </p:cNvSpPr>
              <p:nvPr/>
            </p:nvSpPr>
            <p:spPr bwMode="auto">
              <a:xfrm>
                <a:off x="830118" y="1192967"/>
                <a:ext cx="236337" cy="56271"/>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6" name="Rectangle 73"/>
              <p:cNvSpPr>
                <a:spLocks noChangeArrowheads="1"/>
              </p:cNvSpPr>
              <p:nvPr/>
            </p:nvSpPr>
            <p:spPr bwMode="auto">
              <a:xfrm>
                <a:off x="843872" y="1020403"/>
                <a:ext cx="208827" cy="48768"/>
              </a:xfrm>
              <a:prstGeom prst="rect">
                <a:avLst/>
              </a:prstGeom>
              <a:solidFill>
                <a:srgbClr val="44444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27" name="Freeform 74"/>
              <p:cNvSpPr>
                <a:spLocks/>
              </p:cNvSpPr>
              <p:nvPr/>
            </p:nvSpPr>
            <p:spPr bwMode="auto">
              <a:xfrm>
                <a:off x="596281" y="920366"/>
                <a:ext cx="702758" cy="63774"/>
              </a:xfrm>
              <a:custGeom>
                <a:avLst/>
                <a:gdLst>
                  <a:gd name="T0" fmla="*/ 22 w 497"/>
                  <a:gd name="T1" fmla="*/ 45 h 45"/>
                  <a:gd name="T2" fmla="*/ 476 w 497"/>
                  <a:gd name="T3" fmla="*/ 45 h 45"/>
                  <a:gd name="T4" fmla="*/ 497 w 497"/>
                  <a:gd name="T5" fmla="*/ 24 h 45"/>
                  <a:gd name="T6" fmla="*/ 497 w 497"/>
                  <a:gd name="T7" fmla="*/ 21 h 45"/>
                  <a:gd name="T8" fmla="*/ 476 w 497"/>
                  <a:gd name="T9" fmla="*/ 0 h 45"/>
                  <a:gd name="T10" fmla="*/ 22 w 497"/>
                  <a:gd name="T11" fmla="*/ 0 h 45"/>
                  <a:gd name="T12" fmla="*/ 0 w 497"/>
                  <a:gd name="T13" fmla="*/ 21 h 45"/>
                  <a:gd name="T14" fmla="*/ 0 w 497"/>
                  <a:gd name="T15" fmla="*/ 24 h 45"/>
                  <a:gd name="T16" fmla="*/ 22 w 49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45">
                    <a:moveTo>
                      <a:pt x="22" y="45"/>
                    </a:moveTo>
                    <a:cubicBezTo>
                      <a:pt x="476" y="45"/>
                      <a:pt x="476" y="45"/>
                      <a:pt x="476" y="45"/>
                    </a:cubicBezTo>
                    <a:cubicBezTo>
                      <a:pt x="488" y="45"/>
                      <a:pt x="497" y="36"/>
                      <a:pt x="497" y="24"/>
                    </a:cubicBezTo>
                    <a:cubicBezTo>
                      <a:pt x="497" y="21"/>
                      <a:pt x="497" y="21"/>
                      <a:pt x="497" y="21"/>
                    </a:cubicBezTo>
                    <a:cubicBezTo>
                      <a:pt x="497" y="10"/>
                      <a:pt x="488" y="0"/>
                      <a:pt x="476" y="0"/>
                    </a:cubicBezTo>
                    <a:cubicBezTo>
                      <a:pt x="22" y="0"/>
                      <a:pt x="22" y="0"/>
                      <a:pt x="22" y="0"/>
                    </a:cubicBezTo>
                    <a:cubicBezTo>
                      <a:pt x="10" y="0"/>
                      <a:pt x="0" y="10"/>
                      <a:pt x="0" y="21"/>
                    </a:cubicBezTo>
                    <a:cubicBezTo>
                      <a:pt x="0" y="24"/>
                      <a:pt x="0" y="24"/>
                      <a:pt x="0" y="24"/>
                    </a:cubicBezTo>
                    <a:cubicBezTo>
                      <a:pt x="0" y="36"/>
                      <a:pt x="10" y="45"/>
                      <a:pt x="22" y="45"/>
                    </a:cubicBezTo>
                    <a:close/>
                  </a:path>
                </a:pathLst>
              </a:custGeom>
              <a:solidFill>
                <a:srgbClr val="4444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grpSp>
      </p:grpSp>
      <p:sp>
        <p:nvSpPr>
          <p:cNvPr id="28" name="Rectangle 27">
            <a:extLst>
              <a:ext uri="{FF2B5EF4-FFF2-40B4-BE49-F238E27FC236}">
                <a16:creationId xmlns:a16="http://schemas.microsoft.com/office/drawing/2014/main" id="{2D842818-F41B-4881-9E19-3EE70F24927D}"/>
              </a:ext>
            </a:extLst>
          </p:cNvPr>
          <p:cNvSpPr/>
          <p:nvPr/>
        </p:nvSpPr>
        <p:spPr>
          <a:xfrm>
            <a:off x="1549165" y="3095451"/>
            <a:ext cx="1223683" cy="1223683"/>
          </a:xfrm>
          <a:prstGeom prst="rect">
            <a:avLst/>
          </a:prstGeom>
          <a:solidFill>
            <a:srgbClr val="FFFDFF"/>
          </a:solidFill>
          <a:ln w="76200" cmpd="sng">
            <a:solidFill>
              <a:srgbClr val="FFFFFF">
                <a:alpha val="20000"/>
              </a:srgbClr>
            </a:solidFill>
          </a:ln>
          <a:effectLst/>
        </p:spPr>
        <p:txBody>
          <a:bodyPr wrap="square" lIns="137160" tIns="102870" rIns="102870" bIns="102870" rtlCol="0" anchor="ctr">
            <a:noAutofit/>
          </a:bodyPr>
          <a:lstStyle/>
          <a:p>
            <a:pPr algn="ctr" defTabSz="685800" fontAlgn="base">
              <a:lnSpc>
                <a:spcPct val="90000"/>
              </a:lnSpc>
              <a:spcBef>
                <a:spcPts val="450"/>
              </a:spcBef>
              <a:defRPr/>
            </a:pPr>
            <a:endParaRPr lang="en-US" sz="1500" kern="0" dirty="0" err="1">
              <a:solidFill>
                <a:srgbClr val="FFFFFF"/>
              </a:solidFill>
            </a:endParaRPr>
          </a:p>
        </p:txBody>
      </p:sp>
      <p:sp>
        <p:nvSpPr>
          <p:cNvPr id="29" name="Text Placeholder 83">
            <a:extLst>
              <a:ext uri="{FF2B5EF4-FFF2-40B4-BE49-F238E27FC236}">
                <a16:creationId xmlns:a16="http://schemas.microsoft.com/office/drawing/2014/main" id="{0635674C-D596-4316-8BE1-5979065DEE5D}"/>
              </a:ext>
            </a:extLst>
          </p:cNvPr>
          <p:cNvSpPr txBox="1">
            <a:spLocks/>
          </p:cNvSpPr>
          <p:nvPr/>
        </p:nvSpPr>
        <p:spPr>
          <a:xfrm>
            <a:off x="1549572" y="3646143"/>
            <a:ext cx="1252053" cy="450150"/>
          </a:xfrm>
          <a:prstGeom prst="rect">
            <a:avLst/>
          </a:prstGeom>
        </p:spPr>
        <p:txBody>
          <a:bodyPr anchor="t"/>
          <a:lstStyle>
            <a:lvl1pPr marL="0" indent="0" algn="ctr" rtl="0" eaLnBrk="1" fontAlgn="base" hangingPunct="1">
              <a:lnSpc>
                <a:spcPct val="100000"/>
              </a:lnSpc>
              <a:spcBef>
                <a:spcPts val="1200"/>
              </a:spcBef>
              <a:spcAft>
                <a:spcPts val="0"/>
              </a:spcAft>
              <a:buClr>
                <a:srgbClr val="AAAAAA"/>
              </a:buClr>
              <a:buFont typeface="Arial" pitchFamily="34" charset="0"/>
              <a:buNone/>
              <a:defRPr sz="1100" b="1">
                <a:solidFill>
                  <a:schemeClr val="tx2"/>
                </a:solidFill>
                <a:latin typeface="+mj-lt"/>
                <a:ea typeface="Museo Sans For Dell" pitchFamily="2" charset="0"/>
                <a:cs typeface="+mn-cs"/>
              </a:defRPr>
            </a:lvl1pPr>
            <a:lvl2pPr marL="341312"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2pPr>
            <a:lvl3pPr marL="688975"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3pPr>
            <a:lvl4pPr marL="1023938" indent="0" algn="ctr" rtl="0" eaLnBrk="1" fontAlgn="base" hangingPunct="1">
              <a:lnSpc>
                <a:spcPct val="90000"/>
              </a:lnSpc>
              <a:spcBef>
                <a:spcPts val="300"/>
              </a:spcBef>
              <a:spcAft>
                <a:spcPts val="0"/>
              </a:spcAft>
              <a:buClr>
                <a:srgbClr val="AAAAAA"/>
              </a:buClr>
              <a:buFont typeface="Courier New" panose="02070309020205020404" pitchFamily="49" charset="0"/>
              <a:buNone/>
              <a:defRPr sz="1100" b="1" baseline="0">
                <a:solidFill>
                  <a:schemeClr val="tx2"/>
                </a:solidFill>
                <a:latin typeface="+mj-lt"/>
                <a:ea typeface="Museo Sans For Dell" pitchFamily="2" charset="0"/>
              </a:defRPr>
            </a:lvl4pPr>
            <a:lvl5pPr marL="1371600" indent="0" algn="ctr" rtl="0" eaLnBrk="1" fontAlgn="base" hangingPunct="1">
              <a:lnSpc>
                <a:spcPct val="90000"/>
              </a:lnSpc>
              <a:spcBef>
                <a:spcPts val="800"/>
              </a:spcBef>
              <a:spcAft>
                <a:spcPct val="0"/>
              </a:spcAft>
              <a:buClr>
                <a:schemeClr val="bg1"/>
              </a:buClr>
              <a:buFont typeface="Museo For Dell 300" pitchFamily="50" charset="0"/>
              <a:buNone/>
              <a:defRPr sz="1100" b="1">
                <a:solidFill>
                  <a:schemeClr val="tx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defTabSz="685800">
              <a:spcBef>
                <a:spcPts val="900"/>
              </a:spcBef>
              <a:defRPr/>
            </a:pPr>
            <a:r>
              <a:rPr lang="en-US" sz="1050" b="0" kern="0" dirty="0">
                <a:solidFill>
                  <a:srgbClr val="007DB8"/>
                </a:solidFill>
                <a:latin typeface="Arial"/>
              </a:rPr>
              <a:t>DIY</a:t>
            </a:r>
            <a:br>
              <a:rPr lang="en-US" sz="1050" b="0" kern="0" dirty="0">
                <a:solidFill>
                  <a:srgbClr val="007DB8"/>
                </a:solidFill>
                <a:latin typeface="Arial"/>
              </a:rPr>
            </a:br>
            <a:r>
              <a:rPr lang="en-US" sz="1050" b="0" kern="0" dirty="0">
                <a:solidFill>
                  <a:srgbClr val="007DB8"/>
                </a:solidFill>
                <a:latin typeface="Arial"/>
              </a:rPr>
              <a:t>Cloud Building Blocks</a:t>
            </a:r>
          </a:p>
        </p:txBody>
      </p:sp>
      <p:grpSp>
        <p:nvGrpSpPr>
          <p:cNvPr id="30" name="Group 29"/>
          <p:cNvGrpSpPr/>
          <p:nvPr/>
        </p:nvGrpSpPr>
        <p:grpSpPr>
          <a:xfrm>
            <a:off x="1818680" y="3181661"/>
            <a:ext cx="713837" cy="405947"/>
            <a:chOff x="1891549" y="2172432"/>
            <a:chExt cx="951783" cy="541262"/>
          </a:xfrm>
        </p:grpSpPr>
        <p:sp>
          <p:nvSpPr>
            <p:cNvPr id="31" name="Freeform 30">
              <a:extLst>
                <a:ext uri="{FF2B5EF4-FFF2-40B4-BE49-F238E27FC236}">
                  <a16:creationId xmlns:a16="http://schemas.microsoft.com/office/drawing/2014/main" id="{964BB63B-E0FB-4547-A542-55FCF6575FA6}"/>
                </a:ext>
              </a:extLst>
            </p:cNvPr>
            <p:cNvSpPr>
              <a:spLocks/>
            </p:cNvSpPr>
            <p:nvPr/>
          </p:nvSpPr>
          <p:spPr bwMode="auto">
            <a:xfrm>
              <a:off x="2092888" y="2172432"/>
              <a:ext cx="488965" cy="196109"/>
            </a:xfrm>
            <a:custGeom>
              <a:avLst/>
              <a:gdLst>
                <a:gd name="T0" fmla="*/ 0 w 247"/>
                <a:gd name="T1" fmla="*/ 99 h 99"/>
                <a:gd name="T2" fmla="*/ 34 w 247"/>
                <a:gd name="T3" fmla="*/ 50 h 99"/>
                <a:gd name="T4" fmla="*/ 227 w 247"/>
                <a:gd name="T5" fmla="*/ 59 h 99"/>
                <a:gd name="T6" fmla="*/ 247 w 247"/>
                <a:gd name="T7" fmla="*/ 88 h 99"/>
              </a:gdLst>
              <a:ahLst/>
              <a:cxnLst>
                <a:cxn ang="0">
                  <a:pos x="T0" y="T1"/>
                </a:cxn>
                <a:cxn ang="0">
                  <a:pos x="T2" y="T3"/>
                </a:cxn>
                <a:cxn ang="0">
                  <a:pos x="T4" y="T5"/>
                </a:cxn>
                <a:cxn ang="0">
                  <a:pos x="T6" y="T7"/>
                </a:cxn>
              </a:cxnLst>
              <a:rect l="0" t="0" r="r" b="b"/>
              <a:pathLst>
                <a:path w="247" h="99">
                  <a:moveTo>
                    <a:pt x="0" y="99"/>
                  </a:moveTo>
                  <a:cubicBezTo>
                    <a:pt x="8" y="81"/>
                    <a:pt x="19" y="64"/>
                    <a:pt x="34" y="50"/>
                  </a:cubicBezTo>
                  <a:cubicBezTo>
                    <a:pt x="90" y="0"/>
                    <a:pt x="176" y="4"/>
                    <a:pt x="227" y="59"/>
                  </a:cubicBezTo>
                  <a:cubicBezTo>
                    <a:pt x="235" y="68"/>
                    <a:pt x="242" y="78"/>
                    <a:pt x="247" y="88"/>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32" name="Freeform 31">
              <a:extLst>
                <a:ext uri="{FF2B5EF4-FFF2-40B4-BE49-F238E27FC236}">
                  <a16:creationId xmlns:a16="http://schemas.microsoft.com/office/drawing/2014/main" id="{4FED6EF1-EFB2-4FDB-840A-CFD47AC35EB0}"/>
                </a:ext>
              </a:extLst>
            </p:cNvPr>
            <p:cNvSpPr>
              <a:spLocks/>
            </p:cNvSpPr>
            <p:nvPr/>
          </p:nvSpPr>
          <p:spPr bwMode="auto">
            <a:xfrm>
              <a:off x="1891549" y="2458752"/>
              <a:ext cx="698149" cy="254942"/>
            </a:xfrm>
            <a:custGeom>
              <a:avLst/>
              <a:gdLst>
                <a:gd name="T0" fmla="*/ 353 w 353"/>
                <a:gd name="T1" fmla="*/ 128 h 128"/>
                <a:gd name="T2" fmla="*/ 70 w 353"/>
                <a:gd name="T3" fmla="*/ 128 h 128"/>
                <a:gd name="T4" fmla="*/ 70 w 353"/>
                <a:gd name="T5" fmla="*/ 128 h 128"/>
                <a:gd name="T6" fmla="*/ 25 w 353"/>
                <a:gd name="T7" fmla="*/ 109 h 128"/>
                <a:gd name="T8" fmla="*/ 25 w 353"/>
                <a:gd name="T9" fmla="*/ 19 h 128"/>
                <a:gd name="T10" fmla="*/ 70 w 353"/>
                <a:gd name="T11" fmla="*/ 0 h 128"/>
              </a:gdLst>
              <a:ahLst/>
              <a:cxnLst>
                <a:cxn ang="0">
                  <a:pos x="T0" y="T1"/>
                </a:cxn>
                <a:cxn ang="0">
                  <a:pos x="T2" y="T3"/>
                </a:cxn>
                <a:cxn ang="0">
                  <a:pos x="T4" y="T5"/>
                </a:cxn>
                <a:cxn ang="0">
                  <a:pos x="T6" y="T7"/>
                </a:cxn>
                <a:cxn ang="0">
                  <a:pos x="T8" y="T9"/>
                </a:cxn>
                <a:cxn ang="0">
                  <a:pos x="T10" y="T11"/>
                </a:cxn>
              </a:cxnLst>
              <a:rect l="0" t="0" r="r" b="b"/>
              <a:pathLst>
                <a:path w="353" h="128">
                  <a:moveTo>
                    <a:pt x="353" y="128"/>
                  </a:moveTo>
                  <a:cubicBezTo>
                    <a:pt x="70" y="128"/>
                    <a:pt x="70" y="128"/>
                    <a:pt x="70" y="128"/>
                  </a:cubicBezTo>
                  <a:cubicBezTo>
                    <a:pt x="70" y="128"/>
                    <a:pt x="70" y="128"/>
                    <a:pt x="70" y="128"/>
                  </a:cubicBezTo>
                  <a:cubicBezTo>
                    <a:pt x="53" y="128"/>
                    <a:pt x="37" y="122"/>
                    <a:pt x="25" y="109"/>
                  </a:cubicBezTo>
                  <a:cubicBezTo>
                    <a:pt x="0" y="84"/>
                    <a:pt x="0" y="44"/>
                    <a:pt x="25" y="19"/>
                  </a:cubicBezTo>
                  <a:cubicBezTo>
                    <a:pt x="37" y="6"/>
                    <a:pt x="53" y="0"/>
                    <a:pt x="70" y="0"/>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33" name="Freeform 32">
              <a:extLst>
                <a:ext uri="{FF2B5EF4-FFF2-40B4-BE49-F238E27FC236}">
                  <a16:creationId xmlns:a16="http://schemas.microsoft.com/office/drawing/2014/main" id="{57ECEC5D-DF3E-4FF8-92EF-9C4D58571521}"/>
                </a:ext>
              </a:extLst>
            </p:cNvPr>
            <p:cNvSpPr>
              <a:spLocks/>
            </p:cNvSpPr>
            <p:nvPr/>
          </p:nvSpPr>
          <p:spPr bwMode="auto">
            <a:xfrm>
              <a:off x="2589698" y="2379001"/>
              <a:ext cx="253634" cy="334693"/>
            </a:xfrm>
            <a:custGeom>
              <a:avLst/>
              <a:gdLst>
                <a:gd name="T0" fmla="*/ 0 w 128"/>
                <a:gd name="T1" fmla="*/ 14 h 168"/>
                <a:gd name="T2" fmla="*/ 89 w 128"/>
                <a:gd name="T3" fmla="*/ 24 h 168"/>
                <a:gd name="T4" fmla="*/ 99 w 128"/>
                <a:gd name="T5" fmla="*/ 139 h 168"/>
                <a:gd name="T6" fmla="*/ 38 w 128"/>
                <a:gd name="T7" fmla="*/ 168 h 168"/>
              </a:gdLst>
              <a:ahLst/>
              <a:cxnLst>
                <a:cxn ang="0">
                  <a:pos x="T0" y="T1"/>
                </a:cxn>
                <a:cxn ang="0">
                  <a:pos x="T2" y="T3"/>
                </a:cxn>
                <a:cxn ang="0">
                  <a:pos x="T4" y="T5"/>
                </a:cxn>
                <a:cxn ang="0">
                  <a:pos x="T6" y="T7"/>
                </a:cxn>
              </a:cxnLst>
              <a:rect l="0" t="0" r="r" b="b"/>
              <a:pathLst>
                <a:path w="128" h="168">
                  <a:moveTo>
                    <a:pt x="0" y="14"/>
                  </a:moveTo>
                  <a:cubicBezTo>
                    <a:pt x="28" y="0"/>
                    <a:pt x="63" y="2"/>
                    <a:pt x="89" y="24"/>
                  </a:cubicBezTo>
                  <a:cubicBezTo>
                    <a:pt x="123" y="53"/>
                    <a:pt x="128" y="104"/>
                    <a:pt x="99" y="139"/>
                  </a:cubicBezTo>
                  <a:cubicBezTo>
                    <a:pt x="83" y="158"/>
                    <a:pt x="61" y="167"/>
                    <a:pt x="38" y="168"/>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grpSp>
          <p:nvGrpSpPr>
            <p:cNvPr id="34" name="Group 33"/>
            <p:cNvGrpSpPr>
              <a:grpSpLocks noChangeAspect="1"/>
            </p:cNvGrpSpPr>
            <p:nvPr/>
          </p:nvGrpSpPr>
          <p:grpSpPr>
            <a:xfrm>
              <a:off x="2168814" y="2298121"/>
              <a:ext cx="374892" cy="376518"/>
              <a:chOff x="458394" y="2692287"/>
              <a:chExt cx="731838" cy="735013"/>
            </a:xfrm>
          </p:grpSpPr>
          <p:sp>
            <p:nvSpPr>
              <p:cNvPr id="35" name="Freeform 22"/>
              <p:cNvSpPr>
                <a:spLocks/>
              </p:cNvSpPr>
              <p:nvPr/>
            </p:nvSpPr>
            <p:spPr bwMode="auto">
              <a:xfrm>
                <a:off x="458394" y="2692287"/>
                <a:ext cx="557213" cy="215900"/>
              </a:xfrm>
              <a:custGeom>
                <a:avLst/>
                <a:gdLst>
                  <a:gd name="T0" fmla="*/ 130 w 194"/>
                  <a:gd name="T1" fmla="*/ 58 h 75"/>
                  <a:gd name="T2" fmla="*/ 17 w 194"/>
                  <a:gd name="T3" fmla="*/ 58 h 75"/>
                  <a:gd name="T4" fmla="*/ 17 w 194"/>
                  <a:gd name="T5" fmla="*/ 17 h 75"/>
                  <a:gd name="T6" fmla="*/ 177 w 194"/>
                  <a:gd name="T7" fmla="*/ 17 h 75"/>
                  <a:gd name="T8" fmla="*/ 177 w 194"/>
                  <a:gd name="T9" fmla="*/ 34 h 75"/>
                  <a:gd name="T10" fmla="*/ 187 w 194"/>
                  <a:gd name="T11" fmla="*/ 33 h 75"/>
                  <a:gd name="T12" fmla="*/ 194 w 194"/>
                  <a:gd name="T13" fmla="*/ 34 h 75"/>
                  <a:gd name="T14" fmla="*/ 194 w 194"/>
                  <a:gd name="T15" fmla="*/ 0 h 75"/>
                  <a:gd name="T16" fmla="*/ 0 w 194"/>
                  <a:gd name="T17" fmla="*/ 0 h 75"/>
                  <a:gd name="T18" fmla="*/ 0 w 194"/>
                  <a:gd name="T19" fmla="*/ 75 h 75"/>
                  <a:gd name="T20" fmla="*/ 117 w 194"/>
                  <a:gd name="T21" fmla="*/ 75 h 75"/>
                  <a:gd name="T22" fmla="*/ 130 w 194"/>
                  <a:gd name="T23"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75">
                    <a:moveTo>
                      <a:pt x="130" y="58"/>
                    </a:moveTo>
                    <a:cubicBezTo>
                      <a:pt x="17" y="58"/>
                      <a:pt x="17" y="58"/>
                      <a:pt x="17" y="58"/>
                    </a:cubicBezTo>
                    <a:cubicBezTo>
                      <a:pt x="17" y="17"/>
                      <a:pt x="17" y="17"/>
                      <a:pt x="17" y="17"/>
                    </a:cubicBezTo>
                    <a:cubicBezTo>
                      <a:pt x="177" y="17"/>
                      <a:pt x="177" y="17"/>
                      <a:pt x="177" y="17"/>
                    </a:cubicBezTo>
                    <a:cubicBezTo>
                      <a:pt x="177" y="34"/>
                      <a:pt x="177" y="34"/>
                      <a:pt x="177" y="34"/>
                    </a:cubicBezTo>
                    <a:cubicBezTo>
                      <a:pt x="181" y="34"/>
                      <a:pt x="184" y="33"/>
                      <a:pt x="187" y="33"/>
                    </a:cubicBezTo>
                    <a:cubicBezTo>
                      <a:pt x="190" y="33"/>
                      <a:pt x="192" y="34"/>
                      <a:pt x="194" y="34"/>
                    </a:cubicBezTo>
                    <a:cubicBezTo>
                      <a:pt x="194" y="0"/>
                      <a:pt x="194" y="0"/>
                      <a:pt x="194" y="0"/>
                    </a:cubicBezTo>
                    <a:cubicBezTo>
                      <a:pt x="0" y="0"/>
                      <a:pt x="0" y="0"/>
                      <a:pt x="0" y="0"/>
                    </a:cubicBezTo>
                    <a:cubicBezTo>
                      <a:pt x="0" y="75"/>
                      <a:pt x="0" y="75"/>
                      <a:pt x="0" y="75"/>
                    </a:cubicBezTo>
                    <a:cubicBezTo>
                      <a:pt x="117" y="75"/>
                      <a:pt x="117" y="75"/>
                      <a:pt x="117" y="75"/>
                    </a:cubicBezTo>
                    <a:cubicBezTo>
                      <a:pt x="121" y="68"/>
                      <a:pt x="125" y="63"/>
                      <a:pt x="130" y="58"/>
                    </a:cubicBez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36" name="Freeform 23"/>
              <p:cNvSpPr>
                <a:spLocks/>
              </p:cNvSpPr>
              <p:nvPr/>
            </p:nvSpPr>
            <p:spPr bwMode="auto">
              <a:xfrm>
                <a:off x="458394" y="2951050"/>
                <a:ext cx="319088" cy="212725"/>
              </a:xfrm>
              <a:custGeom>
                <a:avLst/>
                <a:gdLst>
                  <a:gd name="T0" fmla="*/ 87 w 111"/>
                  <a:gd name="T1" fmla="*/ 57 h 74"/>
                  <a:gd name="T2" fmla="*/ 17 w 111"/>
                  <a:gd name="T3" fmla="*/ 57 h 74"/>
                  <a:gd name="T4" fmla="*/ 17 w 111"/>
                  <a:gd name="T5" fmla="*/ 17 h 74"/>
                  <a:gd name="T6" fmla="*/ 108 w 111"/>
                  <a:gd name="T7" fmla="*/ 17 h 74"/>
                  <a:gd name="T8" fmla="*/ 111 w 111"/>
                  <a:gd name="T9" fmla="*/ 0 h 74"/>
                  <a:gd name="T10" fmla="*/ 0 w 111"/>
                  <a:gd name="T11" fmla="*/ 0 h 74"/>
                  <a:gd name="T12" fmla="*/ 0 w 111"/>
                  <a:gd name="T13" fmla="*/ 74 h 74"/>
                  <a:gd name="T14" fmla="*/ 70 w 111"/>
                  <a:gd name="T15" fmla="*/ 74 h 74"/>
                  <a:gd name="T16" fmla="*/ 87 w 111"/>
                  <a:gd name="T17" fmla="*/ 5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74">
                    <a:moveTo>
                      <a:pt x="87" y="57"/>
                    </a:moveTo>
                    <a:cubicBezTo>
                      <a:pt x="17" y="57"/>
                      <a:pt x="17" y="57"/>
                      <a:pt x="17" y="57"/>
                    </a:cubicBezTo>
                    <a:cubicBezTo>
                      <a:pt x="17" y="17"/>
                      <a:pt x="17" y="17"/>
                      <a:pt x="17" y="17"/>
                    </a:cubicBezTo>
                    <a:cubicBezTo>
                      <a:pt x="108" y="17"/>
                      <a:pt x="108" y="17"/>
                      <a:pt x="108" y="17"/>
                    </a:cubicBezTo>
                    <a:cubicBezTo>
                      <a:pt x="108" y="11"/>
                      <a:pt x="109" y="6"/>
                      <a:pt x="111" y="0"/>
                    </a:cubicBezTo>
                    <a:cubicBezTo>
                      <a:pt x="0" y="0"/>
                      <a:pt x="0" y="0"/>
                      <a:pt x="0" y="0"/>
                    </a:cubicBezTo>
                    <a:cubicBezTo>
                      <a:pt x="0" y="74"/>
                      <a:pt x="0" y="74"/>
                      <a:pt x="0" y="74"/>
                    </a:cubicBezTo>
                    <a:cubicBezTo>
                      <a:pt x="70" y="74"/>
                      <a:pt x="70" y="74"/>
                      <a:pt x="70" y="74"/>
                    </a:cubicBezTo>
                    <a:lnTo>
                      <a:pt x="87" y="57"/>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37" name="Freeform 24"/>
              <p:cNvSpPr>
                <a:spLocks/>
              </p:cNvSpPr>
              <p:nvPr/>
            </p:nvSpPr>
            <p:spPr bwMode="auto">
              <a:xfrm>
                <a:off x="777482" y="3239975"/>
                <a:ext cx="238125" cy="180975"/>
              </a:xfrm>
              <a:custGeom>
                <a:avLst/>
                <a:gdLst>
                  <a:gd name="T0" fmla="*/ 63 w 83"/>
                  <a:gd name="T1" fmla="*/ 0 h 63"/>
                  <a:gd name="T2" fmla="*/ 58 w 83"/>
                  <a:gd name="T3" fmla="*/ 6 h 63"/>
                  <a:gd name="T4" fmla="*/ 66 w 83"/>
                  <a:gd name="T5" fmla="*/ 6 h 63"/>
                  <a:gd name="T6" fmla="*/ 66 w 83"/>
                  <a:gd name="T7" fmla="*/ 46 h 63"/>
                  <a:gd name="T8" fmla="*/ 17 w 83"/>
                  <a:gd name="T9" fmla="*/ 46 h 63"/>
                  <a:gd name="T10" fmla="*/ 0 w 83"/>
                  <a:gd name="T11" fmla="*/ 63 h 63"/>
                  <a:gd name="T12" fmla="*/ 83 w 83"/>
                  <a:gd name="T13" fmla="*/ 63 h 63"/>
                  <a:gd name="T14" fmla="*/ 83 w 83"/>
                  <a:gd name="T15" fmla="*/ 1 h 63"/>
                  <a:gd name="T16" fmla="*/ 76 w 83"/>
                  <a:gd name="T17" fmla="*/ 2 h 63"/>
                  <a:gd name="T18" fmla="*/ 63 w 83"/>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3">
                    <a:moveTo>
                      <a:pt x="63" y="0"/>
                    </a:moveTo>
                    <a:cubicBezTo>
                      <a:pt x="58" y="6"/>
                      <a:pt x="58" y="6"/>
                      <a:pt x="58" y="6"/>
                    </a:cubicBezTo>
                    <a:cubicBezTo>
                      <a:pt x="66" y="6"/>
                      <a:pt x="66" y="6"/>
                      <a:pt x="66" y="6"/>
                    </a:cubicBezTo>
                    <a:cubicBezTo>
                      <a:pt x="66" y="46"/>
                      <a:pt x="66" y="46"/>
                      <a:pt x="66" y="46"/>
                    </a:cubicBezTo>
                    <a:cubicBezTo>
                      <a:pt x="17" y="46"/>
                      <a:pt x="17" y="46"/>
                      <a:pt x="17" y="46"/>
                    </a:cubicBezTo>
                    <a:cubicBezTo>
                      <a:pt x="0" y="63"/>
                      <a:pt x="0" y="63"/>
                      <a:pt x="0" y="63"/>
                    </a:cubicBezTo>
                    <a:cubicBezTo>
                      <a:pt x="83" y="63"/>
                      <a:pt x="83" y="63"/>
                      <a:pt x="83" y="63"/>
                    </a:cubicBezTo>
                    <a:cubicBezTo>
                      <a:pt x="83" y="1"/>
                      <a:pt x="83" y="1"/>
                      <a:pt x="83" y="1"/>
                    </a:cubicBezTo>
                    <a:cubicBezTo>
                      <a:pt x="81" y="1"/>
                      <a:pt x="79" y="2"/>
                      <a:pt x="76" y="2"/>
                    </a:cubicBezTo>
                    <a:cubicBezTo>
                      <a:pt x="72" y="2"/>
                      <a:pt x="67" y="1"/>
                      <a:pt x="63" y="0"/>
                    </a:cubicBez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38" name="Freeform 25"/>
              <p:cNvSpPr>
                <a:spLocks/>
              </p:cNvSpPr>
              <p:nvPr/>
            </p:nvSpPr>
            <p:spPr bwMode="auto">
              <a:xfrm>
                <a:off x="458394" y="3208225"/>
                <a:ext cx="158750" cy="212725"/>
              </a:xfrm>
              <a:custGeom>
                <a:avLst/>
                <a:gdLst>
                  <a:gd name="T0" fmla="*/ 0 w 55"/>
                  <a:gd name="T1" fmla="*/ 0 h 74"/>
                  <a:gd name="T2" fmla="*/ 0 w 55"/>
                  <a:gd name="T3" fmla="*/ 74 h 74"/>
                  <a:gd name="T4" fmla="*/ 36 w 55"/>
                  <a:gd name="T5" fmla="*/ 74 h 74"/>
                  <a:gd name="T6" fmla="*/ 28 w 55"/>
                  <a:gd name="T7" fmla="*/ 57 h 74"/>
                  <a:gd name="T8" fmla="*/ 17 w 55"/>
                  <a:gd name="T9" fmla="*/ 57 h 74"/>
                  <a:gd name="T10" fmla="*/ 17 w 55"/>
                  <a:gd name="T11" fmla="*/ 17 h 74"/>
                  <a:gd name="T12" fmla="*/ 39 w 55"/>
                  <a:gd name="T13" fmla="*/ 17 h 74"/>
                  <a:gd name="T14" fmla="*/ 41 w 55"/>
                  <a:gd name="T15" fmla="*/ 14 h 74"/>
                  <a:gd name="T16" fmla="*/ 55 w 55"/>
                  <a:gd name="T17" fmla="*/ 0 h 74"/>
                  <a:gd name="T18" fmla="*/ 0 w 55"/>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74">
                    <a:moveTo>
                      <a:pt x="0" y="0"/>
                    </a:moveTo>
                    <a:cubicBezTo>
                      <a:pt x="0" y="74"/>
                      <a:pt x="0" y="74"/>
                      <a:pt x="0" y="74"/>
                    </a:cubicBezTo>
                    <a:cubicBezTo>
                      <a:pt x="36" y="74"/>
                      <a:pt x="36" y="74"/>
                      <a:pt x="36" y="74"/>
                    </a:cubicBezTo>
                    <a:cubicBezTo>
                      <a:pt x="32" y="69"/>
                      <a:pt x="30" y="64"/>
                      <a:pt x="28" y="57"/>
                    </a:cubicBezTo>
                    <a:cubicBezTo>
                      <a:pt x="17" y="57"/>
                      <a:pt x="17" y="57"/>
                      <a:pt x="17" y="57"/>
                    </a:cubicBezTo>
                    <a:cubicBezTo>
                      <a:pt x="17" y="17"/>
                      <a:pt x="17" y="17"/>
                      <a:pt x="17" y="17"/>
                    </a:cubicBezTo>
                    <a:cubicBezTo>
                      <a:pt x="39" y="17"/>
                      <a:pt x="39" y="17"/>
                      <a:pt x="39" y="17"/>
                    </a:cubicBezTo>
                    <a:cubicBezTo>
                      <a:pt x="39" y="16"/>
                      <a:pt x="40" y="15"/>
                      <a:pt x="41" y="14"/>
                    </a:cubicBezTo>
                    <a:cubicBezTo>
                      <a:pt x="55" y="0"/>
                      <a:pt x="55" y="0"/>
                      <a:pt x="55" y="0"/>
                    </a:cubicBezTo>
                    <a:lnTo>
                      <a:pt x="0" y="0"/>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sp>
            <p:nvSpPr>
              <p:cNvPr id="39" name="Freeform 26"/>
              <p:cNvSpPr>
                <a:spLocks noEditPoints="1"/>
              </p:cNvSpPr>
              <p:nvPr/>
            </p:nvSpPr>
            <p:spPr bwMode="auto">
              <a:xfrm>
                <a:off x="585394" y="2820875"/>
                <a:ext cx="604838" cy="606425"/>
              </a:xfrm>
              <a:custGeom>
                <a:avLst/>
                <a:gdLst>
                  <a:gd name="T0" fmla="*/ 201 w 211"/>
                  <a:gd name="T1" fmla="*/ 44 h 211"/>
                  <a:gd name="T2" fmla="*/ 196 w 211"/>
                  <a:gd name="T3" fmla="*/ 32 h 211"/>
                  <a:gd name="T4" fmla="*/ 168 w 211"/>
                  <a:gd name="T5" fmla="*/ 61 h 211"/>
                  <a:gd name="T6" fmla="*/ 150 w 211"/>
                  <a:gd name="T7" fmla="*/ 61 h 211"/>
                  <a:gd name="T8" fmla="*/ 150 w 211"/>
                  <a:gd name="T9" fmla="*/ 44 h 211"/>
                  <a:gd name="T10" fmla="*/ 179 w 211"/>
                  <a:gd name="T11" fmla="*/ 15 h 211"/>
                  <a:gd name="T12" fmla="*/ 167 w 211"/>
                  <a:gd name="T13" fmla="*/ 10 h 211"/>
                  <a:gd name="T14" fmla="*/ 98 w 211"/>
                  <a:gd name="T15" fmla="*/ 24 h 211"/>
                  <a:gd name="T16" fmla="*/ 83 w 211"/>
                  <a:gd name="T17" fmla="*/ 87 h 211"/>
                  <a:gd name="T18" fmla="*/ 9 w 211"/>
                  <a:gd name="T19" fmla="*/ 161 h 211"/>
                  <a:gd name="T20" fmla="*/ 0 w 211"/>
                  <a:gd name="T21" fmla="*/ 182 h 211"/>
                  <a:gd name="T22" fmla="*/ 9 w 211"/>
                  <a:gd name="T23" fmla="*/ 202 h 211"/>
                  <a:gd name="T24" fmla="*/ 29 w 211"/>
                  <a:gd name="T25" fmla="*/ 211 h 211"/>
                  <a:gd name="T26" fmla="*/ 50 w 211"/>
                  <a:gd name="T27" fmla="*/ 202 h 211"/>
                  <a:gd name="T28" fmla="*/ 124 w 211"/>
                  <a:gd name="T29" fmla="*/ 128 h 211"/>
                  <a:gd name="T30" fmla="*/ 187 w 211"/>
                  <a:gd name="T31" fmla="*/ 113 h 211"/>
                  <a:gd name="T32" fmla="*/ 201 w 211"/>
                  <a:gd name="T33" fmla="*/ 44 h 211"/>
                  <a:gd name="T34" fmla="*/ 175 w 211"/>
                  <a:gd name="T35" fmla="*/ 101 h 211"/>
                  <a:gd name="T36" fmla="*/ 125 w 211"/>
                  <a:gd name="T37" fmla="*/ 110 h 211"/>
                  <a:gd name="T38" fmla="*/ 120 w 211"/>
                  <a:gd name="T39" fmla="*/ 108 h 211"/>
                  <a:gd name="T40" fmla="*/ 38 w 211"/>
                  <a:gd name="T41" fmla="*/ 190 h 211"/>
                  <a:gd name="T42" fmla="*/ 21 w 211"/>
                  <a:gd name="T43" fmla="*/ 190 h 211"/>
                  <a:gd name="T44" fmla="*/ 17 w 211"/>
                  <a:gd name="T45" fmla="*/ 182 h 211"/>
                  <a:gd name="T46" fmla="*/ 21 w 211"/>
                  <a:gd name="T47" fmla="*/ 173 h 211"/>
                  <a:gd name="T48" fmla="*/ 103 w 211"/>
                  <a:gd name="T49" fmla="*/ 91 h 211"/>
                  <a:gd name="T50" fmla="*/ 101 w 211"/>
                  <a:gd name="T51" fmla="*/ 86 h 211"/>
                  <a:gd name="T52" fmla="*/ 110 w 211"/>
                  <a:gd name="T53" fmla="*/ 36 h 211"/>
                  <a:gd name="T54" fmla="*/ 143 w 211"/>
                  <a:gd name="T55" fmla="*/ 22 h 211"/>
                  <a:gd name="T56" fmla="*/ 147 w 211"/>
                  <a:gd name="T57" fmla="*/ 22 h 211"/>
                  <a:gd name="T58" fmla="*/ 138 w 211"/>
                  <a:gd name="T59" fmla="*/ 32 h 211"/>
                  <a:gd name="T60" fmla="*/ 138 w 211"/>
                  <a:gd name="T61" fmla="*/ 73 h 211"/>
                  <a:gd name="T62" fmla="*/ 180 w 211"/>
                  <a:gd name="T63" fmla="*/ 73 h 211"/>
                  <a:gd name="T64" fmla="*/ 189 w 211"/>
                  <a:gd name="T65" fmla="*/ 64 h 211"/>
                  <a:gd name="T66" fmla="*/ 175 w 211"/>
                  <a:gd name="T67" fmla="*/ 10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211">
                    <a:moveTo>
                      <a:pt x="201" y="44"/>
                    </a:moveTo>
                    <a:cubicBezTo>
                      <a:pt x="196" y="32"/>
                      <a:pt x="196" y="32"/>
                      <a:pt x="196" y="32"/>
                    </a:cubicBezTo>
                    <a:cubicBezTo>
                      <a:pt x="168" y="61"/>
                      <a:pt x="168" y="61"/>
                      <a:pt x="168" y="61"/>
                    </a:cubicBezTo>
                    <a:cubicBezTo>
                      <a:pt x="163" y="65"/>
                      <a:pt x="155" y="65"/>
                      <a:pt x="150" y="61"/>
                    </a:cubicBezTo>
                    <a:cubicBezTo>
                      <a:pt x="145" y="56"/>
                      <a:pt x="145" y="48"/>
                      <a:pt x="150" y="44"/>
                    </a:cubicBezTo>
                    <a:cubicBezTo>
                      <a:pt x="179" y="15"/>
                      <a:pt x="179" y="15"/>
                      <a:pt x="179" y="15"/>
                    </a:cubicBezTo>
                    <a:cubicBezTo>
                      <a:pt x="167" y="10"/>
                      <a:pt x="167" y="10"/>
                      <a:pt x="167" y="10"/>
                    </a:cubicBezTo>
                    <a:cubicBezTo>
                      <a:pt x="143" y="0"/>
                      <a:pt x="117" y="5"/>
                      <a:pt x="98" y="24"/>
                    </a:cubicBezTo>
                    <a:cubicBezTo>
                      <a:pt x="82" y="40"/>
                      <a:pt x="76" y="64"/>
                      <a:pt x="83" y="87"/>
                    </a:cubicBezTo>
                    <a:cubicBezTo>
                      <a:pt x="9" y="161"/>
                      <a:pt x="9" y="161"/>
                      <a:pt x="9" y="161"/>
                    </a:cubicBezTo>
                    <a:cubicBezTo>
                      <a:pt x="3" y="167"/>
                      <a:pt x="0" y="174"/>
                      <a:pt x="0" y="182"/>
                    </a:cubicBezTo>
                    <a:cubicBezTo>
                      <a:pt x="0" y="190"/>
                      <a:pt x="3" y="197"/>
                      <a:pt x="9" y="202"/>
                    </a:cubicBezTo>
                    <a:cubicBezTo>
                      <a:pt x="14" y="208"/>
                      <a:pt x="21" y="211"/>
                      <a:pt x="29" y="211"/>
                    </a:cubicBezTo>
                    <a:cubicBezTo>
                      <a:pt x="37" y="211"/>
                      <a:pt x="44" y="208"/>
                      <a:pt x="50" y="202"/>
                    </a:cubicBezTo>
                    <a:cubicBezTo>
                      <a:pt x="124" y="128"/>
                      <a:pt x="124" y="128"/>
                      <a:pt x="124" y="128"/>
                    </a:cubicBezTo>
                    <a:cubicBezTo>
                      <a:pt x="146" y="135"/>
                      <a:pt x="171" y="129"/>
                      <a:pt x="187" y="113"/>
                    </a:cubicBezTo>
                    <a:cubicBezTo>
                      <a:pt x="206" y="94"/>
                      <a:pt x="211" y="68"/>
                      <a:pt x="201" y="44"/>
                    </a:cubicBezTo>
                    <a:close/>
                    <a:moveTo>
                      <a:pt x="175" y="101"/>
                    </a:moveTo>
                    <a:cubicBezTo>
                      <a:pt x="162" y="114"/>
                      <a:pt x="143" y="118"/>
                      <a:pt x="125" y="110"/>
                    </a:cubicBezTo>
                    <a:cubicBezTo>
                      <a:pt x="120" y="108"/>
                      <a:pt x="120" y="108"/>
                      <a:pt x="120" y="108"/>
                    </a:cubicBezTo>
                    <a:cubicBezTo>
                      <a:pt x="38" y="190"/>
                      <a:pt x="38" y="190"/>
                      <a:pt x="38" y="190"/>
                    </a:cubicBezTo>
                    <a:cubicBezTo>
                      <a:pt x="33" y="195"/>
                      <a:pt x="25" y="195"/>
                      <a:pt x="21" y="190"/>
                    </a:cubicBezTo>
                    <a:cubicBezTo>
                      <a:pt x="18" y="188"/>
                      <a:pt x="17" y="185"/>
                      <a:pt x="17" y="182"/>
                    </a:cubicBezTo>
                    <a:cubicBezTo>
                      <a:pt x="17" y="179"/>
                      <a:pt x="18" y="176"/>
                      <a:pt x="21" y="173"/>
                    </a:cubicBezTo>
                    <a:cubicBezTo>
                      <a:pt x="103" y="91"/>
                      <a:pt x="103" y="91"/>
                      <a:pt x="103" y="91"/>
                    </a:cubicBezTo>
                    <a:cubicBezTo>
                      <a:pt x="101" y="86"/>
                      <a:pt x="101" y="86"/>
                      <a:pt x="101" y="86"/>
                    </a:cubicBezTo>
                    <a:cubicBezTo>
                      <a:pt x="93" y="68"/>
                      <a:pt x="97" y="49"/>
                      <a:pt x="110" y="36"/>
                    </a:cubicBezTo>
                    <a:cubicBezTo>
                      <a:pt x="119" y="27"/>
                      <a:pt x="131" y="22"/>
                      <a:pt x="143" y="22"/>
                    </a:cubicBezTo>
                    <a:cubicBezTo>
                      <a:pt x="144" y="22"/>
                      <a:pt x="146" y="22"/>
                      <a:pt x="147" y="22"/>
                    </a:cubicBezTo>
                    <a:cubicBezTo>
                      <a:pt x="138" y="32"/>
                      <a:pt x="138" y="32"/>
                      <a:pt x="138" y="32"/>
                    </a:cubicBezTo>
                    <a:cubicBezTo>
                      <a:pt x="127" y="43"/>
                      <a:pt x="127" y="61"/>
                      <a:pt x="138" y="73"/>
                    </a:cubicBezTo>
                    <a:cubicBezTo>
                      <a:pt x="149" y="84"/>
                      <a:pt x="169" y="84"/>
                      <a:pt x="180" y="73"/>
                    </a:cubicBezTo>
                    <a:cubicBezTo>
                      <a:pt x="189" y="64"/>
                      <a:pt x="189" y="64"/>
                      <a:pt x="189" y="64"/>
                    </a:cubicBezTo>
                    <a:cubicBezTo>
                      <a:pt x="190" y="77"/>
                      <a:pt x="185" y="91"/>
                      <a:pt x="175" y="101"/>
                    </a:cubicBez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444444"/>
                  </a:solidFill>
                </a:endParaRPr>
              </a:p>
            </p:txBody>
          </p:sp>
        </p:grpSp>
      </p:grpSp>
      <p:sp>
        <p:nvSpPr>
          <p:cNvPr id="40" name="Rectangle 39">
            <a:extLst>
              <a:ext uri="{FF2B5EF4-FFF2-40B4-BE49-F238E27FC236}">
                <a16:creationId xmlns:a16="http://schemas.microsoft.com/office/drawing/2014/main" id="{2D842818-F41B-4881-9E19-3EE70F24927D}"/>
              </a:ext>
            </a:extLst>
          </p:cNvPr>
          <p:cNvSpPr/>
          <p:nvPr/>
        </p:nvSpPr>
        <p:spPr>
          <a:xfrm>
            <a:off x="3096286" y="3095451"/>
            <a:ext cx="1223683" cy="1223683"/>
          </a:xfrm>
          <a:prstGeom prst="rect">
            <a:avLst/>
          </a:prstGeom>
          <a:solidFill>
            <a:srgbClr val="FFFDFF"/>
          </a:solidFill>
          <a:ln w="76200" cmpd="sng">
            <a:solidFill>
              <a:srgbClr val="FFFFFF">
                <a:alpha val="20000"/>
              </a:srgbClr>
            </a:solidFill>
          </a:ln>
          <a:effectLst/>
        </p:spPr>
        <p:txBody>
          <a:bodyPr wrap="square" lIns="137160" tIns="102870" rIns="102870" bIns="102870" rtlCol="0" anchor="ctr">
            <a:noAutofit/>
          </a:bodyPr>
          <a:lstStyle/>
          <a:p>
            <a:pPr algn="ctr" defTabSz="685800" fontAlgn="base">
              <a:lnSpc>
                <a:spcPct val="90000"/>
              </a:lnSpc>
              <a:spcBef>
                <a:spcPts val="450"/>
              </a:spcBef>
              <a:defRPr/>
            </a:pPr>
            <a:endParaRPr lang="en-US" sz="1500" kern="0" dirty="0" err="1">
              <a:solidFill>
                <a:srgbClr val="FFFFFF"/>
              </a:solidFill>
            </a:endParaRPr>
          </a:p>
        </p:txBody>
      </p:sp>
      <p:sp>
        <p:nvSpPr>
          <p:cNvPr id="41" name="Text Placeholder 83">
            <a:extLst>
              <a:ext uri="{FF2B5EF4-FFF2-40B4-BE49-F238E27FC236}">
                <a16:creationId xmlns:a16="http://schemas.microsoft.com/office/drawing/2014/main" id="{0635674C-D596-4316-8BE1-5979065DEE5D}"/>
              </a:ext>
            </a:extLst>
          </p:cNvPr>
          <p:cNvSpPr txBox="1">
            <a:spLocks/>
          </p:cNvSpPr>
          <p:nvPr/>
        </p:nvSpPr>
        <p:spPr>
          <a:xfrm>
            <a:off x="3096693" y="3646143"/>
            <a:ext cx="1252053" cy="450150"/>
          </a:xfrm>
          <a:prstGeom prst="rect">
            <a:avLst/>
          </a:prstGeom>
        </p:spPr>
        <p:txBody>
          <a:bodyPr anchor="t"/>
          <a:lstStyle>
            <a:lvl1pPr marL="0" indent="0" algn="ctr" rtl="0" eaLnBrk="1" fontAlgn="base" hangingPunct="1">
              <a:lnSpc>
                <a:spcPct val="100000"/>
              </a:lnSpc>
              <a:spcBef>
                <a:spcPts val="1200"/>
              </a:spcBef>
              <a:spcAft>
                <a:spcPts val="0"/>
              </a:spcAft>
              <a:buClr>
                <a:srgbClr val="AAAAAA"/>
              </a:buClr>
              <a:buFont typeface="Arial" pitchFamily="34" charset="0"/>
              <a:buNone/>
              <a:defRPr sz="1100" b="1">
                <a:solidFill>
                  <a:schemeClr val="tx2"/>
                </a:solidFill>
                <a:latin typeface="+mj-lt"/>
                <a:ea typeface="Museo Sans For Dell" pitchFamily="2" charset="0"/>
                <a:cs typeface="+mn-cs"/>
              </a:defRPr>
            </a:lvl1pPr>
            <a:lvl2pPr marL="341312"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2pPr>
            <a:lvl3pPr marL="688975"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3pPr>
            <a:lvl4pPr marL="1023938" indent="0" algn="ctr" rtl="0" eaLnBrk="1" fontAlgn="base" hangingPunct="1">
              <a:lnSpc>
                <a:spcPct val="90000"/>
              </a:lnSpc>
              <a:spcBef>
                <a:spcPts val="300"/>
              </a:spcBef>
              <a:spcAft>
                <a:spcPts val="0"/>
              </a:spcAft>
              <a:buClr>
                <a:srgbClr val="AAAAAA"/>
              </a:buClr>
              <a:buFont typeface="Courier New" panose="02070309020205020404" pitchFamily="49" charset="0"/>
              <a:buNone/>
              <a:defRPr sz="1100" b="1" baseline="0">
                <a:solidFill>
                  <a:schemeClr val="tx2"/>
                </a:solidFill>
                <a:latin typeface="+mj-lt"/>
                <a:ea typeface="Museo Sans For Dell" pitchFamily="2" charset="0"/>
              </a:defRPr>
            </a:lvl4pPr>
            <a:lvl5pPr marL="1371600" indent="0" algn="ctr" rtl="0" eaLnBrk="1" fontAlgn="base" hangingPunct="1">
              <a:lnSpc>
                <a:spcPct val="90000"/>
              </a:lnSpc>
              <a:spcBef>
                <a:spcPts val="800"/>
              </a:spcBef>
              <a:spcAft>
                <a:spcPct val="0"/>
              </a:spcAft>
              <a:buClr>
                <a:schemeClr val="bg1"/>
              </a:buClr>
              <a:buFont typeface="Museo For Dell 300" pitchFamily="50" charset="0"/>
              <a:buNone/>
              <a:defRPr sz="1100" b="1">
                <a:solidFill>
                  <a:schemeClr val="tx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defTabSz="685800">
              <a:spcBef>
                <a:spcPts val="900"/>
              </a:spcBef>
              <a:defRPr/>
            </a:pPr>
            <a:r>
              <a:rPr lang="en-US" sz="1050" b="0" kern="0" dirty="0">
                <a:solidFill>
                  <a:srgbClr val="007DB8"/>
                </a:solidFill>
                <a:latin typeface="Arial"/>
              </a:rPr>
              <a:t>Reference Architectures</a:t>
            </a:r>
          </a:p>
        </p:txBody>
      </p:sp>
      <p:grpSp>
        <p:nvGrpSpPr>
          <p:cNvPr id="42" name="Group 41"/>
          <p:cNvGrpSpPr/>
          <p:nvPr/>
        </p:nvGrpSpPr>
        <p:grpSpPr>
          <a:xfrm>
            <a:off x="3365801" y="3181661"/>
            <a:ext cx="713837" cy="405947"/>
            <a:chOff x="3080313" y="2172431"/>
            <a:chExt cx="951783" cy="541262"/>
          </a:xfrm>
        </p:grpSpPr>
        <p:sp>
          <p:nvSpPr>
            <p:cNvPr id="43" name="Freeform 30">
              <a:extLst>
                <a:ext uri="{FF2B5EF4-FFF2-40B4-BE49-F238E27FC236}">
                  <a16:creationId xmlns:a16="http://schemas.microsoft.com/office/drawing/2014/main" id="{964BB63B-E0FB-4547-A542-55FCF6575FA6}"/>
                </a:ext>
              </a:extLst>
            </p:cNvPr>
            <p:cNvSpPr>
              <a:spLocks/>
            </p:cNvSpPr>
            <p:nvPr/>
          </p:nvSpPr>
          <p:spPr bwMode="auto">
            <a:xfrm>
              <a:off x="3281652" y="2172431"/>
              <a:ext cx="488965" cy="196109"/>
            </a:xfrm>
            <a:custGeom>
              <a:avLst/>
              <a:gdLst>
                <a:gd name="T0" fmla="*/ 0 w 247"/>
                <a:gd name="T1" fmla="*/ 99 h 99"/>
                <a:gd name="T2" fmla="*/ 34 w 247"/>
                <a:gd name="T3" fmla="*/ 50 h 99"/>
                <a:gd name="T4" fmla="*/ 227 w 247"/>
                <a:gd name="T5" fmla="*/ 59 h 99"/>
                <a:gd name="T6" fmla="*/ 247 w 247"/>
                <a:gd name="T7" fmla="*/ 88 h 99"/>
              </a:gdLst>
              <a:ahLst/>
              <a:cxnLst>
                <a:cxn ang="0">
                  <a:pos x="T0" y="T1"/>
                </a:cxn>
                <a:cxn ang="0">
                  <a:pos x="T2" y="T3"/>
                </a:cxn>
                <a:cxn ang="0">
                  <a:pos x="T4" y="T5"/>
                </a:cxn>
                <a:cxn ang="0">
                  <a:pos x="T6" y="T7"/>
                </a:cxn>
              </a:cxnLst>
              <a:rect l="0" t="0" r="r" b="b"/>
              <a:pathLst>
                <a:path w="247" h="99">
                  <a:moveTo>
                    <a:pt x="0" y="99"/>
                  </a:moveTo>
                  <a:cubicBezTo>
                    <a:pt x="8" y="81"/>
                    <a:pt x="19" y="64"/>
                    <a:pt x="34" y="50"/>
                  </a:cubicBezTo>
                  <a:cubicBezTo>
                    <a:pt x="90" y="0"/>
                    <a:pt x="176" y="4"/>
                    <a:pt x="227" y="59"/>
                  </a:cubicBezTo>
                  <a:cubicBezTo>
                    <a:pt x="235" y="68"/>
                    <a:pt x="242" y="78"/>
                    <a:pt x="247" y="88"/>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44" name="Freeform 31">
              <a:extLst>
                <a:ext uri="{FF2B5EF4-FFF2-40B4-BE49-F238E27FC236}">
                  <a16:creationId xmlns:a16="http://schemas.microsoft.com/office/drawing/2014/main" id="{4FED6EF1-EFB2-4FDB-840A-CFD47AC35EB0}"/>
                </a:ext>
              </a:extLst>
            </p:cNvPr>
            <p:cNvSpPr>
              <a:spLocks/>
            </p:cNvSpPr>
            <p:nvPr/>
          </p:nvSpPr>
          <p:spPr bwMode="auto">
            <a:xfrm>
              <a:off x="3080313" y="2458751"/>
              <a:ext cx="698149" cy="254942"/>
            </a:xfrm>
            <a:custGeom>
              <a:avLst/>
              <a:gdLst>
                <a:gd name="T0" fmla="*/ 353 w 353"/>
                <a:gd name="T1" fmla="*/ 128 h 128"/>
                <a:gd name="T2" fmla="*/ 70 w 353"/>
                <a:gd name="T3" fmla="*/ 128 h 128"/>
                <a:gd name="T4" fmla="*/ 70 w 353"/>
                <a:gd name="T5" fmla="*/ 128 h 128"/>
                <a:gd name="T6" fmla="*/ 25 w 353"/>
                <a:gd name="T7" fmla="*/ 109 h 128"/>
                <a:gd name="T8" fmla="*/ 25 w 353"/>
                <a:gd name="T9" fmla="*/ 19 h 128"/>
                <a:gd name="T10" fmla="*/ 70 w 353"/>
                <a:gd name="T11" fmla="*/ 0 h 128"/>
              </a:gdLst>
              <a:ahLst/>
              <a:cxnLst>
                <a:cxn ang="0">
                  <a:pos x="T0" y="T1"/>
                </a:cxn>
                <a:cxn ang="0">
                  <a:pos x="T2" y="T3"/>
                </a:cxn>
                <a:cxn ang="0">
                  <a:pos x="T4" y="T5"/>
                </a:cxn>
                <a:cxn ang="0">
                  <a:pos x="T6" y="T7"/>
                </a:cxn>
                <a:cxn ang="0">
                  <a:pos x="T8" y="T9"/>
                </a:cxn>
                <a:cxn ang="0">
                  <a:pos x="T10" y="T11"/>
                </a:cxn>
              </a:cxnLst>
              <a:rect l="0" t="0" r="r" b="b"/>
              <a:pathLst>
                <a:path w="353" h="128">
                  <a:moveTo>
                    <a:pt x="353" y="128"/>
                  </a:moveTo>
                  <a:cubicBezTo>
                    <a:pt x="70" y="128"/>
                    <a:pt x="70" y="128"/>
                    <a:pt x="70" y="128"/>
                  </a:cubicBezTo>
                  <a:cubicBezTo>
                    <a:pt x="70" y="128"/>
                    <a:pt x="70" y="128"/>
                    <a:pt x="70" y="128"/>
                  </a:cubicBezTo>
                  <a:cubicBezTo>
                    <a:pt x="53" y="128"/>
                    <a:pt x="37" y="122"/>
                    <a:pt x="25" y="109"/>
                  </a:cubicBezTo>
                  <a:cubicBezTo>
                    <a:pt x="0" y="84"/>
                    <a:pt x="0" y="44"/>
                    <a:pt x="25" y="19"/>
                  </a:cubicBezTo>
                  <a:cubicBezTo>
                    <a:pt x="37" y="6"/>
                    <a:pt x="53" y="0"/>
                    <a:pt x="70" y="0"/>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45" name="Freeform 32">
              <a:extLst>
                <a:ext uri="{FF2B5EF4-FFF2-40B4-BE49-F238E27FC236}">
                  <a16:creationId xmlns:a16="http://schemas.microsoft.com/office/drawing/2014/main" id="{57ECEC5D-DF3E-4FF8-92EF-9C4D58571521}"/>
                </a:ext>
              </a:extLst>
            </p:cNvPr>
            <p:cNvSpPr>
              <a:spLocks/>
            </p:cNvSpPr>
            <p:nvPr/>
          </p:nvSpPr>
          <p:spPr bwMode="auto">
            <a:xfrm>
              <a:off x="3778462" y="2379000"/>
              <a:ext cx="253634" cy="334693"/>
            </a:xfrm>
            <a:custGeom>
              <a:avLst/>
              <a:gdLst>
                <a:gd name="T0" fmla="*/ 0 w 128"/>
                <a:gd name="T1" fmla="*/ 14 h 168"/>
                <a:gd name="T2" fmla="*/ 89 w 128"/>
                <a:gd name="T3" fmla="*/ 24 h 168"/>
                <a:gd name="T4" fmla="*/ 99 w 128"/>
                <a:gd name="T5" fmla="*/ 139 h 168"/>
                <a:gd name="T6" fmla="*/ 38 w 128"/>
                <a:gd name="T7" fmla="*/ 168 h 168"/>
              </a:gdLst>
              <a:ahLst/>
              <a:cxnLst>
                <a:cxn ang="0">
                  <a:pos x="T0" y="T1"/>
                </a:cxn>
                <a:cxn ang="0">
                  <a:pos x="T2" y="T3"/>
                </a:cxn>
                <a:cxn ang="0">
                  <a:pos x="T4" y="T5"/>
                </a:cxn>
                <a:cxn ang="0">
                  <a:pos x="T6" y="T7"/>
                </a:cxn>
              </a:cxnLst>
              <a:rect l="0" t="0" r="r" b="b"/>
              <a:pathLst>
                <a:path w="128" h="168">
                  <a:moveTo>
                    <a:pt x="0" y="14"/>
                  </a:moveTo>
                  <a:cubicBezTo>
                    <a:pt x="28" y="0"/>
                    <a:pt x="63" y="2"/>
                    <a:pt x="89" y="24"/>
                  </a:cubicBezTo>
                  <a:cubicBezTo>
                    <a:pt x="123" y="53"/>
                    <a:pt x="128" y="104"/>
                    <a:pt x="99" y="139"/>
                  </a:cubicBezTo>
                  <a:cubicBezTo>
                    <a:pt x="83" y="158"/>
                    <a:pt x="61" y="167"/>
                    <a:pt x="38" y="168"/>
                  </a:cubicBezTo>
                </a:path>
              </a:pathLst>
            </a:custGeom>
            <a:noFill/>
            <a:ln w="28575"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grpSp>
          <p:nvGrpSpPr>
            <p:cNvPr id="46" name="Group 45"/>
            <p:cNvGrpSpPr>
              <a:grpSpLocks noChangeAspect="1"/>
            </p:cNvGrpSpPr>
            <p:nvPr/>
          </p:nvGrpSpPr>
          <p:grpSpPr>
            <a:xfrm>
              <a:off x="3355970" y="2312653"/>
              <a:ext cx="373003" cy="372194"/>
              <a:chOff x="4931034" y="2361389"/>
              <a:chExt cx="731838" cy="730250"/>
            </a:xfrm>
          </p:grpSpPr>
          <p:sp>
            <p:nvSpPr>
              <p:cNvPr id="47" name="Freeform 46"/>
              <p:cNvSpPr>
                <a:spLocks/>
              </p:cNvSpPr>
              <p:nvPr/>
            </p:nvSpPr>
            <p:spPr bwMode="auto">
              <a:xfrm>
                <a:off x="5092960" y="2620152"/>
                <a:ext cx="195263" cy="195263"/>
              </a:xfrm>
              <a:custGeom>
                <a:avLst/>
                <a:gdLst>
                  <a:gd name="T0" fmla="*/ 22 w 123"/>
                  <a:gd name="T1" fmla="*/ 123 h 123"/>
                  <a:gd name="T2" fmla="*/ 0 w 123"/>
                  <a:gd name="T3" fmla="*/ 101 h 123"/>
                  <a:gd name="T4" fmla="*/ 102 w 123"/>
                  <a:gd name="T5" fmla="*/ 0 h 123"/>
                  <a:gd name="T6" fmla="*/ 123 w 123"/>
                  <a:gd name="T7" fmla="*/ 21 h 123"/>
                  <a:gd name="T8" fmla="*/ 22 w 123"/>
                  <a:gd name="T9" fmla="*/ 123 h 123"/>
                </a:gdLst>
                <a:ahLst/>
                <a:cxnLst>
                  <a:cxn ang="0">
                    <a:pos x="T0" y="T1"/>
                  </a:cxn>
                  <a:cxn ang="0">
                    <a:pos x="T2" y="T3"/>
                  </a:cxn>
                  <a:cxn ang="0">
                    <a:pos x="T4" y="T5"/>
                  </a:cxn>
                  <a:cxn ang="0">
                    <a:pos x="T6" y="T7"/>
                  </a:cxn>
                  <a:cxn ang="0">
                    <a:pos x="T8" y="T9"/>
                  </a:cxn>
                </a:cxnLst>
                <a:rect l="0" t="0" r="r" b="b"/>
                <a:pathLst>
                  <a:path w="123" h="123">
                    <a:moveTo>
                      <a:pt x="22" y="123"/>
                    </a:moveTo>
                    <a:lnTo>
                      <a:pt x="0" y="101"/>
                    </a:lnTo>
                    <a:lnTo>
                      <a:pt x="102" y="0"/>
                    </a:lnTo>
                    <a:lnTo>
                      <a:pt x="123" y="21"/>
                    </a:lnTo>
                    <a:lnTo>
                      <a:pt x="22" y="123"/>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48" name="Freeform 6"/>
              <p:cNvSpPr>
                <a:spLocks/>
              </p:cNvSpPr>
              <p:nvPr/>
            </p:nvSpPr>
            <p:spPr bwMode="auto">
              <a:xfrm>
                <a:off x="5027872" y="2683652"/>
                <a:ext cx="131763" cy="131763"/>
              </a:xfrm>
              <a:custGeom>
                <a:avLst/>
                <a:gdLst>
                  <a:gd name="T0" fmla="*/ 61 w 83"/>
                  <a:gd name="T1" fmla="*/ 83 h 83"/>
                  <a:gd name="T2" fmla="*/ 0 w 83"/>
                  <a:gd name="T3" fmla="*/ 23 h 83"/>
                  <a:gd name="T4" fmla="*/ 22 w 83"/>
                  <a:gd name="T5" fmla="*/ 0 h 83"/>
                  <a:gd name="T6" fmla="*/ 83 w 83"/>
                  <a:gd name="T7" fmla="*/ 61 h 83"/>
                  <a:gd name="T8" fmla="*/ 61 w 83"/>
                  <a:gd name="T9" fmla="*/ 83 h 83"/>
                </a:gdLst>
                <a:ahLst/>
                <a:cxnLst>
                  <a:cxn ang="0">
                    <a:pos x="T0" y="T1"/>
                  </a:cxn>
                  <a:cxn ang="0">
                    <a:pos x="T2" y="T3"/>
                  </a:cxn>
                  <a:cxn ang="0">
                    <a:pos x="T4" y="T5"/>
                  </a:cxn>
                  <a:cxn ang="0">
                    <a:pos x="T6" y="T7"/>
                  </a:cxn>
                  <a:cxn ang="0">
                    <a:pos x="T8" y="T9"/>
                  </a:cxn>
                </a:cxnLst>
                <a:rect l="0" t="0" r="r" b="b"/>
                <a:pathLst>
                  <a:path w="83" h="83">
                    <a:moveTo>
                      <a:pt x="61" y="83"/>
                    </a:moveTo>
                    <a:lnTo>
                      <a:pt x="0" y="23"/>
                    </a:lnTo>
                    <a:lnTo>
                      <a:pt x="22" y="0"/>
                    </a:lnTo>
                    <a:lnTo>
                      <a:pt x="83" y="61"/>
                    </a:lnTo>
                    <a:lnTo>
                      <a:pt x="61" y="83"/>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49" name="Freeform 7"/>
              <p:cNvSpPr>
                <a:spLocks/>
              </p:cNvSpPr>
              <p:nvPr/>
            </p:nvSpPr>
            <p:spPr bwMode="auto">
              <a:xfrm>
                <a:off x="5092960" y="2821764"/>
                <a:ext cx="195263" cy="196850"/>
              </a:xfrm>
              <a:custGeom>
                <a:avLst/>
                <a:gdLst>
                  <a:gd name="T0" fmla="*/ 22 w 123"/>
                  <a:gd name="T1" fmla="*/ 124 h 124"/>
                  <a:gd name="T2" fmla="*/ 0 w 123"/>
                  <a:gd name="T3" fmla="*/ 101 h 124"/>
                  <a:gd name="T4" fmla="*/ 102 w 123"/>
                  <a:gd name="T5" fmla="*/ 0 h 124"/>
                  <a:gd name="T6" fmla="*/ 123 w 123"/>
                  <a:gd name="T7" fmla="*/ 23 h 124"/>
                  <a:gd name="T8" fmla="*/ 22 w 123"/>
                  <a:gd name="T9" fmla="*/ 124 h 124"/>
                </a:gdLst>
                <a:ahLst/>
                <a:cxnLst>
                  <a:cxn ang="0">
                    <a:pos x="T0" y="T1"/>
                  </a:cxn>
                  <a:cxn ang="0">
                    <a:pos x="T2" y="T3"/>
                  </a:cxn>
                  <a:cxn ang="0">
                    <a:pos x="T4" y="T5"/>
                  </a:cxn>
                  <a:cxn ang="0">
                    <a:pos x="T6" y="T7"/>
                  </a:cxn>
                  <a:cxn ang="0">
                    <a:pos x="T8" y="T9"/>
                  </a:cxn>
                </a:cxnLst>
                <a:rect l="0" t="0" r="r" b="b"/>
                <a:pathLst>
                  <a:path w="123" h="124">
                    <a:moveTo>
                      <a:pt x="22" y="124"/>
                    </a:moveTo>
                    <a:lnTo>
                      <a:pt x="0" y="101"/>
                    </a:lnTo>
                    <a:lnTo>
                      <a:pt x="102" y="0"/>
                    </a:lnTo>
                    <a:lnTo>
                      <a:pt x="123" y="23"/>
                    </a:lnTo>
                    <a:lnTo>
                      <a:pt x="22" y="124"/>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0" name="Freeform 8"/>
              <p:cNvSpPr>
                <a:spLocks/>
              </p:cNvSpPr>
              <p:nvPr/>
            </p:nvSpPr>
            <p:spPr bwMode="auto">
              <a:xfrm>
                <a:off x="5027872" y="2888439"/>
                <a:ext cx="131763" cy="130175"/>
              </a:xfrm>
              <a:custGeom>
                <a:avLst/>
                <a:gdLst>
                  <a:gd name="T0" fmla="*/ 61 w 83"/>
                  <a:gd name="T1" fmla="*/ 82 h 82"/>
                  <a:gd name="T2" fmla="*/ 0 w 83"/>
                  <a:gd name="T3" fmla="*/ 21 h 82"/>
                  <a:gd name="T4" fmla="*/ 22 w 83"/>
                  <a:gd name="T5" fmla="*/ 0 h 82"/>
                  <a:gd name="T6" fmla="*/ 83 w 83"/>
                  <a:gd name="T7" fmla="*/ 59 h 82"/>
                  <a:gd name="T8" fmla="*/ 61 w 83"/>
                  <a:gd name="T9" fmla="*/ 82 h 82"/>
                </a:gdLst>
                <a:ahLst/>
                <a:cxnLst>
                  <a:cxn ang="0">
                    <a:pos x="T0" y="T1"/>
                  </a:cxn>
                  <a:cxn ang="0">
                    <a:pos x="T2" y="T3"/>
                  </a:cxn>
                  <a:cxn ang="0">
                    <a:pos x="T4" y="T5"/>
                  </a:cxn>
                  <a:cxn ang="0">
                    <a:pos x="T6" y="T7"/>
                  </a:cxn>
                  <a:cxn ang="0">
                    <a:pos x="T8" y="T9"/>
                  </a:cxn>
                </a:cxnLst>
                <a:rect l="0" t="0" r="r" b="b"/>
                <a:pathLst>
                  <a:path w="83" h="82">
                    <a:moveTo>
                      <a:pt x="61" y="82"/>
                    </a:moveTo>
                    <a:lnTo>
                      <a:pt x="0" y="21"/>
                    </a:lnTo>
                    <a:lnTo>
                      <a:pt x="22" y="0"/>
                    </a:lnTo>
                    <a:lnTo>
                      <a:pt x="83" y="59"/>
                    </a:lnTo>
                    <a:lnTo>
                      <a:pt x="61" y="82"/>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1" name="Rectangle 9"/>
              <p:cNvSpPr>
                <a:spLocks noChangeArrowheads="1"/>
              </p:cNvSpPr>
              <p:nvPr/>
            </p:nvSpPr>
            <p:spPr bwMode="auto">
              <a:xfrm>
                <a:off x="5318385" y="2748739"/>
                <a:ext cx="250825" cy="49213"/>
              </a:xfrm>
              <a:prstGeom prst="rect">
                <a:avLst/>
              </a:pr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2" name="Rectangle 10"/>
              <p:cNvSpPr>
                <a:spLocks noChangeArrowheads="1"/>
              </p:cNvSpPr>
              <p:nvPr/>
            </p:nvSpPr>
            <p:spPr bwMode="auto">
              <a:xfrm>
                <a:off x="5318385" y="2953527"/>
                <a:ext cx="250825" cy="49213"/>
              </a:xfrm>
              <a:prstGeom prst="rect">
                <a:avLst/>
              </a:pr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3" name="Freeform 11"/>
              <p:cNvSpPr>
                <a:spLocks noEditPoints="1"/>
              </p:cNvSpPr>
              <p:nvPr/>
            </p:nvSpPr>
            <p:spPr bwMode="auto">
              <a:xfrm>
                <a:off x="4931034" y="2361389"/>
                <a:ext cx="731838" cy="730250"/>
              </a:xfrm>
              <a:custGeom>
                <a:avLst/>
                <a:gdLst>
                  <a:gd name="T0" fmla="*/ 0 w 300"/>
                  <a:gd name="T1" fmla="*/ 0 h 300"/>
                  <a:gd name="T2" fmla="*/ 0 w 300"/>
                  <a:gd name="T3" fmla="*/ 300 h 300"/>
                  <a:gd name="T4" fmla="*/ 300 w 300"/>
                  <a:gd name="T5" fmla="*/ 300 h 300"/>
                  <a:gd name="T6" fmla="*/ 300 w 300"/>
                  <a:gd name="T7" fmla="*/ 0 h 300"/>
                  <a:gd name="T8" fmla="*/ 0 w 300"/>
                  <a:gd name="T9" fmla="*/ 0 h 300"/>
                  <a:gd name="T10" fmla="*/ 272 w 300"/>
                  <a:gd name="T11" fmla="*/ 4 h 300"/>
                  <a:gd name="T12" fmla="*/ 279 w 300"/>
                  <a:gd name="T13" fmla="*/ 10 h 300"/>
                  <a:gd name="T14" fmla="*/ 272 w 300"/>
                  <a:gd name="T15" fmla="*/ 17 h 300"/>
                  <a:gd name="T16" fmla="*/ 265 w 300"/>
                  <a:gd name="T17" fmla="*/ 10 h 300"/>
                  <a:gd name="T18" fmla="*/ 272 w 300"/>
                  <a:gd name="T19" fmla="*/ 4 h 300"/>
                  <a:gd name="T20" fmla="*/ 280 w 300"/>
                  <a:gd name="T21" fmla="*/ 20 h 300"/>
                  <a:gd name="T22" fmla="*/ 280 w 300"/>
                  <a:gd name="T23" fmla="*/ 75 h 300"/>
                  <a:gd name="T24" fmla="*/ 20 w 300"/>
                  <a:gd name="T25" fmla="*/ 75 h 300"/>
                  <a:gd name="T26" fmla="*/ 20 w 300"/>
                  <a:gd name="T27" fmla="*/ 20 h 300"/>
                  <a:gd name="T28" fmla="*/ 280 w 300"/>
                  <a:gd name="T29" fmla="*/ 20 h 300"/>
                  <a:gd name="T30" fmla="*/ 20 w 300"/>
                  <a:gd name="T31" fmla="*/ 280 h 300"/>
                  <a:gd name="T32" fmla="*/ 20 w 300"/>
                  <a:gd name="T33" fmla="*/ 95 h 300"/>
                  <a:gd name="T34" fmla="*/ 280 w 300"/>
                  <a:gd name="T35" fmla="*/ 95 h 300"/>
                  <a:gd name="T36" fmla="*/ 280 w 300"/>
                  <a:gd name="T37" fmla="*/ 280 h 300"/>
                  <a:gd name="T38" fmla="*/ 20 w 300"/>
                  <a:gd name="T39" fmla="*/ 28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0" h="300">
                    <a:moveTo>
                      <a:pt x="0" y="0"/>
                    </a:moveTo>
                    <a:cubicBezTo>
                      <a:pt x="0" y="300"/>
                      <a:pt x="0" y="300"/>
                      <a:pt x="0" y="300"/>
                    </a:cubicBezTo>
                    <a:cubicBezTo>
                      <a:pt x="300" y="300"/>
                      <a:pt x="300" y="300"/>
                      <a:pt x="300" y="300"/>
                    </a:cubicBezTo>
                    <a:cubicBezTo>
                      <a:pt x="300" y="0"/>
                      <a:pt x="300" y="0"/>
                      <a:pt x="300" y="0"/>
                    </a:cubicBezTo>
                    <a:lnTo>
                      <a:pt x="0" y="0"/>
                    </a:lnTo>
                    <a:close/>
                    <a:moveTo>
                      <a:pt x="272" y="4"/>
                    </a:moveTo>
                    <a:cubicBezTo>
                      <a:pt x="276" y="4"/>
                      <a:pt x="279" y="7"/>
                      <a:pt x="279" y="10"/>
                    </a:cubicBezTo>
                    <a:cubicBezTo>
                      <a:pt x="279" y="14"/>
                      <a:pt x="276" y="17"/>
                      <a:pt x="272" y="17"/>
                    </a:cubicBezTo>
                    <a:cubicBezTo>
                      <a:pt x="268" y="17"/>
                      <a:pt x="265" y="14"/>
                      <a:pt x="265" y="10"/>
                    </a:cubicBezTo>
                    <a:cubicBezTo>
                      <a:pt x="265" y="7"/>
                      <a:pt x="268" y="4"/>
                      <a:pt x="272" y="4"/>
                    </a:cubicBezTo>
                    <a:close/>
                    <a:moveTo>
                      <a:pt x="280" y="20"/>
                    </a:moveTo>
                    <a:cubicBezTo>
                      <a:pt x="280" y="75"/>
                      <a:pt x="280" y="75"/>
                      <a:pt x="280" y="75"/>
                    </a:cubicBezTo>
                    <a:cubicBezTo>
                      <a:pt x="20" y="75"/>
                      <a:pt x="20" y="75"/>
                      <a:pt x="20" y="75"/>
                    </a:cubicBezTo>
                    <a:cubicBezTo>
                      <a:pt x="20" y="20"/>
                      <a:pt x="20" y="20"/>
                      <a:pt x="20" y="20"/>
                    </a:cubicBezTo>
                    <a:lnTo>
                      <a:pt x="280" y="20"/>
                    </a:lnTo>
                    <a:close/>
                    <a:moveTo>
                      <a:pt x="20" y="280"/>
                    </a:moveTo>
                    <a:cubicBezTo>
                      <a:pt x="20" y="95"/>
                      <a:pt x="20" y="95"/>
                      <a:pt x="20" y="95"/>
                    </a:cubicBezTo>
                    <a:cubicBezTo>
                      <a:pt x="280" y="95"/>
                      <a:pt x="280" y="95"/>
                      <a:pt x="280" y="95"/>
                    </a:cubicBezTo>
                    <a:cubicBezTo>
                      <a:pt x="280" y="280"/>
                      <a:pt x="280" y="280"/>
                      <a:pt x="280" y="280"/>
                    </a:cubicBezTo>
                    <a:lnTo>
                      <a:pt x="20" y="280"/>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grpSp>
      </p:grpSp>
      <p:sp>
        <p:nvSpPr>
          <p:cNvPr id="54" name="Rectangle 53">
            <a:extLst>
              <a:ext uri="{FF2B5EF4-FFF2-40B4-BE49-F238E27FC236}">
                <a16:creationId xmlns:a16="http://schemas.microsoft.com/office/drawing/2014/main" id="{423B1B49-2793-41E3-9CCF-6FE9F7C85497}"/>
              </a:ext>
            </a:extLst>
          </p:cNvPr>
          <p:cNvSpPr/>
          <p:nvPr/>
        </p:nvSpPr>
        <p:spPr>
          <a:xfrm>
            <a:off x="4659349" y="3095452"/>
            <a:ext cx="1223683" cy="1223683"/>
          </a:xfrm>
          <a:prstGeom prst="rect">
            <a:avLst/>
          </a:prstGeom>
          <a:solidFill>
            <a:srgbClr val="FFFDFF"/>
          </a:solidFill>
          <a:ln w="76200" cmpd="sng">
            <a:solidFill>
              <a:srgbClr val="FFFFFF">
                <a:alpha val="20000"/>
              </a:srgbClr>
            </a:solidFill>
          </a:ln>
          <a:effectLst/>
        </p:spPr>
        <p:txBody>
          <a:bodyPr wrap="square" lIns="137160" tIns="102870" rIns="102870" bIns="102870" rtlCol="0" anchor="ctr">
            <a:noAutofit/>
          </a:bodyPr>
          <a:lstStyle/>
          <a:p>
            <a:pPr algn="ctr" defTabSz="685800" fontAlgn="base">
              <a:lnSpc>
                <a:spcPct val="90000"/>
              </a:lnSpc>
              <a:spcBef>
                <a:spcPts val="450"/>
              </a:spcBef>
              <a:defRPr/>
            </a:pPr>
            <a:endParaRPr lang="en-US" sz="1500" kern="0" dirty="0" err="1">
              <a:solidFill>
                <a:srgbClr val="FFFFFF"/>
              </a:solidFill>
            </a:endParaRPr>
          </a:p>
        </p:txBody>
      </p:sp>
      <p:sp>
        <p:nvSpPr>
          <p:cNvPr id="55" name="Text Placeholder 83">
            <a:extLst>
              <a:ext uri="{FF2B5EF4-FFF2-40B4-BE49-F238E27FC236}">
                <a16:creationId xmlns:a16="http://schemas.microsoft.com/office/drawing/2014/main" id="{B99B0464-658B-4CA0-A7EC-6C6407EB1C9F}"/>
              </a:ext>
            </a:extLst>
          </p:cNvPr>
          <p:cNvSpPr txBox="1">
            <a:spLocks/>
          </p:cNvSpPr>
          <p:nvPr/>
        </p:nvSpPr>
        <p:spPr>
          <a:xfrm>
            <a:off x="4645164" y="3646144"/>
            <a:ext cx="1252053" cy="450150"/>
          </a:xfrm>
          <a:prstGeom prst="rect">
            <a:avLst/>
          </a:prstGeom>
        </p:spPr>
        <p:txBody>
          <a:bodyPr anchor="t"/>
          <a:lstStyle>
            <a:lvl1pPr marL="0" indent="0" algn="ctr" rtl="0" eaLnBrk="1" fontAlgn="base" hangingPunct="1">
              <a:lnSpc>
                <a:spcPct val="100000"/>
              </a:lnSpc>
              <a:spcBef>
                <a:spcPts val="1200"/>
              </a:spcBef>
              <a:spcAft>
                <a:spcPts val="0"/>
              </a:spcAft>
              <a:buClr>
                <a:srgbClr val="AAAAAA"/>
              </a:buClr>
              <a:buFont typeface="Arial" pitchFamily="34" charset="0"/>
              <a:buNone/>
              <a:defRPr sz="1100" b="1">
                <a:solidFill>
                  <a:schemeClr val="tx2"/>
                </a:solidFill>
                <a:latin typeface="+mj-lt"/>
                <a:ea typeface="Museo Sans For Dell" pitchFamily="2" charset="0"/>
                <a:cs typeface="+mn-cs"/>
              </a:defRPr>
            </a:lvl1pPr>
            <a:lvl2pPr marL="341312"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2pPr>
            <a:lvl3pPr marL="688975" indent="0" algn="ctr" rtl="0" eaLnBrk="1" fontAlgn="base" hangingPunct="1">
              <a:lnSpc>
                <a:spcPct val="100000"/>
              </a:lnSpc>
              <a:spcBef>
                <a:spcPts val="300"/>
              </a:spcBef>
              <a:spcAft>
                <a:spcPts val="0"/>
              </a:spcAft>
              <a:buClr>
                <a:srgbClr val="AAAAAA"/>
              </a:buClr>
              <a:buFont typeface="Museo Sans For Dell" pitchFamily="2" charset="0"/>
              <a:buNone/>
              <a:defRPr sz="1100" b="1" baseline="0">
                <a:solidFill>
                  <a:schemeClr val="tx2"/>
                </a:solidFill>
                <a:latin typeface="+mj-lt"/>
                <a:ea typeface="Museo Sans For Dell" pitchFamily="2" charset="0"/>
              </a:defRPr>
            </a:lvl3pPr>
            <a:lvl4pPr marL="1023938" indent="0" algn="ctr" rtl="0" eaLnBrk="1" fontAlgn="base" hangingPunct="1">
              <a:lnSpc>
                <a:spcPct val="90000"/>
              </a:lnSpc>
              <a:spcBef>
                <a:spcPts val="300"/>
              </a:spcBef>
              <a:spcAft>
                <a:spcPts val="0"/>
              </a:spcAft>
              <a:buClr>
                <a:srgbClr val="AAAAAA"/>
              </a:buClr>
              <a:buFont typeface="Courier New" panose="02070309020205020404" pitchFamily="49" charset="0"/>
              <a:buNone/>
              <a:defRPr sz="1100" b="1" baseline="0">
                <a:solidFill>
                  <a:schemeClr val="tx2"/>
                </a:solidFill>
                <a:latin typeface="+mj-lt"/>
                <a:ea typeface="Museo Sans For Dell" pitchFamily="2" charset="0"/>
              </a:defRPr>
            </a:lvl4pPr>
            <a:lvl5pPr marL="1371600" indent="0" algn="ctr" rtl="0" eaLnBrk="1" fontAlgn="base" hangingPunct="1">
              <a:lnSpc>
                <a:spcPct val="90000"/>
              </a:lnSpc>
              <a:spcBef>
                <a:spcPts val="800"/>
              </a:spcBef>
              <a:spcAft>
                <a:spcPct val="0"/>
              </a:spcAft>
              <a:buClr>
                <a:schemeClr val="bg1"/>
              </a:buClr>
              <a:buFont typeface="Museo For Dell 300" pitchFamily="50" charset="0"/>
              <a:buNone/>
              <a:defRPr sz="1100" b="1">
                <a:solidFill>
                  <a:schemeClr val="tx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defTabSz="685800">
              <a:spcBef>
                <a:spcPts val="450"/>
              </a:spcBef>
              <a:defRPr/>
            </a:pPr>
            <a:r>
              <a:rPr lang="en-US" sz="1050" b="0" kern="0" dirty="0">
                <a:solidFill>
                  <a:srgbClr val="007DB8"/>
                </a:solidFill>
                <a:latin typeface="Arial"/>
              </a:rPr>
              <a:t>Integrated</a:t>
            </a:r>
            <a:br>
              <a:rPr lang="en-US" sz="1050" b="0" kern="0" dirty="0">
                <a:solidFill>
                  <a:srgbClr val="007DB8"/>
                </a:solidFill>
                <a:latin typeface="Arial"/>
              </a:rPr>
            </a:br>
            <a:r>
              <a:rPr lang="en-US" sz="1050" b="0" kern="0" dirty="0">
                <a:solidFill>
                  <a:srgbClr val="007DB8"/>
                </a:solidFill>
                <a:latin typeface="Arial"/>
              </a:rPr>
              <a:t>Cloud Platforms</a:t>
            </a:r>
          </a:p>
        </p:txBody>
      </p:sp>
      <p:grpSp>
        <p:nvGrpSpPr>
          <p:cNvPr id="56" name="Group 55"/>
          <p:cNvGrpSpPr/>
          <p:nvPr/>
        </p:nvGrpSpPr>
        <p:grpSpPr>
          <a:xfrm>
            <a:off x="4913913" y="3180818"/>
            <a:ext cx="713838" cy="405307"/>
            <a:chOff x="5144464" y="2171306"/>
            <a:chExt cx="951784" cy="540409"/>
          </a:xfrm>
        </p:grpSpPr>
        <p:sp>
          <p:nvSpPr>
            <p:cNvPr id="57" name="Freeform 7">
              <a:extLst>
                <a:ext uri="{FF2B5EF4-FFF2-40B4-BE49-F238E27FC236}">
                  <a16:creationId xmlns:a16="http://schemas.microsoft.com/office/drawing/2014/main" id="{286D919C-09DC-47D8-9EC1-ED0663B96840}"/>
                </a:ext>
              </a:extLst>
            </p:cNvPr>
            <p:cNvSpPr>
              <a:spLocks/>
            </p:cNvSpPr>
            <p:nvPr/>
          </p:nvSpPr>
          <p:spPr bwMode="auto">
            <a:xfrm>
              <a:off x="5347596" y="2171306"/>
              <a:ext cx="489306" cy="195467"/>
            </a:xfrm>
            <a:custGeom>
              <a:avLst/>
              <a:gdLst>
                <a:gd name="T0" fmla="*/ 0 w 247"/>
                <a:gd name="T1" fmla="*/ 99 h 99"/>
                <a:gd name="T2" fmla="*/ 34 w 247"/>
                <a:gd name="T3" fmla="*/ 50 h 99"/>
                <a:gd name="T4" fmla="*/ 226 w 247"/>
                <a:gd name="T5" fmla="*/ 59 h 99"/>
                <a:gd name="T6" fmla="*/ 247 w 247"/>
                <a:gd name="T7" fmla="*/ 88 h 99"/>
              </a:gdLst>
              <a:ahLst/>
              <a:cxnLst>
                <a:cxn ang="0">
                  <a:pos x="T0" y="T1"/>
                </a:cxn>
                <a:cxn ang="0">
                  <a:pos x="T2" y="T3"/>
                </a:cxn>
                <a:cxn ang="0">
                  <a:pos x="T4" y="T5"/>
                </a:cxn>
                <a:cxn ang="0">
                  <a:pos x="T6" y="T7"/>
                </a:cxn>
              </a:cxnLst>
              <a:rect l="0" t="0" r="r" b="b"/>
              <a:pathLst>
                <a:path w="247" h="99">
                  <a:moveTo>
                    <a:pt x="0" y="99"/>
                  </a:moveTo>
                  <a:cubicBezTo>
                    <a:pt x="7" y="81"/>
                    <a:pt x="19" y="64"/>
                    <a:pt x="34" y="50"/>
                  </a:cubicBezTo>
                  <a:cubicBezTo>
                    <a:pt x="89" y="0"/>
                    <a:pt x="176" y="4"/>
                    <a:pt x="226" y="59"/>
                  </a:cubicBezTo>
                  <a:cubicBezTo>
                    <a:pt x="235" y="68"/>
                    <a:pt x="241" y="78"/>
                    <a:pt x="247" y="88"/>
                  </a:cubicBezTo>
                </a:path>
              </a:pathLst>
            </a:custGeom>
            <a:noFill/>
            <a:ln w="30163"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8" name="Freeform 8">
              <a:extLst>
                <a:ext uri="{FF2B5EF4-FFF2-40B4-BE49-F238E27FC236}">
                  <a16:creationId xmlns:a16="http://schemas.microsoft.com/office/drawing/2014/main" id="{69C3A5EA-A67C-496C-A753-56D32DABC149}"/>
                </a:ext>
              </a:extLst>
            </p:cNvPr>
            <p:cNvSpPr>
              <a:spLocks/>
            </p:cNvSpPr>
            <p:nvPr/>
          </p:nvSpPr>
          <p:spPr bwMode="auto">
            <a:xfrm>
              <a:off x="5144464" y="2456202"/>
              <a:ext cx="700104" cy="255513"/>
            </a:xfrm>
            <a:custGeom>
              <a:avLst/>
              <a:gdLst>
                <a:gd name="T0" fmla="*/ 354 w 354"/>
                <a:gd name="T1" fmla="*/ 128 h 128"/>
                <a:gd name="T2" fmla="*/ 70 w 354"/>
                <a:gd name="T3" fmla="*/ 128 h 128"/>
                <a:gd name="T4" fmla="*/ 70 w 354"/>
                <a:gd name="T5" fmla="*/ 128 h 128"/>
                <a:gd name="T6" fmla="*/ 25 w 354"/>
                <a:gd name="T7" fmla="*/ 109 h 128"/>
                <a:gd name="T8" fmla="*/ 25 w 354"/>
                <a:gd name="T9" fmla="*/ 19 h 128"/>
                <a:gd name="T10" fmla="*/ 70 w 354"/>
                <a:gd name="T11" fmla="*/ 0 h 128"/>
              </a:gdLst>
              <a:ahLst/>
              <a:cxnLst>
                <a:cxn ang="0">
                  <a:pos x="T0" y="T1"/>
                </a:cxn>
                <a:cxn ang="0">
                  <a:pos x="T2" y="T3"/>
                </a:cxn>
                <a:cxn ang="0">
                  <a:pos x="T4" y="T5"/>
                </a:cxn>
                <a:cxn ang="0">
                  <a:pos x="T6" y="T7"/>
                </a:cxn>
                <a:cxn ang="0">
                  <a:pos x="T8" y="T9"/>
                </a:cxn>
                <a:cxn ang="0">
                  <a:pos x="T10" y="T11"/>
                </a:cxn>
              </a:cxnLst>
              <a:rect l="0" t="0" r="r" b="b"/>
              <a:pathLst>
                <a:path w="354" h="128">
                  <a:moveTo>
                    <a:pt x="354" y="128"/>
                  </a:moveTo>
                  <a:cubicBezTo>
                    <a:pt x="70" y="128"/>
                    <a:pt x="70" y="128"/>
                    <a:pt x="70" y="128"/>
                  </a:cubicBezTo>
                  <a:cubicBezTo>
                    <a:pt x="70" y="128"/>
                    <a:pt x="70" y="128"/>
                    <a:pt x="70" y="128"/>
                  </a:cubicBezTo>
                  <a:cubicBezTo>
                    <a:pt x="54" y="128"/>
                    <a:pt x="37" y="122"/>
                    <a:pt x="25" y="109"/>
                  </a:cubicBezTo>
                  <a:cubicBezTo>
                    <a:pt x="0" y="84"/>
                    <a:pt x="0" y="44"/>
                    <a:pt x="25" y="19"/>
                  </a:cubicBezTo>
                  <a:cubicBezTo>
                    <a:pt x="37" y="6"/>
                    <a:pt x="54" y="0"/>
                    <a:pt x="70" y="0"/>
                  </a:cubicBezTo>
                </a:path>
              </a:pathLst>
            </a:custGeom>
            <a:noFill/>
            <a:ln w="30163"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59" name="Freeform 9">
              <a:extLst>
                <a:ext uri="{FF2B5EF4-FFF2-40B4-BE49-F238E27FC236}">
                  <a16:creationId xmlns:a16="http://schemas.microsoft.com/office/drawing/2014/main" id="{186B58E5-933F-472F-8680-C56FB763D28B}"/>
                </a:ext>
              </a:extLst>
            </p:cNvPr>
            <p:cNvSpPr>
              <a:spLocks/>
            </p:cNvSpPr>
            <p:nvPr/>
          </p:nvSpPr>
          <p:spPr bwMode="auto">
            <a:xfrm>
              <a:off x="5843291" y="2376994"/>
              <a:ext cx="252957" cy="334721"/>
            </a:xfrm>
            <a:custGeom>
              <a:avLst/>
              <a:gdLst>
                <a:gd name="T0" fmla="*/ 0 w 128"/>
                <a:gd name="T1" fmla="*/ 14 h 168"/>
                <a:gd name="T2" fmla="*/ 89 w 128"/>
                <a:gd name="T3" fmla="*/ 24 h 168"/>
                <a:gd name="T4" fmla="*/ 100 w 128"/>
                <a:gd name="T5" fmla="*/ 139 h 168"/>
                <a:gd name="T6" fmla="*/ 38 w 128"/>
                <a:gd name="T7" fmla="*/ 168 h 168"/>
              </a:gdLst>
              <a:ahLst/>
              <a:cxnLst>
                <a:cxn ang="0">
                  <a:pos x="T0" y="T1"/>
                </a:cxn>
                <a:cxn ang="0">
                  <a:pos x="T2" y="T3"/>
                </a:cxn>
                <a:cxn ang="0">
                  <a:pos x="T4" y="T5"/>
                </a:cxn>
                <a:cxn ang="0">
                  <a:pos x="T6" y="T7"/>
                </a:cxn>
              </a:cxnLst>
              <a:rect l="0" t="0" r="r" b="b"/>
              <a:pathLst>
                <a:path w="128" h="168">
                  <a:moveTo>
                    <a:pt x="0" y="14"/>
                  </a:moveTo>
                  <a:cubicBezTo>
                    <a:pt x="28" y="0"/>
                    <a:pt x="64" y="2"/>
                    <a:pt x="89" y="24"/>
                  </a:cubicBezTo>
                  <a:cubicBezTo>
                    <a:pt x="124" y="53"/>
                    <a:pt x="128" y="104"/>
                    <a:pt x="100" y="139"/>
                  </a:cubicBezTo>
                  <a:cubicBezTo>
                    <a:pt x="84" y="157"/>
                    <a:pt x="61" y="167"/>
                    <a:pt x="38" y="168"/>
                  </a:cubicBezTo>
                </a:path>
              </a:pathLst>
            </a:custGeom>
            <a:noFill/>
            <a:ln w="30163" cap="flat">
              <a:solidFill>
                <a:srgbClr val="44444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sp>
          <p:nvSpPr>
            <p:cNvPr id="60" name="Freeform 9"/>
            <p:cNvSpPr>
              <a:spLocks noChangeAspect="1" noEditPoints="1"/>
            </p:cNvSpPr>
            <p:nvPr/>
          </p:nvSpPr>
          <p:spPr bwMode="auto">
            <a:xfrm>
              <a:off x="5372087" y="2282342"/>
              <a:ext cx="449336" cy="424322"/>
            </a:xfrm>
            <a:custGeom>
              <a:avLst/>
              <a:gdLst>
                <a:gd name="T0" fmla="*/ 485 w 485"/>
                <a:gd name="T1" fmla="*/ 240 h 458"/>
                <a:gd name="T2" fmla="*/ 400 w 485"/>
                <a:gd name="T3" fmla="*/ 168 h 458"/>
                <a:gd name="T4" fmla="*/ 485 w 485"/>
                <a:gd name="T5" fmla="*/ 98 h 458"/>
                <a:gd name="T6" fmla="*/ 330 w 485"/>
                <a:gd name="T7" fmla="*/ 0 h 458"/>
                <a:gd name="T8" fmla="*/ 243 w 485"/>
                <a:gd name="T9" fmla="*/ 70 h 458"/>
                <a:gd name="T10" fmla="*/ 161 w 485"/>
                <a:gd name="T11" fmla="*/ 0 h 458"/>
                <a:gd name="T12" fmla="*/ 0 w 485"/>
                <a:gd name="T13" fmla="*/ 102 h 458"/>
                <a:gd name="T14" fmla="*/ 91 w 485"/>
                <a:gd name="T15" fmla="*/ 170 h 458"/>
                <a:gd name="T16" fmla="*/ 0 w 485"/>
                <a:gd name="T17" fmla="*/ 240 h 458"/>
                <a:gd name="T18" fmla="*/ 93 w 485"/>
                <a:gd name="T19" fmla="*/ 295 h 458"/>
                <a:gd name="T20" fmla="*/ 93 w 485"/>
                <a:gd name="T21" fmla="*/ 360 h 458"/>
                <a:gd name="T22" fmla="*/ 243 w 485"/>
                <a:gd name="T23" fmla="*/ 458 h 458"/>
                <a:gd name="T24" fmla="*/ 392 w 485"/>
                <a:gd name="T25" fmla="*/ 360 h 458"/>
                <a:gd name="T26" fmla="*/ 392 w 485"/>
                <a:gd name="T27" fmla="*/ 295 h 458"/>
                <a:gd name="T28" fmla="*/ 485 w 485"/>
                <a:gd name="T29" fmla="*/ 240 h 458"/>
                <a:gd name="T30" fmla="*/ 330 w 485"/>
                <a:gd name="T31" fmla="*/ 295 h 458"/>
                <a:gd name="T32" fmla="*/ 271 w 485"/>
                <a:gd name="T33" fmla="*/ 252 h 458"/>
                <a:gd name="T34" fmla="*/ 373 w 485"/>
                <a:gd name="T35" fmla="*/ 187 h 458"/>
                <a:gd name="T36" fmla="*/ 430 w 485"/>
                <a:gd name="T37" fmla="*/ 237 h 458"/>
                <a:gd name="T38" fmla="*/ 330 w 485"/>
                <a:gd name="T39" fmla="*/ 295 h 458"/>
                <a:gd name="T40" fmla="*/ 243 w 485"/>
                <a:gd name="T41" fmla="*/ 231 h 458"/>
                <a:gd name="T42" fmla="*/ 150 w 485"/>
                <a:gd name="T43" fmla="*/ 170 h 458"/>
                <a:gd name="T44" fmla="*/ 243 w 485"/>
                <a:gd name="T45" fmla="*/ 112 h 458"/>
                <a:gd name="T46" fmla="*/ 343 w 485"/>
                <a:gd name="T47" fmla="*/ 168 h 458"/>
                <a:gd name="T48" fmla="*/ 243 w 485"/>
                <a:gd name="T49" fmla="*/ 231 h 458"/>
                <a:gd name="T50" fmla="*/ 332 w 485"/>
                <a:gd name="T51" fmla="*/ 40 h 458"/>
                <a:gd name="T52" fmla="*/ 430 w 485"/>
                <a:gd name="T53" fmla="*/ 102 h 458"/>
                <a:gd name="T54" fmla="*/ 373 w 485"/>
                <a:gd name="T55" fmla="*/ 148 h 458"/>
                <a:gd name="T56" fmla="*/ 271 w 485"/>
                <a:gd name="T57" fmla="*/ 89 h 458"/>
                <a:gd name="T58" fmla="*/ 332 w 485"/>
                <a:gd name="T59" fmla="*/ 40 h 458"/>
                <a:gd name="T60" fmla="*/ 157 w 485"/>
                <a:gd name="T61" fmla="*/ 40 h 458"/>
                <a:gd name="T62" fmla="*/ 216 w 485"/>
                <a:gd name="T63" fmla="*/ 91 h 458"/>
                <a:gd name="T64" fmla="*/ 119 w 485"/>
                <a:gd name="T65" fmla="*/ 151 h 458"/>
                <a:gd name="T66" fmla="*/ 57 w 485"/>
                <a:gd name="T67" fmla="*/ 104 h 458"/>
                <a:gd name="T68" fmla="*/ 157 w 485"/>
                <a:gd name="T69" fmla="*/ 40 h 458"/>
                <a:gd name="T70" fmla="*/ 119 w 485"/>
                <a:gd name="T71" fmla="*/ 191 h 458"/>
                <a:gd name="T72" fmla="*/ 214 w 485"/>
                <a:gd name="T73" fmla="*/ 252 h 458"/>
                <a:gd name="T74" fmla="*/ 157 w 485"/>
                <a:gd name="T75" fmla="*/ 295 h 458"/>
                <a:gd name="T76" fmla="*/ 59 w 485"/>
                <a:gd name="T77" fmla="*/ 237 h 458"/>
                <a:gd name="T78" fmla="*/ 119 w 485"/>
                <a:gd name="T79" fmla="*/ 191 h 458"/>
                <a:gd name="T80" fmla="*/ 360 w 485"/>
                <a:gd name="T81" fmla="*/ 343 h 458"/>
                <a:gd name="T82" fmla="*/ 243 w 485"/>
                <a:gd name="T83" fmla="*/ 420 h 458"/>
                <a:gd name="T84" fmla="*/ 125 w 485"/>
                <a:gd name="T85" fmla="*/ 343 h 458"/>
                <a:gd name="T86" fmla="*/ 125 w 485"/>
                <a:gd name="T87" fmla="*/ 314 h 458"/>
                <a:gd name="T88" fmla="*/ 161 w 485"/>
                <a:gd name="T89" fmla="*/ 333 h 458"/>
                <a:gd name="T90" fmla="*/ 243 w 485"/>
                <a:gd name="T91" fmla="*/ 271 h 458"/>
                <a:gd name="T92" fmla="*/ 328 w 485"/>
                <a:gd name="T93" fmla="*/ 333 h 458"/>
                <a:gd name="T94" fmla="*/ 360 w 485"/>
                <a:gd name="T95" fmla="*/ 314 h 458"/>
                <a:gd name="T96" fmla="*/ 360 w 485"/>
                <a:gd name="T97" fmla="*/ 34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5" h="458">
                  <a:moveTo>
                    <a:pt x="485" y="240"/>
                  </a:moveTo>
                  <a:lnTo>
                    <a:pt x="400" y="168"/>
                  </a:lnTo>
                  <a:lnTo>
                    <a:pt x="485" y="98"/>
                  </a:lnTo>
                  <a:lnTo>
                    <a:pt x="330" y="0"/>
                  </a:lnTo>
                  <a:lnTo>
                    <a:pt x="243" y="70"/>
                  </a:lnTo>
                  <a:lnTo>
                    <a:pt x="161" y="0"/>
                  </a:lnTo>
                  <a:lnTo>
                    <a:pt x="0" y="102"/>
                  </a:lnTo>
                  <a:lnTo>
                    <a:pt x="91" y="170"/>
                  </a:lnTo>
                  <a:lnTo>
                    <a:pt x="0" y="240"/>
                  </a:lnTo>
                  <a:lnTo>
                    <a:pt x="93" y="295"/>
                  </a:lnTo>
                  <a:lnTo>
                    <a:pt x="93" y="360"/>
                  </a:lnTo>
                  <a:lnTo>
                    <a:pt x="243" y="458"/>
                  </a:lnTo>
                  <a:lnTo>
                    <a:pt x="392" y="360"/>
                  </a:lnTo>
                  <a:lnTo>
                    <a:pt x="392" y="295"/>
                  </a:lnTo>
                  <a:lnTo>
                    <a:pt x="485" y="240"/>
                  </a:lnTo>
                  <a:close/>
                  <a:moveTo>
                    <a:pt x="330" y="295"/>
                  </a:moveTo>
                  <a:lnTo>
                    <a:pt x="271" y="252"/>
                  </a:lnTo>
                  <a:lnTo>
                    <a:pt x="373" y="187"/>
                  </a:lnTo>
                  <a:lnTo>
                    <a:pt x="430" y="237"/>
                  </a:lnTo>
                  <a:lnTo>
                    <a:pt x="330" y="295"/>
                  </a:lnTo>
                  <a:close/>
                  <a:moveTo>
                    <a:pt x="243" y="231"/>
                  </a:moveTo>
                  <a:lnTo>
                    <a:pt x="150" y="170"/>
                  </a:lnTo>
                  <a:lnTo>
                    <a:pt x="243" y="112"/>
                  </a:lnTo>
                  <a:lnTo>
                    <a:pt x="343" y="168"/>
                  </a:lnTo>
                  <a:lnTo>
                    <a:pt x="243" y="231"/>
                  </a:lnTo>
                  <a:close/>
                  <a:moveTo>
                    <a:pt x="332" y="40"/>
                  </a:moveTo>
                  <a:lnTo>
                    <a:pt x="430" y="102"/>
                  </a:lnTo>
                  <a:lnTo>
                    <a:pt x="373" y="148"/>
                  </a:lnTo>
                  <a:lnTo>
                    <a:pt x="271" y="89"/>
                  </a:lnTo>
                  <a:lnTo>
                    <a:pt x="332" y="40"/>
                  </a:lnTo>
                  <a:close/>
                  <a:moveTo>
                    <a:pt x="157" y="40"/>
                  </a:moveTo>
                  <a:lnTo>
                    <a:pt x="216" y="91"/>
                  </a:lnTo>
                  <a:lnTo>
                    <a:pt x="119" y="151"/>
                  </a:lnTo>
                  <a:lnTo>
                    <a:pt x="57" y="104"/>
                  </a:lnTo>
                  <a:lnTo>
                    <a:pt x="157" y="40"/>
                  </a:lnTo>
                  <a:close/>
                  <a:moveTo>
                    <a:pt x="119" y="191"/>
                  </a:moveTo>
                  <a:lnTo>
                    <a:pt x="214" y="252"/>
                  </a:lnTo>
                  <a:lnTo>
                    <a:pt x="157" y="295"/>
                  </a:lnTo>
                  <a:lnTo>
                    <a:pt x="59" y="237"/>
                  </a:lnTo>
                  <a:lnTo>
                    <a:pt x="119" y="191"/>
                  </a:lnTo>
                  <a:close/>
                  <a:moveTo>
                    <a:pt x="360" y="343"/>
                  </a:moveTo>
                  <a:lnTo>
                    <a:pt x="243" y="420"/>
                  </a:lnTo>
                  <a:lnTo>
                    <a:pt x="125" y="343"/>
                  </a:lnTo>
                  <a:lnTo>
                    <a:pt x="125" y="314"/>
                  </a:lnTo>
                  <a:lnTo>
                    <a:pt x="161" y="333"/>
                  </a:lnTo>
                  <a:lnTo>
                    <a:pt x="243" y="271"/>
                  </a:lnTo>
                  <a:lnTo>
                    <a:pt x="328" y="333"/>
                  </a:lnTo>
                  <a:lnTo>
                    <a:pt x="360" y="314"/>
                  </a:lnTo>
                  <a:lnTo>
                    <a:pt x="360" y="343"/>
                  </a:lnTo>
                  <a:close/>
                </a:path>
              </a:pathLst>
            </a:custGeom>
            <a:solidFill>
              <a:srgbClr val="444444"/>
            </a:solidFill>
            <a:ln>
              <a:noFill/>
            </a:ln>
          </p:spPr>
          <p:txBody>
            <a:bodyPr vert="horz" wrap="square" lIns="68580" tIns="34290" rIns="68580" bIns="34290" numCol="1" anchor="t" anchorCtr="0" compatLnSpc="1">
              <a:prstTxWarp prst="textNoShape">
                <a:avLst/>
              </a:prstTxWarp>
            </a:bodyPr>
            <a:lstStyle/>
            <a:p>
              <a:pPr defTabSz="685800" fontAlgn="base">
                <a:spcBef>
                  <a:spcPct val="0"/>
                </a:spcBef>
                <a:spcAft>
                  <a:spcPct val="0"/>
                </a:spcAft>
                <a:defRPr/>
              </a:pPr>
              <a:endParaRPr lang="en-US" kern="0">
                <a:solidFill>
                  <a:srgbClr val="444444"/>
                </a:solidFill>
              </a:endParaRPr>
            </a:p>
          </p:txBody>
        </p:sp>
      </p:grpSp>
      <p:sp>
        <p:nvSpPr>
          <p:cNvPr id="61" name="Title 13">
            <a:extLst>
              <a:ext uri="{FF2B5EF4-FFF2-40B4-BE49-F238E27FC236}">
                <a16:creationId xmlns:a16="http://schemas.microsoft.com/office/drawing/2014/main" id="{4D1C8E43-5296-F348-9CDA-E0A6D88B9CE8}"/>
              </a:ext>
            </a:extLst>
          </p:cNvPr>
          <p:cNvSpPr txBox="1">
            <a:spLocks/>
          </p:cNvSpPr>
          <p:nvPr/>
        </p:nvSpPr>
        <p:spPr>
          <a:xfrm>
            <a:off x="2484086" y="2718627"/>
            <a:ext cx="4017635" cy="300082"/>
          </a:xfrm>
          <a:prstGeom prst="rect">
            <a:avLst/>
          </a:prstGeom>
        </p:spPr>
        <p:txBody>
          <a:bodyPr wrap="square">
            <a:spAutoFit/>
          </a:bodyPr>
          <a:lst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algn="ctr" defTabSz="685800">
              <a:defRPr/>
            </a:pPr>
            <a:r>
              <a:rPr lang="en-US" sz="1500" kern="0" dirty="0">
                <a:solidFill>
                  <a:schemeClr val="tx2"/>
                </a:solidFill>
                <a:latin typeface="Arial"/>
              </a:rPr>
              <a:t>Hybrid Cloud Platforms</a:t>
            </a:r>
          </a:p>
        </p:txBody>
      </p:sp>
      <p:sp>
        <p:nvSpPr>
          <p:cNvPr id="66" name="Oval 65"/>
          <p:cNvSpPr/>
          <p:nvPr/>
        </p:nvSpPr>
        <p:spPr>
          <a:xfrm>
            <a:off x="1252822" y="2816823"/>
            <a:ext cx="1811741" cy="1811741"/>
          </a:xfrm>
          <a:prstGeom prst="ellipse">
            <a:avLst/>
          </a:prstGeom>
          <a:noFill/>
          <a:ln w="31750" cmpd="dbl">
            <a:solidFill>
              <a:schemeClr val="tx2"/>
            </a:solidFill>
          </a:ln>
          <a:effectLst/>
        </p:spPr>
        <p:txBody>
          <a:bodyPr wrap="square" lIns="137160" tIns="102870" rIns="102870" bIns="102870" rtlCol="0" anchor="ctr">
            <a:noAutofit/>
          </a:bodyPr>
          <a:lstStyle/>
          <a:p>
            <a:pPr algn="ctr">
              <a:lnSpc>
                <a:spcPct val="90000"/>
              </a:lnSpc>
              <a:spcBef>
                <a:spcPts val="450"/>
              </a:spcBef>
            </a:pPr>
            <a:endParaRPr lang="en-US" sz="1500" dirty="0" err="1">
              <a:solidFill>
                <a:schemeClr val="tx2"/>
              </a:solidFill>
            </a:endParaRPr>
          </a:p>
        </p:txBody>
      </p:sp>
      <p:sp>
        <p:nvSpPr>
          <p:cNvPr id="64" name="Title 13">
            <a:extLst>
              <a:ext uri="{FF2B5EF4-FFF2-40B4-BE49-F238E27FC236}">
                <a16:creationId xmlns:a16="http://schemas.microsoft.com/office/drawing/2014/main" id="{4D1C8E43-5296-F348-9CDA-E0A6D88B9CE8}"/>
              </a:ext>
            </a:extLst>
          </p:cNvPr>
          <p:cNvSpPr txBox="1">
            <a:spLocks/>
          </p:cNvSpPr>
          <p:nvPr/>
        </p:nvSpPr>
        <p:spPr>
          <a:xfrm>
            <a:off x="5704606" y="753004"/>
            <a:ext cx="2557254" cy="279307"/>
          </a:xfrm>
          <a:prstGeom prst="rect">
            <a:avLst/>
          </a:prstGeom>
        </p:spPr>
        <p:txBody>
          <a:bodyPr wrap="square">
            <a:spAutoFit/>
          </a:bodyPr>
          <a:lst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algn="ctr" defTabSz="685800">
              <a:defRPr/>
            </a:pPr>
            <a:r>
              <a:rPr lang="en-US" sz="1350" kern="0" dirty="0">
                <a:solidFill>
                  <a:schemeClr val="tx2"/>
                </a:solidFill>
                <a:latin typeface="Arial"/>
              </a:rPr>
              <a:t>Benefits of VCF Hybrid Cloud</a:t>
            </a:r>
          </a:p>
        </p:txBody>
      </p:sp>
      <p:grpSp>
        <p:nvGrpSpPr>
          <p:cNvPr id="9" name="Group 8"/>
          <p:cNvGrpSpPr/>
          <p:nvPr/>
        </p:nvGrpSpPr>
        <p:grpSpPr>
          <a:xfrm>
            <a:off x="5453602" y="1014607"/>
            <a:ext cx="3059264" cy="1447701"/>
            <a:chOff x="7271468" y="1201724"/>
            <a:chExt cx="4079019" cy="1930268"/>
          </a:xfrm>
        </p:grpSpPr>
        <p:sp>
          <p:nvSpPr>
            <p:cNvPr id="63" name="Rectangle 62"/>
            <p:cNvSpPr/>
            <p:nvPr/>
          </p:nvSpPr>
          <p:spPr>
            <a:xfrm>
              <a:off x="7271468" y="1201724"/>
              <a:ext cx="4079019" cy="1930268"/>
            </a:xfrm>
            <a:prstGeom prst="rect">
              <a:avLst/>
            </a:prstGeom>
            <a:solidFill>
              <a:schemeClr val="bg1"/>
            </a:solidFill>
            <a:ln w="12700" cmpd="sng">
              <a:noFill/>
            </a:ln>
            <a:effectLst/>
          </p:spPr>
          <p:txBody>
            <a:bodyPr wrap="square" lIns="137160" tIns="102870" rIns="102870" bIns="102870" rtlCol="0" anchor="ctr">
              <a:noAutofit/>
            </a:bodyPr>
            <a:lstStyle/>
            <a:p>
              <a:pPr algn="ctr">
                <a:lnSpc>
                  <a:spcPct val="90000"/>
                </a:lnSpc>
                <a:spcBef>
                  <a:spcPts val="450"/>
                </a:spcBef>
              </a:pPr>
              <a:endParaRPr lang="en-US" sz="1500" dirty="0" err="1">
                <a:solidFill>
                  <a:schemeClr val="tx2"/>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115" y="1238133"/>
              <a:ext cx="3983747" cy="187427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6799" y="1228638"/>
              <a:ext cx="3988357" cy="1876440"/>
            </a:xfrm>
            <a:prstGeom prst="rect">
              <a:avLst/>
            </a:prstGeom>
          </p:spPr>
        </p:pic>
      </p:grpSp>
      <p:sp>
        <p:nvSpPr>
          <p:cNvPr id="2" name="TextBox 1">
            <a:extLst>
              <a:ext uri="{FF2B5EF4-FFF2-40B4-BE49-F238E27FC236}">
                <a16:creationId xmlns:a16="http://schemas.microsoft.com/office/drawing/2014/main" id="{3664EBDB-A5D4-43E1-908F-72B072C69B4D}"/>
              </a:ext>
            </a:extLst>
          </p:cNvPr>
          <p:cNvSpPr txBox="1"/>
          <p:nvPr/>
        </p:nvSpPr>
        <p:spPr>
          <a:xfrm>
            <a:off x="2227562" y="4606377"/>
            <a:ext cx="4537624" cy="307777"/>
          </a:xfrm>
          <a:prstGeom prst="rect">
            <a:avLst/>
          </a:prstGeom>
          <a:noFill/>
        </p:spPr>
        <p:txBody>
          <a:bodyPr wrap="square" rtlCol="0">
            <a:spAutoFit/>
          </a:bodyPr>
          <a:lstStyle/>
          <a:p>
            <a:pPr algn="ctr">
              <a:spcBef>
                <a:spcPts val="0"/>
              </a:spcBef>
              <a:spcAft>
                <a:spcPts val="0"/>
              </a:spcAft>
              <a:buClr>
                <a:schemeClr val="bg1"/>
              </a:buClr>
            </a:pPr>
            <a:r>
              <a:rPr lang="en-US" sz="1400" dirty="0">
                <a:solidFill>
                  <a:schemeClr val="tx2"/>
                </a:solidFill>
                <a:latin typeface="+mn-lt"/>
                <a:hlinkClick r:id="rId7"/>
              </a:rPr>
              <a:t>Dell EMC Cloud Marketplace </a:t>
            </a:r>
            <a:endParaRPr lang="en-US" sz="1400" dirty="0">
              <a:solidFill>
                <a:schemeClr val="tx2"/>
              </a:solidFill>
              <a:latin typeface="+mn-lt"/>
            </a:endParaRPr>
          </a:p>
        </p:txBody>
      </p:sp>
      <p:pic>
        <p:nvPicPr>
          <p:cNvPr id="3" name="Audio 2">
            <a:hlinkClick r:id="" action="ppaction://media"/>
            <a:extLst>
              <a:ext uri="{FF2B5EF4-FFF2-40B4-BE49-F238E27FC236}">
                <a16:creationId xmlns:a16="http://schemas.microsoft.com/office/drawing/2014/main" id="{4C7D6B56-7BEC-4DCE-B7DB-1D274E3877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
        <p:nvSpPr>
          <p:cNvPr id="10" name="Rectangle 9">
            <a:extLst>
              <a:ext uri="{FF2B5EF4-FFF2-40B4-BE49-F238E27FC236}">
                <a16:creationId xmlns:a16="http://schemas.microsoft.com/office/drawing/2014/main" id="{31F6B014-57FB-4B17-969D-198CE7618B09}"/>
              </a:ext>
            </a:extLst>
          </p:cNvPr>
          <p:cNvSpPr/>
          <p:nvPr/>
        </p:nvSpPr>
        <p:spPr>
          <a:xfrm>
            <a:off x="2330245" y="4820334"/>
            <a:ext cx="4572000" cy="230832"/>
          </a:xfrm>
          <a:prstGeom prst="rect">
            <a:avLst/>
          </a:prstGeom>
        </p:spPr>
        <p:txBody>
          <a:bodyPr>
            <a:spAutoFit/>
          </a:bodyPr>
          <a:lstStyle/>
          <a:p>
            <a:pPr algn="ctr"/>
            <a:r>
              <a:rPr lang="en-US" sz="900" dirty="0">
                <a:solidFill>
                  <a:schemeClr val="tx2"/>
                </a:solidFill>
              </a:rPr>
              <a:t>https://www.dellemc.com/en-us/cloud/hybrid-cloud-computing/index.htm </a:t>
            </a:r>
          </a:p>
        </p:txBody>
      </p:sp>
    </p:spTree>
    <p:extLst>
      <p:ext uri="{BB962C8B-B14F-4D97-AF65-F5344CB8AC3E}">
        <p14:creationId xmlns:p14="http://schemas.microsoft.com/office/powerpoint/2010/main" val="3108805546"/>
      </p:ext>
    </p:extLst>
  </p:cSld>
  <p:clrMapOvr>
    <a:masterClrMapping/>
  </p:clrMapOvr>
  <p:transition spd="med" advTm="6814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FRS18_template_v1">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S template v6.potx [Read-Only]" id="{3303AF33-11E8-482D-94B7-CF831D3342A0}" vid="{05370CD1-3282-4A50-9190-4D5344A1B470}"/>
    </a:ext>
  </a:extLst>
</a:theme>
</file>

<file path=ppt/theme/theme2.xml><?xml version="1.0" encoding="utf-8"?>
<a:theme xmlns:a="http://schemas.openxmlformats.org/drawingml/2006/main" name="16_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3.xml><?xml version="1.0" encoding="utf-8"?>
<a:theme xmlns:a="http://schemas.openxmlformats.org/drawingml/2006/main" name="DellEMC_internal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4.xml><?xml version="1.0" encoding="utf-8"?>
<a:theme xmlns:a="http://schemas.openxmlformats.org/drawingml/2006/main" name="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spcBef>
            <a:spcPts val="0"/>
          </a:spcBef>
          <a:spcAft>
            <a:spcPts val="0"/>
          </a:spcAft>
          <a:buClr>
            <a:schemeClr val="bg1"/>
          </a:buClr>
          <a:defRPr sz="1200" dirty="0" smtClean="0">
            <a:solidFill>
              <a:schemeClr val="tx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5.xml><?xml version="1.0" encoding="utf-8"?>
<a:theme xmlns:a="http://schemas.openxmlformats.org/drawingml/2006/main" name="DellEMC template">
  <a:themeElements>
    <a:clrScheme name="Custom 2">
      <a:dk1>
        <a:srgbClr val="000000"/>
      </a:dk1>
      <a:lt1>
        <a:srgbClr val="444444"/>
      </a:lt1>
      <a:dk2>
        <a:srgbClr val="007DB8"/>
      </a:dk2>
      <a:lt2>
        <a:srgbClr val="FFFFFF"/>
      </a:lt2>
      <a:accent1>
        <a:srgbClr val="007DB8"/>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square" rtlCol="0">
        <a:spAutoFit/>
      </a:bodyPr>
      <a:lstStyle>
        <a:defPPr>
          <a:lnSpc>
            <a:spcPct val="90000"/>
          </a:lnSpc>
          <a:spcBef>
            <a:spcPts val="600"/>
          </a:spcBef>
          <a:spcAft>
            <a:spcPts val="0"/>
          </a:spcAft>
          <a:buClr>
            <a:schemeClr val="bg1"/>
          </a:buClr>
          <a:defRPr sz="1400" dirty="0"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6.xml><?xml version="1.0" encoding="utf-8"?>
<a:theme xmlns:a="http://schemas.openxmlformats.org/drawingml/2006/main" name="1_DellEMC template">
  <a:themeElements>
    <a:clrScheme name="Custom 2">
      <a:dk1>
        <a:srgbClr val="000000"/>
      </a:dk1>
      <a:lt1>
        <a:srgbClr val="444444"/>
      </a:lt1>
      <a:dk2>
        <a:srgbClr val="007DB8"/>
      </a:dk2>
      <a:lt2>
        <a:srgbClr val="FFFFFF"/>
      </a:lt2>
      <a:accent1>
        <a:srgbClr val="007DB8"/>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square" rtlCol="0">
        <a:spAutoFit/>
      </a:bodyPr>
      <a:lstStyle>
        <a:defPPr>
          <a:lnSpc>
            <a:spcPct val="90000"/>
          </a:lnSpc>
          <a:spcBef>
            <a:spcPts val="600"/>
          </a:spcBef>
          <a:spcAft>
            <a:spcPts val="0"/>
          </a:spcAft>
          <a:buClr>
            <a:schemeClr val="bg1"/>
          </a:buClr>
          <a:defRPr sz="1400" dirty="0"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7.xml><?xml version="1.0" encoding="utf-8"?>
<a:theme xmlns:a="http://schemas.openxmlformats.org/drawingml/2006/main" name="3_FRS18_template_v1">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S template v6.potx [Read-Only]" id="{3303AF33-11E8-482D-94B7-CF831D3342A0}" vid="{05370CD1-3282-4A50-9190-4D5344A1B470}"/>
    </a:ext>
  </a:extLst>
</a:theme>
</file>

<file path=ppt/theme/theme8.xml><?xml version="1.0" encoding="utf-8"?>
<a:theme xmlns:a="http://schemas.openxmlformats.org/drawingml/2006/main" name="Office Them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EEBEE83C66E54EA9BED83B0A9A60DB" ma:contentTypeVersion="1" ma:contentTypeDescription="Create a new document." ma:contentTypeScope="" ma:versionID="51a43b2161297f783d65b37e357c79e9">
  <xsd:schema xmlns:xsd="http://www.w3.org/2001/XMLSchema" xmlns:p="http://schemas.microsoft.com/office/2006/metadata/properties" targetNamespace="http://schemas.microsoft.com/office/2006/metadata/properties" ma:root="true" ma:fieldsID="b9cfef283e0bc2d986a66f9ec0cdc42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3332CB6-AB82-4DD3-8C89-C660A1C39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6FC490B-1F77-48C5-AC70-1DD939DBDF04}">
  <ds:schemaRefs>
    <ds:schemaRef ds:uri="http://schemas.microsoft.com/sharepoint/v3/contenttype/forms"/>
  </ds:schemaRefs>
</ds:datastoreItem>
</file>

<file path=customXml/itemProps3.xml><?xml version="1.0" encoding="utf-8"?>
<ds:datastoreItem xmlns:ds="http://schemas.openxmlformats.org/officeDocument/2006/customXml" ds:itemID="{0873BDD3-AA35-4F19-A12A-C6462BECFBD1}">
  <ds:schemaRefs>
    <ds:schemaRef ds:uri="http://www.w3.org/XML/1998/namespace"/>
    <ds:schemaRef ds:uri="http://schemas.microsoft.com/office/2006/documentManagement/types"/>
    <ds:schemaRef ds:uri="http://purl.org/dc/terms/"/>
    <ds:schemaRef ds:uri="http://schemas.openxmlformats.org/package/2006/metadata/core-properties"/>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FRS18 template</Template>
  <TotalTime>14372</TotalTime>
  <Words>7814</Words>
  <Application>Microsoft Office PowerPoint</Application>
  <PresentationFormat>On-screen Show (16:9)</PresentationFormat>
  <Paragraphs>1243</Paragraphs>
  <Slides>47</Slides>
  <Notes>33</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47</vt:i4>
      </vt:variant>
    </vt:vector>
  </HeadingPairs>
  <TitlesOfParts>
    <vt:vector size="73" baseType="lpstr">
      <vt:lpstr>MS Mincho</vt:lpstr>
      <vt:lpstr>SimSun</vt:lpstr>
      <vt:lpstr>911 Porscha</vt:lpstr>
      <vt:lpstr>American Typewriter</vt:lpstr>
      <vt:lpstr>Arial</vt:lpstr>
      <vt:lpstr>Arial Black</vt:lpstr>
      <vt:lpstr>Calibri</vt:lpstr>
      <vt:lpstr>Courier New</vt:lpstr>
      <vt:lpstr>Mangal</vt:lpstr>
      <vt:lpstr>Meta Pro Normal</vt:lpstr>
      <vt:lpstr>Museo For Dell 300</vt:lpstr>
      <vt:lpstr>Museo Sans For Dell</vt:lpstr>
      <vt:lpstr>Museo Sans For Dell</vt:lpstr>
      <vt:lpstr>Museo Sans For Dell 300</vt:lpstr>
      <vt:lpstr>Times New Roman</vt:lpstr>
      <vt:lpstr>Verdana</vt:lpstr>
      <vt:lpstr>Wingdings</vt:lpstr>
      <vt:lpstr>Zapf Dingbats</vt:lpstr>
      <vt:lpstr>ZapfDingbatsITC</vt:lpstr>
      <vt:lpstr>1_FRS18_template_v1</vt:lpstr>
      <vt:lpstr>16_2016_DellEMC_ppt_template</vt:lpstr>
      <vt:lpstr>DellEMC_internal_template</vt:lpstr>
      <vt:lpstr>2016_DellEMC_ppt_template</vt:lpstr>
      <vt:lpstr>DellEMC template</vt:lpstr>
      <vt:lpstr>1_DellEMC template</vt:lpstr>
      <vt:lpstr>3_FRS18_template_v1</vt:lpstr>
      <vt:lpstr>PowerPoint Presentation</vt:lpstr>
      <vt:lpstr>PowerPoint Presentation</vt:lpstr>
      <vt:lpstr>Meeting the Midrange IT Challenges</vt:lpstr>
      <vt:lpstr>PowerPoint Presentation</vt:lpstr>
      <vt:lpstr>PowerPoint Presentation</vt:lpstr>
      <vt:lpstr>PowerPoint Presentation</vt:lpstr>
      <vt:lpstr>PowerPoint Presentation</vt:lpstr>
      <vt:lpstr>Dell EMC UnityVSA Cloud Edition</vt:lpstr>
      <vt:lpstr>Dell EMC Unity for VMware Cloud Foundation</vt:lpstr>
      <vt:lpstr>Dell EMC Cloud Tiering Appliance</vt:lpstr>
      <vt:lpstr>PowerPoint Presentation</vt:lpstr>
      <vt:lpstr>Transactional performance gains with OE 4.3</vt:lpstr>
      <vt:lpstr>PowerPoint Presentation</vt:lpstr>
      <vt:lpstr>Dell EMC Unity software is all-inclusive</vt:lpstr>
      <vt:lpstr>Dell EMC Unity replication</vt:lpstr>
      <vt:lpstr>Dell EMC’s most federally certified storage</vt:lpstr>
      <vt:lpstr>What customers are saying about dell emc unity</vt:lpstr>
      <vt:lpstr>World-Class Dell EMC Services Options</vt:lpstr>
      <vt:lpstr>Dell EMC Unity:                                  Designed for Simplicity  </vt:lpstr>
      <vt:lpstr>Ultimate storage lifecycle experience</vt:lpstr>
      <vt:lpstr>Simple, intuitive management from anywhere</vt:lpstr>
      <vt:lpstr>Simplicity extended with proactive assist</vt:lpstr>
      <vt:lpstr>Globally recognized simplicity</vt:lpstr>
      <vt:lpstr>PowerPoint Presentation</vt:lpstr>
      <vt:lpstr>Dell EMC Unity Newest Features (OE 4.5)</vt:lpstr>
      <vt:lpstr>Dell EMC Unity inline data reduction</vt:lpstr>
      <vt:lpstr>Introducing “Advanced Deduplication”</vt:lpstr>
      <vt:lpstr>Metrosync Manager</vt:lpstr>
      <vt:lpstr>PowerPoint Presentation</vt:lpstr>
      <vt:lpstr>File-Level Retention</vt:lpstr>
      <vt:lpstr>Dell EMC Unity Technology Features</vt:lpstr>
      <vt:lpstr>Architecture does matter</vt:lpstr>
      <vt:lpstr>Expandable Dynamic Pools</vt:lpstr>
      <vt:lpstr>Dynamic All-Flash File</vt:lpstr>
      <vt:lpstr>Synchronous File Replication</vt:lpstr>
      <vt:lpstr>Dell EMC Unity snapshots</vt:lpstr>
      <vt:lpstr>Snapshot Backup and Archive </vt:lpstr>
      <vt:lpstr>2-Way NDMP support</vt:lpstr>
      <vt:lpstr>Automated iCDM with AppSync</vt:lpstr>
      <vt:lpstr>Data at Rest Encryption</vt:lpstr>
      <vt:lpstr>Dell EMC Unity on-line upgrades</vt:lpstr>
      <vt:lpstr>Simple, seamless built-in data migration</vt:lpstr>
      <vt:lpstr>Third-party block data migration</vt:lpstr>
      <vt:lpstr>Why refresh to Dell EMC Unity</vt:lpstr>
      <vt:lpstr>PowerPoint Presentation</vt:lpstr>
      <vt:lpstr>Dell EMC Unity vs competitors Leading Scalability, Flexibility and Ease of Use</vt:lpstr>
      <vt:lpstr>Dell EMC Unity performance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Brian Henderson</dc:creator>
  <cp:keywords>Internal Use</cp:keywords>
  <dc:description/>
  <cp:lastModifiedBy>Jackson2, Andrew</cp:lastModifiedBy>
  <cp:revision>771</cp:revision>
  <cp:lastPrinted>2018-03-27T16:19:53Z</cp:lastPrinted>
  <dcterms:created xsi:type="dcterms:W3CDTF">2017-07-18T21:54:36Z</dcterms:created>
  <dcterms:modified xsi:type="dcterms:W3CDTF">2019-05-29T13:42:57Z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0x010100EAEEBEE83C66E54EA9BED83B0A9A60DB</vt:lpwstr>
  </property>
  <property fmtid="{D5CDD505-2E9C-101B-9397-08002B2CF9AE}" pid="3" name="TitusGUID">
    <vt:lpwstr>90e7cef2-6662-4b34-af72-6d19d6edd9c2</vt:lpwstr>
  </property>
  <property fmtid="{D5CDD505-2E9C-101B-9397-08002B2CF9AE}" pid="4" name="DocumentMarkings">
    <vt:lpwstr>&lt;SPAN style="FONT-FAMILY: museo sans for dell; COLOR: rgb(170,170,170); FONT-SIZE: 8.5pt"&gt; &lt;P align=left&gt;Dell - Internal Use - Confidential  &lt;/P&gt;&lt;/SPAN&gt;;&lt;SPAN style="FONT-FAMILY: museo sans for dell; COLOR: rgb(170,170,170); FONT-SIZE: 8.5pt"&gt; &lt;P align=le</vt:lpwstr>
  </property>
  <property fmtid="{D5CDD505-2E9C-101B-9397-08002B2CF9AE}" pid="5" name="Document Editor">
    <vt:lpwstr>Sandy_Guerra</vt:lpwstr>
  </property>
  <property fmtid="{D5CDD505-2E9C-101B-9397-08002B2CF9AE}" pid="6" name="DellVisualMarkingsPPT">
    <vt:lpwstr>Classification Footer</vt:lpwstr>
  </property>
  <property fmtid="{D5CDD505-2E9C-101B-9397-08002B2CF9AE}" pid="7" name="DellClassification">
    <vt:lpwstr>Internal Use</vt:lpwstr>
  </property>
  <property fmtid="{D5CDD505-2E9C-101B-9397-08002B2CF9AE}" pid="8" name="DellSubLabels">
    <vt:lpwstr/>
  </property>
  <property fmtid="{D5CDD505-2E9C-101B-9397-08002B2CF9AE}" pid="9" name="DellVisual Markings (PPT)">
    <vt:lpwstr>Classification Footer</vt:lpwstr>
  </property>
  <property fmtid="{D5CDD505-2E9C-101B-9397-08002B2CF9AE}" pid="10" name="titusconfig">
    <vt:lpwstr>0.6CorpGlobal</vt:lpwstr>
  </property>
  <property fmtid="{D5CDD505-2E9C-101B-9397-08002B2CF9AE}" pid="11" name="Classification">
    <vt:lpwstr>Internal Use</vt:lpwstr>
  </property>
  <property fmtid="{D5CDD505-2E9C-101B-9397-08002B2CF9AE}" pid="12" name="Sublabels">
    <vt:lpwstr/>
  </property>
  <property fmtid="{D5CDD505-2E9C-101B-9397-08002B2CF9AE}" pid="13" name="VisualMarkingsPPT">
    <vt:lpwstr>Classification Footer</vt:lpwstr>
  </property>
</Properties>
</file>